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449" r:id="rId3"/>
    <p:sldId id="450" r:id="rId4"/>
    <p:sldId id="451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59" r:id="rId13"/>
    <p:sldId id="460" r:id="rId14"/>
    <p:sldId id="461" r:id="rId15"/>
    <p:sldId id="462" r:id="rId16"/>
    <p:sldId id="475" r:id="rId17"/>
    <p:sldId id="463" r:id="rId18"/>
    <p:sldId id="464" r:id="rId19"/>
    <p:sldId id="465" r:id="rId20"/>
    <p:sldId id="466" r:id="rId21"/>
    <p:sldId id="467" r:id="rId22"/>
    <p:sldId id="470" r:id="rId23"/>
    <p:sldId id="471" r:id="rId24"/>
    <p:sldId id="468" r:id="rId25"/>
    <p:sldId id="469" r:id="rId26"/>
    <p:sldId id="472" r:id="rId27"/>
    <p:sldId id="473" r:id="rId28"/>
    <p:sldId id="47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7/1/20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7.xml"/><Relationship Id="rId7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0.xml"/><Relationship Id="rId7" Type="http://schemas.openxmlformats.org/officeDocument/2006/relationships/image" Target="../media/image1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16.png"/><Relationship Id="rId5" Type="http://schemas.openxmlformats.org/officeDocument/2006/relationships/tags" Target="../tags/tag16.xml"/><Relationship Id="rId10" Type="http://schemas.openxmlformats.org/officeDocument/2006/relationships/image" Target="../media/image15.png"/><Relationship Id="rId4" Type="http://schemas.openxmlformats.org/officeDocument/2006/relationships/tags" Target="../tags/tag15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3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22.png"/><Relationship Id="rId5" Type="http://schemas.openxmlformats.org/officeDocument/2006/relationships/tags" Target="../tags/tag22.xml"/><Relationship Id="rId10" Type="http://schemas.openxmlformats.org/officeDocument/2006/relationships/image" Target="../media/image21.png"/><Relationship Id="rId4" Type="http://schemas.openxmlformats.org/officeDocument/2006/relationships/tags" Target="../tags/tag21.xm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tags" Target="../tags/tag26.xml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9.png"/><Relationship Id="rId5" Type="http://schemas.openxmlformats.org/officeDocument/2006/relationships/tags" Target="../tags/tag28.xml"/><Relationship Id="rId10" Type="http://schemas.openxmlformats.org/officeDocument/2006/relationships/image" Target="../media/image28.png"/><Relationship Id="rId4" Type="http://schemas.openxmlformats.org/officeDocument/2006/relationships/tags" Target="../tags/tag27.xml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31.xml"/><Relationship Id="rId7" Type="http://schemas.openxmlformats.org/officeDocument/2006/relationships/image" Target="../media/image33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33.xml"/><Relationship Id="rId10" Type="http://schemas.openxmlformats.org/officeDocument/2006/relationships/image" Target="../media/image36.png"/><Relationship Id="rId4" Type="http://schemas.openxmlformats.org/officeDocument/2006/relationships/tags" Target="../tags/tag32.xml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5" Type="http://schemas.openxmlformats.org/officeDocument/2006/relationships/image" Target="../media/image42.png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tags" Target="../tags/tag3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16.png"/><Relationship Id="rId5" Type="http://schemas.openxmlformats.org/officeDocument/2006/relationships/tags" Target="../tags/tag40.xml"/><Relationship Id="rId10" Type="http://schemas.openxmlformats.org/officeDocument/2006/relationships/image" Target="../media/image45.png"/><Relationship Id="rId4" Type="http://schemas.openxmlformats.org/officeDocument/2006/relationships/tags" Target="../tags/tag39.xml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22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21.png"/><Relationship Id="rId5" Type="http://schemas.openxmlformats.org/officeDocument/2006/relationships/tags" Target="../tags/tag46.xml"/><Relationship Id="rId15" Type="http://schemas.openxmlformats.org/officeDocument/2006/relationships/image" Target="../media/image49.png"/><Relationship Id="rId10" Type="http://schemas.openxmlformats.org/officeDocument/2006/relationships/image" Target="../media/image48.png"/><Relationship Id="rId4" Type="http://schemas.openxmlformats.org/officeDocument/2006/relationships/tags" Target="../tags/tag45.xml"/><Relationship Id="rId9" Type="http://schemas.openxmlformats.org/officeDocument/2006/relationships/image" Target="../media/image47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53.xml"/><Relationship Id="rId7" Type="http://schemas.openxmlformats.org/officeDocument/2006/relationships/image" Target="../media/image57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5" Type="http://schemas.openxmlformats.org/officeDocument/2006/relationships/image" Target="../media/image38.emf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image" Target="../media/image63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7" Type="http://schemas.openxmlformats.org/officeDocument/2006/relationships/image" Target="../media/image63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62.png"/><Relationship Id="rId5" Type="http://schemas.openxmlformats.org/officeDocument/2006/relationships/image" Target="../media/image64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9.pn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68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image" Target="../media/image67.png"/><Relationship Id="rId5" Type="http://schemas.openxmlformats.org/officeDocument/2006/relationships/tags" Target="../tags/tag67.xml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tags" Target="../tags/tag66.xml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tags" Target="../tags/tag72.xml"/><Relationship Id="rId7" Type="http://schemas.openxmlformats.org/officeDocument/2006/relationships/image" Target="../media/image72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6.png"/><Relationship Id="rId5" Type="http://schemas.openxmlformats.org/officeDocument/2006/relationships/tags" Target="../tags/tag74.xml"/><Relationship Id="rId10" Type="http://schemas.openxmlformats.org/officeDocument/2006/relationships/image" Target="../media/image75.png"/><Relationship Id="rId4" Type="http://schemas.openxmlformats.org/officeDocument/2006/relationships/tags" Target="../tags/tag73.xml"/><Relationship Id="rId9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78.png"/><Relationship Id="rId3" Type="http://schemas.openxmlformats.org/officeDocument/2006/relationships/tags" Target="../tags/tag7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2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image" Target="../media/image31.png"/><Relationship Id="rId5" Type="http://schemas.openxmlformats.org/officeDocument/2006/relationships/tags" Target="../tags/tag79.xml"/><Relationship Id="rId15" Type="http://schemas.openxmlformats.org/officeDocument/2006/relationships/image" Target="../media/image80.png"/><Relationship Id="rId10" Type="http://schemas.openxmlformats.org/officeDocument/2006/relationships/image" Target="../media/image30.png"/><Relationship Id="rId4" Type="http://schemas.openxmlformats.org/officeDocument/2006/relationships/tags" Target="../tags/tag78.xml"/><Relationship Id="rId9" Type="http://schemas.openxmlformats.org/officeDocument/2006/relationships/image" Target="../media/image29.png"/><Relationship Id="rId1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83.xml"/><Relationship Id="rId7" Type="http://schemas.openxmlformats.org/officeDocument/2006/relationships/image" Target="../media/image53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81.png"/><Relationship Id="rId11" Type="http://schemas.openxmlformats.org/officeDocument/2006/relationships/image" Target="../media/image8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2.png"/><Relationship Id="rId4" Type="http://schemas.openxmlformats.org/officeDocument/2006/relationships/tags" Target="../tags/tag84.xml"/><Relationship Id="rId9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87.xml"/><Relationship Id="rId7" Type="http://schemas.openxmlformats.org/officeDocument/2006/relationships/image" Target="../media/image85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8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8.xml"/><Relationship Id="rId9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image" Target="../media/image82.png"/><Relationship Id="rId18" Type="http://schemas.openxmlformats.org/officeDocument/2006/relationships/image" Target="../media/image85.png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89.png"/><Relationship Id="rId17" Type="http://schemas.openxmlformats.org/officeDocument/2006/relationships/image" Target="../media/image84.png"/><Relationship Id="rId2" Type="http://schemas.openxmlformats.org/officeDocument/2006/relationships/tags" Target="../tags/tag90.xml"/><Relationship Id="rId16" Type="http://schemas.openxmlformats.org/officeDocument/2006/relationships/image" Target="../media/image92.pn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image" Target="../media/image88.png"/><Relationship Id="rId5" Type="http://schemas.openxmlformats.org/officeDocument/2006/relationships/tags" Target="../tags/tag93.xml"/><Relationship Id="rId15" Type="http://schemas.openxmlformats.org/officeDocument/2006/relationships/image" Target="../media/image9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93.pn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tags" Target="../tags/tag102.xml"/><Relationship Id="rId7" Type="http://schemas.openxmlformats.org/officeDocument/2006/relationships/image" Target="../media/image95.png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94.png"/><Relationship Id="rId11" Type="http://schemas.openxmlformats.org/officeDocument/2006/relationships/image" Target="../media/image9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6.png"/><Relationship Id="rId4" Type="http://schemas.openxmlformats.org/officeDocument/2006/relationships/tags" Target="../tags/tag103.xml"/><Relationship Id="rId9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tags" Target="../tags/tag106.xml"/><Relationship Id="rId7" Type="http://schemas.openxmlformats.org/officeDocument/2006/relationships/image" Target="../media/image2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9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Decentralized Supervisory Control</a:t>
            </a:r>
          </a:p>
        </p:txBody>
      </p:sp>
    </p:spTree>
    <p:extLst>
      <p:ext uri="{BB962C8B-B14F-4D97-AF65-F5344CB8AC3E}">
        <p14:creationId xmlns:p14="http://schemas.microsoft.com/office/powerpoint/2010/main" val="165764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architectures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50976"/>
            <a:ext cx="1564262" cy="232811"/>
          </a:xfrm>
          <a:prstGeom prst="rect">
            <a:avLst/>
          </a:prstGeom>
        </p:spPr>
      </p:pic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4679851" y="1412776"/>
            <a:ext cx="914400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4298851" y="2631976"/>
            <a:ext cx="1676400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3527326" y="1828701"/>
            <a:ext cx="1136650" cy="1200150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5640288" y="1828701"/>
            <a:ext cx="1524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Freeform 10"/>
          <p:cNvSpPr>
            <a:spLocks/>
          </p:cNvSpPr>
          <p:nvPr/>
        </p:nvSpPr>
        <p:spPr bwMode="auto">
          <a:xfrm>
            <a:off x="6005413" y="1828701"/>
            <a:ext cx="752475" cy="1200150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369416"/>
            <a:ext cx="1870188" cy="225115"/>
          </a:xfrm>
          <a:prstGeom prst="rect">
            <a:avLst/>
          </a:prstGeom>
        </p:spPr>
      </p:pic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4710013" y="3789040"/>
            <a:ext cx="914400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4329013" y="5008240"/>
            <a:ext cx="1676400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SUP1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70" name="Freeform 8"/>
          <p:cNvSpPr>
            <a:spLocks/>
          </p:cNvSpPr>
          <p:nvPr/>
        </p:nvSpPr>
        <p:spPr bwMode="auto">
          <a:xfrm>
            <a:off x="3557488" y="4343871"/>
            <a:ext cx="1136650" cy="1061244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" name="Line 9"/>
          <p:cNvSpPr>
            <a:spLocks noChangeShapeType="1"/>
          </p:cNvSpPr>
          <p:nvPr/>
        </p:nvSpPr>
        <p:spPr bwMode="auto">
          <a:xfrm>
            <a:off x="5670450" y="4204965"/>
            <a:ext cx="1524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" name="Freeform 10"/>
          <p:cNvSpPr>
            <a:spLocks/>
          </p:cNvSpPr>
          <p:nvPr/>
        </p:nvSpPr>
        <p:spPr bwMode="auto">
          <a:xfrm>
            <a:off x="6035575" y="4204965"/>
            <a:ext cx="752475" cy="1200150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" name="Rectangle 7"/>
          <p:cNvSpPr>
            <a:spLocks noChangeArrowheads="1"/>
          </p:cNvSpPr>
          <p:nvPr/>
        </p:nvSpPr>
        <p:spPr bwMode="auto">
          <a:xfrm>
            <a:off x="4329013" y="5910411"/>
            <a:ext cx="1676400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SUP2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74" name="Freeform 10"/>
          <p:cNvSpPr>
            <a:spLocks/>
          </p:cNvSpPr>
          <p:nvPr/>
        </p:nvSpPr>
        <p:spPr bwMode="auto">
          <a:xfrm>
            <a:off x="6035575" y="4227190"/>
            <a:ext cx="752475" cy="2154138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347864" y="4027164"/>
            <a:ext cx="1361355" cy="2354164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104" y="5253010"/>
            <a:ext cx="1456515" cy="23281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105" y="6096700"/>
            <a:ext cx="1466135" cy="23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6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13"/>
          <p:cNvGrpSpPr/>
          <p:nvPr/>
        </p:nvGrpSpPr>
        <p:grpSpPr>
          <a:xfrm>
            <a:off x="3095836" y="3933056"/>
            <a:ext cx="504056" cy="369332"/>
            <a:chOff x="4067944" y="3707740"/>
            <a:chExt cx="504056" cy="369332"/>
          </a:xfrm>
        </p:grpSpPr>
        <p:sp>
          <p:nvSpPr>
            <p:cNvPr id="43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7" name="Group 15"/>
          <p:cNvGrpSpPr/>
          <p:nvPr/>
        </p:nvGrpSpPr>
        <p:grpSpPr>
          <a:xfrm>
            <a:off x="1763688" y="5694171"/>
            <a:ext cx="504056" cy="369332"/>
            <a:chOff x="4067944" y="3707740"/>
            <a:chExt cx="504056" cy="369332"/>
          </a:xfrm>
        </p:grpSpPr>
        <p:sp>
          <p:nvSpPr>
            <p:cNvPr id="52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6" name="Group 21"/>
          <p:cNvGrpSpPr/>
          <p:nvPr/>
        </p:nvGrpSpPr>
        <p:grpSpPr>
          <a:xfrm>
            <a:off x="4499992" y="5708109"/>
            <a:ext cx="504056" cy="369332"/>
            <a:chOff x="4067944" y="3707740"/>
            <a:chExt cx="504056" cy="369332"/>
          </a:xfrm>
        </p:grpSpPr>
        <p:sp>
          <p:nvSpPr>
            <p:cNvPr id="6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6" name="Straight Arrow Connector 28"/>
          <p:cNvCxnSpPr/>
          <p:nvPr/>
        </p:nvCxnSpPr>
        <p:spPr>
          <a:xfrm flipV="1">
            <a:off x="2105975" y="4348553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8"/>
          <p:cNvCxnSpPr>
            <a:endCxn id="52" idx="4"/>
          </p:cNvCxnSpPr>
          <p:nvPr/>
        </p:nvCxnSpPr>
        <p:spPr>
          <a:xfrm flipH="1">
            <a:off x="1943708" y="4221957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8"/>
          <p:cNvCxnSpPr>
            <a:endCxn id="65" idx="1"/>
          </p:cNvCxnSpPr>
          <p:nvPr/>
        </p:nvCxnSpPr>
        <p:spPr>
          <a:xfrm>
            <a:off x="2121984" y="5878837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28"/>
          <p:cNvCxnSpPr>
            <a:stCxn id="64" idx="4"/>
            <a:endCxn id="91" idx="7"/>
          </p:cNvCxnSpPr>
          <p:nvPr/>
        </p:nvCxnSpPr>
        <p:spPr>
          <a:xfrm flipH="1" flipV="1">
            <a:off x="3437696" y="4284105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2121984" y="453893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i1</a:t>
            </a:r>
          </a:p>
        </p:txBody>
      </p:sp>
      <p:sp>
        <p:nvSpPr>
          <p:cNvPr id="71" name="TextBox 18"/>
          <p:cNvSpPr txBox="1"/>
          <p:nvPr/>
        </p:nvSpPr>
        <p:spPr>
          <a:xfrm>
            <a:off x="2609789" y="489897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i0</a:t>
            </a:r>
          </a:p>
        </p:txBody>
      </p:sp>
      <p:sp>
        <p:nvSpPr>
          <p:cNvPr id="72" name="TextBox 18"/>
          <p:cNvSpPr txBox="1"/>
          <p:nvPr/>
        </p:nvSpPr>
        <p:spPr>
          <a:xfrm>
            <a:off x="3035001" y="59415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4085946" y="477804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i3</a:t>
            </a:r>
          </a:p>
        </p:txBody>
      </p:sp>
      <p:cxnSp>
        <p:nvCxnSpPr>
          <p:cNvPr id="90" name="Straight Arrow Connector 28"/>
          <p:cNvCxnSpPr/>
          <p:nvPr/>
        </p:nvCxnSpPr>
        <p:spPr>
          <a:xfrm>
            <a:off x="3258413" y="3400041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14"/>
          <p:cNvSpPr/>
          <p:nvPr/>
        </p:nvSpPr>
        <p:spPr>
          <a:xfrm flipV="1">
            <a:off x="3035001" y="390847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08" y="4527265"/>
            <a:ext cx="2435861" cy="284761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08" y="5014178"/>
            <a:ext cx="2768723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974" y="6272457"/>
            <a:ext cx="1356463" cy="2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7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1733998"/>
            <a:ext cx="6180083" cy="68689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4313972"/>
            <a:ext cx="6672643" cy="667649"/>
          </a:xfrm>
          <a:prstGeom prst="rect">
            <a:avLst/>
          </a:prstGeom>
        </p:spPr>
      </p:pic>
      <p:grpSp>
        <p:nvGrpSpPr>
          <p:cNvPr id="60" name="Group 13"/>
          <p:cNvGrpSpPr/>
          <p:nvPr/>
        </p:nvGrpSpPr>
        <p:grpSpPr>
          <a:xfrm>
            <a:off x="2975817" y="6125672"/>
            <a:ext cx="504056" cy="369332"/>
            <a:chOff x="4067944" y="3707740"/>
            <a:chExt cx="504056" cy="369332"/>
          </a:xfrm>
        </p:grpSpPr>
        <p:sp>
          <p:nvSpPr>
            <p:cNvPr id="61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63" name="Group 21"/>
          <p:cNvGrpSpPr/>
          <p:nvPr/>
        </p:nvGrpSpPr>
        <p:grpSpPr>
          <a:xfrm>
            <a:off x="5014190" y="6150776"/>
            <a:ext cx="504056" cy="369332"/>
            <a:chOff x="4067944" y="3707740"/>
            <a:chExt cx="504056" cy="369332"/>
          </a:xfrm>
        </p:grpSpPr>
        <p:sp>
          <p:nvSpPr>
            <p:cNvPr id="7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76" name="Straight Arrow Connector 28"/>
          <p:cNvCxnSpPr/>
          <p:nvPr/>
        </p:nvCxnSpPr>
        <p:spPr>
          <a:xfrm>
            <a:off x="3396692" y="6201445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18"/>
          <p:cNvSpPr txBox="1"/>
          <p:nvPr/>
        </p:nvSpPr>
        <p:spPr>
          <a:xfrm>
            <a:off x="3875315" y="578144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22</a:t>
            </a:r>
          </a:p>
        </p:txBody>
      </p:sp>
      <p:cxnSp>
        <p:nvCxnSpPr>
          <p:cNvPr id="78" name="Straight Arrow Connector 28"/>
          <p:cNvCxnSpPr/>
          <p:nvPr/>
        </p:nvCxnSpPr>
        <p:spPr>
          <a:xfrm flipV="1">
            <a:off x="2420849" y="6297114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14"/>
          <p:cNvSpPr/>
          <p:nvPr/>
        </p:nvSpPr>
        <p:spPr>
          <a:xfrm flipV="1">
            <a:off x="2914982" y="61010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Oval 14"/>
          <p:cNvSpPr/>
          <p:nvPr/>
        </p:nvSpPr>
        <p:spPr>
          <a:xfrm flipV="1">
            <a:off x="4961022" y="6101432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2" name="Straight Arrow Connector 28"/>
          <p:cNvCxnSpPr/>
          <p:nvPr/>
        </p:nvCxnSpPr>
        <p:spPr>
          <a:xfrm flipH="1" flipV="1">
            <a:off x="3357742" y="6490948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8"/>
          <p:cNvSpPr txBox="1"/>
          <p:nvPr/>
        </p:nvSpPr>
        <p:spPr>
          <a:xfrm>
            <a:off x="3878334" y="65160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23</a:t>
            </a:r>
          </a:p>
        </p:txBody>
      </p:sp>
      <p:sp>
        <p:nvSpPr>
          <p:cNvPr id="84" name="TextBox 18"/>
          <p:cNvSpPr txBox="1"/>
          <p:nvPr/>
        </p:nvSpPr>
        <p:spPr>
          <a:xfrm>
            <a:off x="2853686" y="4983566"/>
            <a:ext cx="102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31" name="Group 13"/>
          <p:cNvGrpSpPr/>
          <p:nvPr/>
        </p:nvGrpSpPr>
        <p:grpSpPr>
          <a:xfrm>
            <a:off x="2319490" y="3075090"/>
            <a:ext cx="504056" cy="369332"/>
            <a:chOff x="4067944" y="3707740"/>
            <a:chExt cx="504056" cy="369332"/>
          </a:xfrm>
        </p:grpSpPr>
        <p:sp>
          <p:nvSpPr>
            <p:cNvPr id="32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sp>
        <p:nvSpPr>
          <p:cNvPr id="34" name="TextBox 18"/>
          <p:cNvSpPr txBox="1"/>
          <p:nvPr/>
        </p:nvSpPr>
        <p:spPr>
          <a:xfrm>
            <a:off x="3227845" y="347043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35" name="Group 21"/>
          <p:cNvGrpSpPr/>
          <p:nvPr/>
        </p:nvGrpSpPr>
        <p:grpSpPr>
          <a:xfrm>
            <a:off x="4357863" y="3100194"/>
            <a:ext cx="504056" cy="369332"/>
            <a:chOff x="4067944" y="3707740"/>
            <a:chExt cx="504056" cy="369332"/>
          </a:xfrm>
        </p:grpSpPr>
        <p:sp>
          <p:nvSpPr>
            <p:cNvPr id="36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41" name="Straight Arrow Connector 28"/>
          <p:cNvCxnSpPr/>
          <p:nvPr/>
        </p:nvCxnSpPr>
        <p:spPr>
          <a:xfrm>
            <a:off x="2740365" y="3130923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/>
          <p:cNvSpPr txBox="1"/>
          <p:nvPr/>
        </p:nvSpPr>
        <p:spPr>
          <a:xfrm>
            <a:off x="3227845" y="27483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cxnSp>
        <p:nvCxnSpPr>
          <p:cNvPr id="43" name="Straight Arrow Connector 28"/>
          <p:cNvCxnSpPr/>
          <p:nvPr/>
        </p:nvCxnSpPr>
        <p:spPr>
          <a:xfrm flipV="1">
            <a:off x="1764522" y="3246532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14"/>
          <p:cNvSpPr/>
          <p:nvPr/>
        </p:nvSpPr>
        <p:spPr>
          <a:xfrm flipV="1">
            <a:off x="2258655" y="3050511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Oval 14"/>
          <p:cNvSpPr/>
          <p:nvPr/>
        </p:nvSpPr>
        <p:spPr>
          <a:xfrm flipV="1">
            <a:off x="4304695" y="3050850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6" name="Straight Arrow Connector 28"/>
          <p:cNvCxnSpPr/>
          <p:nvPr/>
        </p:nvCxnSpPr>
        <p:spPr>
          <a:xfrm flipH="1" flipV="1">
            <a:off x="2693378" y="3425271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6" y="3117648"/>
            <a:ext cx="386736" cy="217419"/>
          </a:xfrm>
          <a:prstGeom prst="rect">
            <a:avLst/>
          </a:prstGeom>
        </p:spPr>
      </p:pic>
      <p:sp>
        <p:nvSpPr>
          <p:cNvPr id="48" name="TextBox 18"/>
          <p:cNvSpPr txBox="1"/>
          <p:nvPr/>
        </p:nvSpPr>
        <p:spPr>
          <a:xfrm>
            <a:off x="5289116" y="349046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49" name="Group 21"/>
          <p:cNvGrpSpPr/>
          <p:nvPr/>
        </p:nvGrpSpPr>
        <p:grpSpPr>
          <a:xfrm>
            <a:off x="6419134" y="3120221"/>
            <a:ext cx="504056" cy="369332"/>
            <a:chOff x="4067944" y="3707740"/>
            <a:chExt cx="504056" cy="369332"/>
          </a:xfrm>
        </p:grpSpPr>
        <p:sp>
          <p:nvSpPr>
            <p:cNvPr id="50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2" name="Straight Arrow Connector 28"/>
          <p:cNvCxnSpPr/>
          <p:nvPr/>
        </p:nvCxnSpPr>
        <p:spPr>
          <a:xfrm>
            <a:off x="4801636" y="315095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18"/>
          <p:cNvSpPr txBox="1"/>
          <p:nvPr/>
        </p:nvSpPr>
        <p:spPr>
          <a:xfrm>
            <a:off x="5289116" y="27683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54" name="Oval 14"/>
          <p:cNvSpPr/>
          <p:nvPr/>
        </p:nvSpPr>
        <p:spPr>
          <a:xfrm flipV="1">
            <a:off x="6365966" y="3070877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5" name="Straight Arrow Connector 28"/>
          <p:cNvCxnSpPr/>
          <p:nvPr/>
        </p:nvCxnSpPr>
        <p:spPr>
          <a:xfrm flipH="1" flipV="1">
            <a:off x="4754649" y="3445298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6" y="6188404"/>
            <a:ext cx="394432" cy="217419"/>
          </a:xfrm>
          <a:prstGeom prst="rect">
            <a:avLst/>
          </a:prstGeom>
        </p:spPr>
      </p:pic>
      <p:sp>
        <p:nvSpPr>
          <p:cNvPr id="47" name="円弧 46"/>
          <p:cNvSpPr/>
          <p:nvPr/>
        </p:nvSpPr>
        <p:spPr>
          <a:xfrm rot="11330527">
            <a:off x="2756703" y="5291866"/>
            <a:ext cx="761411" cy="799350"/>
          </a:xfrm>
          <a:prstGeom prst="arc">
            <a:avLst>
              <a:gd name="adj1" fmla="val 16200000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4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2471599"/>
            <a:ext cx="5473955" cy="70228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3704835"/>
            <a:ext cx="4194455" cy="31939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555183"/>
            <a:ext cx="6004997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405531"/>
            <a:ext cx="5112232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700808"/>
            <a:ext cx="4309896" cy="290533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42" y="6151151"/>
            <a:ext cx="8213819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0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2471599"/>
            <a:ext cx="5575930" cy="70228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3704834"/>
            <a:ext cx="3696123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555183"/>
            <a:ext cx="5119929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405531"/>
            <a:ext cx="5418158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700808"/>
            <a:ext cx="5514358" cy="28668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42" y="6151150"/>
            <a:ext cx="7590423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91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484784"/>
            <a:ext cx="4998710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9992" y="1800631"/>
            <a:ext cx="2630016" cy="191640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07" y="2742719"/>
            <a:ext cx="2071074" cy="28721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69292"/>
            <a:ext cx="7651991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3707" y="4977625"/>
            <a:ext cx="2552590" cy="176374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8144" y="4896210"/>
            <a:ext cx="1722147" cy="184515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653951"/>
            <a:ext cx="2235445" cy="28721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4653952"/>
            <a:ext cx="2235445" cy="28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pic>
        <p:nvPicPr>
          <p:cNvPr id="23" name="図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774" y="2312720"/>
            <a:ext cx="5558612" cy="31939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88" y="3429000"/>
            <a:ext cx="6341707" cy="683041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88" y="4825021"/>
            <a:ext cx="7130572" cy="28283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88" y="5862230"/>
            <a:ext cx="6210870" cy="286685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274" y="1700702"/>
            <a:ext cx="4829393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3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31" y="2924944"/>
            <a:ext cx="8716632" cy="213754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56" y="5589240"/>
            <a:ext cx="1829781" cy="319394"/>
          </a:xfrm>
          <a:prstGeom prst="rect">
            <a:avLst/>
          </a:prstGeom>
        </p:spPr>
      </p:pic>
      <p:sp>
        <p:nvSpPr>
          <p:cNvPr id="6" name="TextBox 18"/>
          <p:cNvSpPr txBox="1"/>
          <p:nvPr/>
        </p:nvSpPr>
        <p:spPr>
          <a:xfrm>
            <a:off x="2411760" y="119675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1-slot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5593943" y="119675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1-slot</a:t>
            </a:r>
          </a:p>
        </p:txBody>
      </p:sp>
    </p:spTree>
    <p:extLst>
      <p:ext uri="{BB962C8B-B14F-4D97-AF65-F5344CB8AC3E}">
        <p14:creationId xmlns:p14="http://schemas.microsoft.com/office/powerpoint/2010/main" val="947105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4509120"/>
            <a:ext cx="5981700" cy="204787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5" y="3356992"/>
            <a:ext cx="8196499" cy="686890"/>
          </a:xfrm>
          <a:prstGeom prst="rect">
            <a:avLst/>
          </a:prstGeom>
        </p:spPr>
      </p:pic>
      <p:sp>
        <p:nvSpPr>
          <p:cNvPr id="7" name="TextBox 18"/>
          <p:cNvSpPr txBox="1"/>
          <p:nvPr/>
        </p:nvSpPr>
        <p:spPr>
          <a:xfrm>
            <a:off x="2411760" y="119675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1-slot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5593943" y="119675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1-slot</a:t>
            </a:r>
          </a:p>
        </p:txBody>
      </p:sp>
    </p:spTree>
    <p:extLst>
      <p:ext uri="{BB962C8B-B14F-4D97-AF65-F5344CB8AC3E}">
        <p14:creationId xmlns:p14="http://schemas.microsoft.com/office/powerpoint/2010/main" val="197388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2471599"/>
            <a:ext cx="4565798" cy="70228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3704834"/>
            <a:ext cx="4234860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555182"/>
            <a:ext cx="5685603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405531"/>
            <a:ext cx="5112232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700808"/>
            <a:ext cx="4309896" cy="29053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42" y="6151151"/>
            <a:ext cx="8054122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7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4" y="2471599"/>
            <a:ext cx="4667773" cy="70228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4" y="3704833"/>
            <a:ext cx="3717287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555183"/>
            <a:ext cx="5119929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405531"/>
            <a:ext cx="5418158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700808"/>
            <a:ext cx="5514358" cy="28668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42" y="6151150"/>
            <a:ext cx="7590423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492896"/>
            <a:ext cx="3528392" cy="26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9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484784"/>
            <a:ext cx="4679316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69293"/>
            <a:ext cx="7492294" cy="31939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1961327"/>
            <a:ext cx="6096000" cy="148590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84" y="4586706"/>
            <a:ext cx="3096344" cy="205126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6016" y="4677464"/>
            <a:ext cx="3774896" cy="186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4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88" y="1700808"/>
            <a:ext cx="6420593" cy="68304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88" y="3015410"/>
            <a:ext cx="7130572" cy="29822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632" y="3717032"/>
            <a:ext cx="7143750" cy="28194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34" y="4523545"/>
            <a:ext cx="2951510" cy="319394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5292080" y="3717032"/>
            <a:ext cx="3394720" cy="1296144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1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3717032"/>
            <a:ext cx="7143750" cy="28194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34" y="4523545"/>
            <a:ext cx="2951510" cy="319394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5292080" y="3717032"/>
            <a:ext cx="3394720" cy="1296144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63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Decentralized supervision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9" y="2059888"/>
            <a:ext cx="5110308" cy="144112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1" y="4525428"/>
            <a:ext cx="6291681" cy="124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78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question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2856"/>
            <a:ext cx="5635576" cy="28668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04" y="4045710"/>
            <a:ext cx="5266155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433693"/>
            <a:ext cx="4538860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11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The answer</a:t>
            </a:r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132857"/>
            <a:ext cx="5537449" cy="68496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04" y="4045710"/>
            <a:ext cx="5266155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433693"/>
            <a:ext cx="4538860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8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In terms of languages</a:t>
            </a:r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1" y="1653755"/>
            <a:ext cx="6945861" cy="71574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49" y="2929371"/>
            <a:ext cx="7857866" cy="68881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0" y="4178051"/>
            <a:ext cx="6974722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37" y="4696832"/>
            <a:ext cx="6672645" cy="37134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49" y="5805264"/>
            <a:ext cx="6493707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6375995"/>
            <a:ext cx="1483451" cy="22511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381424"/>
            <a:ext cx="1802845" cy="2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7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corollary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1" y="1653756"/>
            <a:ext cx="6857354" cy="71574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1" y="2852936"/>
            <a:ext cx="5037192" cy="28860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430692"/>
            <a:ext cx="2795661" cy="31939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03" y="4215390"/>
            <a:ext cx="4763977" cy="26936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52" y="5271918"/>
            <a:ext cx="4788987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52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09053"/>
            <a:ext cx="7651991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3707" y="2817385"/>
            <a:ext cx="2552590" cy="176374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8144" y="2735970"/>
            <a:ext cx="1722147" cy="184515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93711"/>
            <a:ext cx="2235445" cy="28721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493712"/>
            <a:ext cx="2235445" cy="28721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" y="5229200"/>
            <a:ext cx="4273341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42" y="5721982"/>
            <a:ext cx="4606204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43" y="6309319"/>
            <a:ext cx="3590299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7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492294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84" y="2462237"/>
            <a:ext cx="3096344" cy="205126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6016" y="2552995"/>
            <a:ext cx="3774896" cy="1869753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" y="5229200"/>
            <a:ext cx="4273341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43" y="5721982"/>
            <a:ext cx="4706255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44" y="6309318"/>
            <a:ext cx="3590299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8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Resolving conflict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689090"/>
            <a:ext cx="6691884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140" y="4077072"/>
            <a:ext cx="5722158" cy="31939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2131284"/>
            <a:ext cx="7340295" cy="290533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270691"/>
            <a:ext cx="4952534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3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Coordinator design</a:t>
            </a:r>
          </a:p>
        </p:txBody>
      </p:sp>
      <p:pic>
        <p:nvPicPr>
          <p:cNvPr id="19" name="図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924944"/>
            <a:ext cx="5058357" cy="28860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596157"/>
            <a:ext cx="5906868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810" y="2031163"/>
            <a:ext cx="4659630" cy="31623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454540"/>
            <a:ext cx="5200739" cy="31939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014921"/>
            <a:ext cx="6695735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574996"/>
            <a:ext cx="7871336" cy="31939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31" y="6389302"/>
            <a:ext cx="6691884" cy="31939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49" y="5970660"/>
            <a:ext cx="5722158" cy="31939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7" y="5410586"/>
            <a:ext cx="5435473" cy="28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4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492294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2462237"/>
            <a:ext cx="3096344" cy="205126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16" y="2552995"/>
            <a:ext cx="3774896" cy="186975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085184"/>
            <a:ext cx="3059257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7944" y="4964089"/>
            <a:ext cx="2024479" cy="183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09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085184"/>
            <a:ext cx="3059257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7944" y="4964089"/>
            <a:ext cx="2024479" cy="183908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366" y="1388632"/>
            <a:ext cx="7143750" cy="28194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95145"/>
            <a:ext cx="2951510" cy="319394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4889814" y="1388632"/>
            <a:ext cx="3394720" cy="1296144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正方形/長方形 13"/>
          <p:cNvSpPr/>
          <p:nvPr/>
        </p:nvSpPr>
        <p:spPr>
          <a:xfrm>
            <a:off x="827954" y="2684776"/>
            <a:ext cx="6264325" cy="1513722"/>
          </a:xfrm>
          <a:prstGeom prst="rect">
            <a:avLst/>
          </a:prstGeom>
          <a:noFill/>
          <a:ln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094" y="3973383"/>
            <a:ext cx="948562" cy="22511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327764"/>
            <a:ext cx="3653792" cy="319394"/>
          </a:xfrm>
          <a:prstGeom prst="rect">
            <a:avLst/>
          </a:prstGeom>
        </p:spPr>
      </p:pic>
      <p:cxnSp>
        <p:nvCxnSpPr>
          <p:cNvPr id="11" name="直線コネクタ 10"/>
          <p:cNvCxnSpPr/>
          <p:nvPr/>
        </p:nvCxnSpPr>
        <p:spPr>
          <a:xfrm flipV="1">
            <a:off x="6084168" y="6372036"/>
            <a:ext cx="620430" cy="209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6370743" y="6277510"/>
            <a:ext cx="261847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flipH="1" flipV="1">
            <a:off x="6370743" y="6277510"/>
            <a:ext cx="261847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8"/>
          <p:cNvSpPr txBox="1"/>
          <p:nvPr/>
        </p:nvSpPr>
        <p:spPr>
          <a:xfrm>
            <a:off x="6632590" y="615601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2904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architectures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33" y="2250976"/>
            <a:ext cx="1564262" cy="232811"/>
          </a:xfrm>
          <a:prstGeom prst="rect">
            <a:avLst/>
          </a:prstGeom>
        </p:spPr>
      </p:pic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2603961" y="2817488"/>
            <a:ext cx="2952502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3242012" y="1417638"/>
            <a:ext cx="1676400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</a:t>
            </a:r>
            <a:endParaRPr lang="en-CA" altLang="zh-CN" sz="2800" b="1" i="1" dirty="0">
              <a:ea typeface="宋体" charset="-122"/>
            </a:endParaRP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33" y="5369416"/>
            <a:ext cx="1870188" cy="225115"/>
          </a:xfrm>
          <a:prstGeom prst="rect">
            <a:avLst/>
          </a:prstGeom>
        </p:spPr>
      </p:pic>
      <p:cxnSp>
        <p:nvCxnSpPr>
          <p:cNvPr id="20" name="Straight Arrow Connector 28"/>
          <p:cNvCxnSpPr/>
          <p:nvPr/>
        </p:nvCxnSpPr>
        <p:spPr>
          <a:xfrm>
            <a:off x="4116303" y="225727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2603961" y="5877272"/>
            <a:ext cx="2952502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675969" y="4458757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SUP1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27" name="Straight Arrow Connector 28"/>
          <p:cNvCxnSpPr/>
          <p:nvPr/>
        </p:nvCxnSpPr>
        <p:spPr>
          <a:xfrm>
            <a:off x="3257043" y="531105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4297873" y="4453853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SUP2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850759" y="529205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6083994" y="5877272"/>
            <a:ext cx="2952502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6156002" y="4458757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SUP1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32" name="Straight Arrow Connector 28"/>
          <p:cNvCxnSpPr/>
          <p:nvPr/>
        </p:nvCxnSpPr>
        <p:spPr>
          <a:xfrm>
            <a:off x="6737076" y="531105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7777906" y="4453853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SUP2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8330792" y="529205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6979170" y="3187421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CO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36" name="Straight Arrow Connector 28"/>
          <p:cNvCxnSpPr>
            <a:endCxn id="31" idx="0"/>
          </p:cNvCxnSpPr>
          <p:nvPr/>
        </p:nvCxnSpPr>
        <p:spPr>
          <a:xfrm flipH="1">
            <a:off x="6737077" y="4025621"/>
            <a:ext cx="823168" cy="4331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28"/>
          <p:cNvCxnSpPr>
            <a:endCxn id="33" idx="0"/>
          </p:cNvCxnSpPr>
          <p:nvPr/>
        </p:nvCxnSpPr>
        <p:spPr>
          <a:xfrm>
            <a:off x="7560244" y="4039717"/>
            <a:ext cx="798737" cy="4141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47" y="4125682"/>
            <a:ext cx="1937530" cy="28860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031" y="5377535"/>
            <a:ext cx="1423806" cy="28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4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30" grpId="0" animBg="1"/>
      <p:bldP spid="31" grpId="0" animBg="1"/>
      <p:bldP spid="33" grpId="0" animBg="1"/>
      <p:bldP spid="3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609.75"/>
  <p:tag name="LATEXADDIN" val="\documentclass{article}&#10;\usepackage{amsmath}&#10;\usepackage{color}&#10;\pagestyle{empty}&#10;\begin{document}&#10;&#10;Centralized&#10;&#10;\end{document}"/>
  <p:tag name="IGUANATEXSIZE" val="20"/>
  <p:tag name="IGUANATEXCURSOR" val="1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729"/>
  <p:tag name="LATEXADDIN" val="\documentclass{article}&#10;\usepackage{amsmath}&#10;\usepackage{color}&#10;\pagestyle{empty}&#10;\begin{document}&#10;&#10;Decentralized&#10;&#10;\end{document}"/>
  <p:tag name="IGUANATEXSIZE" val="20"/>
  <p:tag name="IGUANATEXCURSOR" val="1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567.75"/>
  <p:tag name="LATEXADDIN" val="\documentclass{article}&#10;\usepackage{amsmath}&#10;\usepackage{color}&#10;\pagestyle{empty}&#10;\begin{document}&#10;&#10;for SPEC1&#10;&#10;\end{document}"/>
  <p:tag name="IGUANATEXSIZE" val="20"/>
  <p:tag name="IGUANATEXCURSOR" val="1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571.5"/>
  <p:tag name="LATEXADDIN" val="\documentclass{article}&#10;\usepackage{amsmath}&#10;\usepackage{color}&#10;\pagestyle{empty}&#10;\begin{document}&#10;&#10;for SPEC2&#10;&#10;\end{document}"/>
  <p:tag name="IGUANATEXSIZE" val="20"/>
  <p:tag name="IGUANATEXCURSOR" val="10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949.5"/>
  <p:tag name="LATEXADDIN" val="\documentclass{article}&#10;\usepackage{amsmath}&#10;\usepackage{color}&#10;\pagestyle{empty}&#10;\begin{document}&#10;&#10;${\bf MACHi}$, $i=1,2$&#10;&#10;\end{document}"/>
  <p:tag name="IGUANATEXSIZE" val="20"/>
  <p:tag name="IGUANATEXCURSOR" val="12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79.25"/>
  <p:tag name="LATEXADDIN" val="\documentclass{article}&#10;\usepackage{amsmath}&#10;\usepackage{color}&#10;\pagestyle{empty}&#10;\begin{document}&#10;&#10;$\Sigma_c = \{11,13,21,23\}$&#10;&#10;\end{document}"/>
  <p:tag name="IGUANATEXSIZE" val="20"/>
  <p:tag name="IGUANATEXCURSOR" val="1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28.75"/>
  <p:tag name="LATEXADDIN" val="\documentclass{article}&#10;\usepackage{amsmath}&#10;\usepackage{color}&#10;\pagestyle{empty}&#10;\begin{document}&#10;&#10;``Brocken''&#10;&#10;\end{document}"/>
  <p:tag name="IGUANATEXSIZE" val="20"/>
  <p:tag name="IGUANATEXCURSOR" val="10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2409"/>
  <p:tag name="LATEXADDIN" val="\documentclass{article}&#10;\usepackage{amsmath}&#10;\usepackage{color}&#10;\pagestyle{empty}&#10;\begin{document}&#10;&#10;Specifications: &#10;&#10;1. Protect buffer against overflow/underflow&#10;&#10;&#10;&#10;\end{document}"/>
  <p:tag name="IGUANATEXSIZE" val="20"/>
  <p:tag name="IGUANATEXCURSOR" val="16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0.25"/>
  <p:tag name="ORIGINALWIDTH" val="2601"/>
  <p:tag name="LATEXADDIN" val="\documentclass{article}&#10;\usepackage{amsmath}&#10;\usepackage{color}&#10;\pagestyle{empty}&#10;\begin{document}&#10;&#10;2. If {\bf MACH1} and {\bf MACH2} both break down, &#10;&#10;{\bf MACH2} must be repaired before {\bf MACH1}&#10;&#10;&#10;\end{document}"/>
  <p:tag name="IGUANATEXSIZE" val="20"/>
  <p:tag name="IGUANATEXCURSOR" val="19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50.75"/>
  <p:tag name="LATEXADDIN" val="\documentclass{article}&#10;\usepackage{amsmath}&#10;\usepackage{color}&#10;\pagestyle{empty}&#10;\begin{document}&#10;&#10;{\bf E1}&#10;&#10;\end{document}"/>
  <p:tag name="IGUANATEXSIZE" val="20"/>
  <p:tag name="IGUANATEXCURSOR" val="10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53.75"/>
  <p:tag name="LATEXADDIN" val="\documentclass{article}&#10;\usepackage{amsmath}&#10;\usepackage{color}&#10;\pagestyle{empty}&#10;\begin{document}&#10;&#10;{\bf E2}&#10;&#10;\end{document}"/>
  <p:tag name="IGUANATEXSIZE" val="20"/>
  <p:tag name="IGUANATEXCURSOR" val="10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133.75"/>
  <p:tag name="LATEXADDIN" val="\documentclass{article}&#10;\usepackage{amsmath}&#10;\usepackage{color}&#10;\usepackage{amssymb}&#10;\pagestyle{empty}&#10;\begin{document}&#10;&#10;{\bf PLANT} = sync(${\bf MACH1}$, ${\bf MACH2}$)&#10;&#10;{\bf ALL} = allevents({\bf PLANT})&#10;&#10;&#10;\end{document}"/>
  <p:tag name="IGUANATEXSIZE" val="20"/>
  <p:tag name="IGUANATEXCURSOR" val="16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35"/>
  <p:tag name="LATEXADDIN" val="\documentclass{article}&#10;\usepackage{amsmath}&#10;\usepackage{color}&#10;\usepackage{amssymb}&#10;\pagestyle{empty}&#10;\begin{document}&#10;&#10;{\bf SPEC} = sync(${\bf E1}$, ${\bf E2}$, {\bf ALL})&#10;&#10;\end{document}"/>
  <p:tag name="IGUANATEXSIZE" val="20"/>
  <p:tag name="IGUANATEXCURSOR" val="17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40.75"/>
  <p:tag name="LATEXADDIN" val="\documentclass{article}&#10;\usepackage{amsmath}&#10;\usepackage{color}&#10;\usepackage{amssymb}&#10;\pagestyle{empty}&#10;\begin{document}&#10;&#10;{\bf SUP} = supcon(${\bf PLANT}$, {\bf SPEC}) \ (21,47)&#10;&#10;\end{document}"/>
  <p:tag name="IGUANATEXSIZE" val="20"/>
  <p:tag name="IGUANATEXCURSOR" val="16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92.75"/>
  <p:tag name="LATEXADDIN" val="\documentclass{article}&#10;\usepackage{amsmath}&#10;\usepackage{color}&#10;\usepackage{amssymb}&#10;\pagestyle{empty}&#10;\begin{document}&#10;&#10;{\bf SUP}.dat = condat(${\bf PLANT}$, {\bf SUP})&#10;&#10;\end{document}"/>
  <p:tag name="IGUANATEXSIZE" val="20"/>
  <p:tag name="IGUANATEXCURSOR" val="13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680"/>
  <p:tag name="LATEXADDIN" val="\documentclass{article}&#10;\usepackage{amsmath}&#10;\usepackage{color}&#10;\pagestyle{empty}&#10;\begin{document}&#10;&#10;Centralized supervisory design:&#10;&#10;&#10;&#10;\end{document}"/>
  <p:tag name="IGUANATEXSIZE" val="20"/>
  <p:tag name="IGUANATEXCURSOR" val="1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201.75"/>
  <p:tag name="LATEXADDIN" val="\documentclass{article}&#10;\usepackage{amsmath}&#10;\usepackage{color}&#10;\usepackage{amssymb}&#10;\pagestyle{empty}&#10;\begin{document}&#10;&#10;{\bf SIMSUP} = supreduce(${\bf PLANT}$, {\bf SUP}, {\bf SUP}.dat) \ (5,25)&#10;&#10;\end{document}"/>
  <p:tag name="IGUANATEXSIZE" val="20"/>
  <p:tag name="IGUANATEXCURSOR" val="19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173.5"/>
  <p:tag name="LATEXADDIN" val="\documentclass{article}&#10;\usepackage{amsmath}&#10;\usepackage{color}&#10;\usepackage{amssymb}&#10;\pagestyle{empty}&#10;\begin{document}&#10;&#10;{\bf PLANT{\color{red}i}} = sync(${\bf MACH1}$, ${\bf MACH2}$)&#10;&#10;{\bf ALL{\color{red}i}} = allevents({\bf PLANT{\color{red}i}})&#10;&#10;&#10;\end{document}"/>
  <p:tag name="IGUANATEXSIZE" val="20"/>
  <p:tag name="IGUANATEXCURSOR" val="24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40.75"/>
  <p:tag name="LATEXADDIN" val="\documentclass{article}&#10;\usepackage{amsmath}&#10;\usepackage{color}&#10;\usepackage{amssymb}&#10;\pagestyle{empty}&#10;\begin{document}&#10;&#10;{\bf SPEC{\color{red}i}} = sync(${\bf E{\color{red}i}}$, {\bf ALL{\color{red}i}})&#10;&#10;\end{document}"/>
  <p:tag name="IGUANATEXSIZE" val="20"/>
  <p:tag name="IGUANATEXCURSOR" val="1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95.75"/>
  <p:tag name="LATEXADDIN" val="\documentclass{article}&#10;\usepackage{amsmath}&#10;\usepackage{color}&#10;\usepackage{amssymb}&#10;\pagestyle{empty}&#10;\begin{document}&#10;&#10;{\bf SUP{\color{red}i}} = supcon(${\bf PLANT{\color{red}i}}$, {\bf SPEC{\color{red}i}})&#10;&#10;\end{document}"/>
  <p:tag name="IGUANATEXSIZE" val="20"/>
  <p:tag name="IGUANATEXCURSOR" val="20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12"/>
  <p:tag name="LATEXADDIN" val="\documentclass{article}&#10;\usepackage{amsmath}&#10;\usepackage{color}&#10;\usepackage{amssymb}&#10;\pagestyle{empty}&#10;\begin{document}&#10;&#10;{\bf SUP{\color{red}i}}.dat = condat(${\bf PLANT{\color{red}i}}$, {\bf SUP{\color{red}i}})&#10;&#10;\end{document}"/>
  <p:tag name="IGUANATEXSIZE" val="20"/>
  <p:tag name="IGUANATEXCURSOR" val="20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149.5"/>
  <p:tag name="LATEXADDIN" val="\documentclass{article}&#10;\usepackage{amsmath}&#10;\usepackage{color}&#10;\pagestyle{empty}&#10;\begin{document}&#10;&#10;{\color{red} Decentralized supervisory design: i=1,2}&#10;&#10;&#10;&#10;\end{document}"/>
  <p:tag name="IGUANATEXSIZE" val="20"/>
  <p:tag name="IGUANATEXCURSOR" val="11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58.75"/>
  <p:tag name="LATEXADDIN" val="\documentclass{article}&#10;\usepackage{amsmath}&#10;\usepackage{color}&#10;\usepackage{amssymb}&#10;\pagestyle{empty}&#10;\begin{document}&#10;&#10;{\bf SIMSUP{\color{red}i}} = supreduce(${\bf PLANT{\color{red}i}}$, {\bf SUP{\color{red}i}}, {\bf SUP{\color{red}i}}.dat)&#10;&#10;\end{document}"/>
  <p:tag name="IGUANATEXSIZE" val="20"/>
  <p:tag name="IGUANATEXCURSOR" val="2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48.5"/>
  <p:tag name="LATEXADDIN" val="\documentclass{article}&#10;\usepackage{amsmath}&#10;\usepackage{color}&#10;\pagestyle{empty}&#10;\begin{document}&#10;&#10;Centralized supervisor {\bf SUP} (21,47)&#10;&#10;&#10;&#10;\end{document}"/>
  <p:tag name="IGUANATEXSIZE" val="20"/>
  <p:tag name="IGUANATEXCURSOR" val="1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7.75"/>
  <p:tag name="LATEXADDIN" val="\documentclass{article}&#10;\usepackage{amsmath}&#10;\usepackage{color}&#10;\pagestyle{empty}&#10;\begin{document}&#10;&#10;{\bf SIMSUP} (5,25)&#10;&#10;&#10;&#10;\end{document}"/>
  <p:tag name="IGUANATEXSIZE" val="20"/>
  <p:tag name="IGUANATEXCURSOR" val="11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82.75"/>
  <p:tag name="LATEXADDIN" val="\documentclass{article}&#10;\usepackage{amsmath}&#10;\usepackage{color}&#10;\pagestyle{empty}&#10;\begin{document}&#10;&#10;{\color{blue} Decentralized supervisors {\bf SUP1} (21,49), {\bf SUP2} (9,23)}&#10;&#10;&#10;&#10;&#10;\end{document}"/>
  <p:tag name="IGUANATEXSIZE" val="20"/>
  <p:tag name="IGUANATEXCURSOR" val="17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69"/>
  <p:tag name="LATEXADDIN" val="\documentclass{article}&#10;\usepackage{amsmath}&#10;\usepackage{color}&#10;\pagestyle{empty}&#10;\begin{document}&#10;&#10;{\bf SIMSUP1} (3,19)&#10;&#10;&#10;&#10;\end{document}"/>
  <p:tag name="IGUANATEXSIZE" val="20"/>
  <p:tag name="IGUANATEXCURSOR" val="1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69"/>
  <p:tag name="LATEXADDIN" val="\documentclass{article}&#10;\usepackage{amsmath}&#10;\usepackage{color}&#10;\pagestyle{empty}&#10;\begin{document}&#10;&#10;{\bf SIMSUP2} (2,11)&#10;&#10;&#10;&#10;\end{document}"/>
  <p:tag name="IGUANATEXSIZE" val="20"/>
  <p:tag name="IGUANATEXCURSOR" val="11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66.75"/>
  <p:tag name="LATEXADDIN" val="\documentclass{article}&#10;\usepackage{amsmath}&#10;\usepackage{color}&#10;\pagestyle{empty}&#10;\begin{document}&#10;&#10;$L_m({\bf SUP1}) || L_m({\bf SUP2}) = L_m({\bf SUP})$ {\color{red} {\bf ?}} &#10;&#10;&#10;&#10;\end{document}"/>
  <p:tag name="IGUANATEXSIZE" val="20"/>
  <p:tag name="IGUANATEXCURSOR" val="15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2472"/>
  <p:tag name="LATEXADDIN" val="\documentclass{article}&#10;\usepackage{amsmath}&#10;\usepackage{color}&#10;\usepackage{amssymb}&#10;\pagestyle{empty}&#10;\begin{document}&#10;&#10;In this example:&#10;&#10;{\it true} = isomorph(sync({\bf SUP1}, {\bf SUP2}), {\bf SUP})&#10;&#10;\end{document}"/>
  <p:tag name="IGUANATEXSIZE" val="20"/>
  <p:tag name="IGUANATEXCURSOR" val="14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2779.5"/>
  <p:tag name="LATEXADDIN" val="\documentclass{article}&#10;\usepackage{amsmath}&#10;\usepackage{color}&#10;\usepackage{amssymb}&#10;\pagestyle{empty}&#10;\begin{document}&#10;&#10;{\color{blue} decentralized supervisors `=' centralized supervisor}&#10;&#10;\end{document}"/>
  <p:tag name="IGUANATEXSIZE" val="20"/>
  <p:tag name="IGUANATEXCURSOR" val="18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421"/>
  <p:tag name="LATEXADDIN" val="\documentclass{article}&#10;\usepackage{amsmath}&#10;\usepackage{color}&#10;\usepackage{amssymb}&#10;\pagestyle{empty}&#10;\begin{document}&#10;&#10;This conclusion is, however, not always true.&#10;&#10;\end{document}"/>
  <p:tag name="IGUANATEXSIZE" val="20"/>
  <p:tag name="IGUANATEXCURSOR" val="16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82.5"/>
  <p:tag name="LATEXADDIN" val="\documentclass{article}&#10;\usepackage{amsmath}&#10;\usepackage{color}&#10;\pagestyle{empty}&#10;\begin{document}&#10;&#10;$L({\bf SUP1}) || L({\bf SUP2}) = L({\bf SUP})$ {\color{red} {\bf ?}} &#10;&#10;&#10;&#10;\end{document}"/>
  <p:tag name="IGUANATEXSIZE" val="20"/>
  <p:tag name="IGUANATEXCURSOR" val="13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3.25"/>
  <p:tag name="LATEXADDIN" val="\documentclass{article}&#10;\usepackage{amsmath}&#10;\usepackage{color}&#10;\pagestyle{empty}&#10;\begin{document}&#10;&#10;$\Sigma_c = \{1,3,5\}$&#10;&#10;\end{document}"/>
  <p:tag name="IGUANATEXSIZE" val="20"/>
  <p:tag name="IGUANATEXCURSOR" val="11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3195"/>
  <p:tag name="LATEXADDIN" val="\documentclass{article}&#10;\usepackage{amsmath}&#10;\usepackage{color}&#10;\pagestyle{empty}&#10;\begin{document}&#10;&#10;Specifications: &#10;&#10;Protect the two buffers (1-slot) against overflow/underflow&#10;&#10;&#10;&#10;\end{document}"/>
  <p:tag name="IGUANATEXSIZE" val="20"/>
  <p:tag name="IGUANATEXCURSOR" val="14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779.75"/>
  <p:tag name="LATEXADDIN" val="\documentclass{article}&#10;\usepackage{amsmath}&#10;\usepackage{color}&#10;\usepackage{amssymb}&#10;\pagestyle{empty}&#10;\begin{document}&#10;&#10;{\bf PLANT} = sync(${\bf M1}$, ${\bf M2}$, ${\bf TU}$)&#10;&#10;{\bf ALL} = allevents({\bf PLANT})&#10;&#10;&#10;\end{document}"/>
  <p:tag name="IGUANATEXSIZE" val="20"/>
  <p:tag name="IGUANATEXCURSOR" val="17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50.75"/>
  <p:tag name="LATEXADDIN" val="\documentclass{article}&#10;\usepackage{amsmath}&#10;\usepackage{color}&#10;\usepackage{amssymb}&#10;\pagestyle{empty}&#10;\begin{document}&#10;&#10;{\bf SPEC} = sync(${\bf B1}$, ${\bf B2}$, {\bf ALL})&#10;&#10;\end{document}"/>
  <p:tag name="IGUANATEXSIZE" val="20"/>
  <p:tag name="IGUANATEXCURSOR" val="15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16.25"/>
  <p:tag name="LATEXADDIN" val="\documentclass{article}&#10;\usepackage{amsmath}&#10;\usepackage{color}&#10;\usepackage{amssymb}&#10;\pagestyle{empty}&#10;\begin{document}&#10;&#10;{\bf SUP} = supcon(${\bf PLANT}$, {\bf SPEC}) \ (6,7)&#10;&#10;\end{document}"/>
  <p:tag name="IGUANATEXSIZE" val="20"/>
  <p:tag name="IGUANATEXCURSOR" val="17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92.75"/>
  <p:tag name="LATEXADDIN" val="\documentclass{article}&#10;\usepackage{amsmath}&#10;\usepackage{color}&#10;\usepackage{amssymb}&#10;\pagestyle{empty}&#10;\begin{document}&#10;&#10;{\bf SUP}.dat = condat(${\bf PLANT}$, {\bf SUP})&#10;&#10;\end{document}"/>
  <p:tag name="IGUANATEXSIZE" val="20"/>
  <p:tag name="IGUANATEXCURSOR" val="13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680"/>
  <p:tag name="LATEXADDIN" val="\documentclass{article}&#10;\usepackage{amsmath}&#10;\usepackage{color}&#10;\pagestyle{empty}&#10;\begin{document}&#10;&#10;Centralized supervisory design:&#10;&#10;&#10;&#10;\end{document}"/>
  <p:tag name="IGUANATEXSIZE" val="20"/>
  <p:tag name="IGUANATEXCURSOR" val="13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139.5"/>
  <p:tag name="LATEXADDIN" val="\documentclass{article}&#10;\usepackage{amsmath}&#10;\usepackage{color}&#10;\usepackage{amssymb}&#10;\pagestyle{empty}&#10;\begin{document}&#10;&#10;{\bf SIMSUP} = supreduce(${\bf PLANT}$, {\bf SUP}, {\bf SUP}.dat) \ (3,7)&#10;&#10;\end{document}"/>
  <p:tag name="IGUANATEXSIZE" val="20"/>
  <p:tag name="IGUANATEXCURSOR" val="19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819.5"/>
  <p:tag name="LATEXADDIN" val="\documentclass{article}&#10;\usepackage{amsmath}&#10;\usepackage{color}&#10;\usepackage{amssymb}&#10;\pagestyle{empty}&#10;\begin{document}&#10;&#10;{\bf PLANT{\color{red}i}} = sync(${\bf M1}$, ${\bf M2}$, ${\bf TU}$)&#10;&#10;{\bf ALL{\color{red}i}} = allevents({\bf PLANT{\color{red}i}})&#10;&#10;&#10;\end{document}"/>
  <p:tag name="IGUANATEXSIZE" val="20"/>
  <p:tag name="IGUANATEXCURSOR" val="18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49"/>
  <p:tag name="LATEXADDIN" val="\documentclass{article}&#10;\usepackage{amsmath}&#10;\usepackage{color}&#10;\usepackage{amssymb}&#10;\pagestyle{empty}&#10;\begin{document}&#10;&#10;{\bf SPEC{\color{red}i}} = sync(${\bf B{\color{red}i}}$, {\bf ALL{\color{red}i}})&#10;&#10;\end{document}"/>
  <p:tag name="IGUANATEXSIZE" val="20"/>
  <p:tag name="IGUANATEXCURSOR" val="16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95.75"/>
  <p:tag name="LATEXADDIN" val="\documentclass{article}&#10;\usepackage{amsmath}&#10;\usepackage{color}&#10;\usepackage{amssymb}&#10;\pagestyle{empty}&#10;\begin{document}&#10;&#10;{\bf SUP{\color{red}i}} = supcon(${\bf PLANT{\color{red}i}}$, {\bf SPEC{\color{red}i}})&#10;&#10;\end{document}"/>
  <p:tag name="IGUANATEXSIZE" val="20"/>
  <p:tag name="IGUANATEXCURSOR" val="20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12"/>
  <p:tag name="LATEXADDIN" val="\documentclass{article}&#10;\usepackage{amsmath}&#10;\usepackage{color}&#10;\usepackage{amssymb}&#10;\pagestyle{empty}&#10;\begin{document}&#10;&#10;{\bf SUP{\color{red}i}}.dat = condat(${\bf PLANT{\color{red}i}}$, {\bf SUP{\color{red}i}})&#10;&#10;\end{document}"/>
  <p:tag name="IGUANATEXSIZE" val="20"/>
  <p:tag name="IGUANATEXCURSOR" val="20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149.5"/>
  <p:tag name="LATEXADDIN" val="\documentclass{article}&#10;\usepackage{amsmath}&#10;\usepackage{color}&#10;\pagestyle{empty}&#10;\begin{document}&#10;&#10;{\color{red} Decentralized supervisory design: i=1,2}&#10;&#10;&#10;&#10;\end{document}"/>
  <p:tag name="IGUANATEXSIZE" val="20"/>
  <p:tag name="IGUANATEXCURSOR" val="11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58.75"/>
  <p:tag name="LATEXADDIN" val="\documentclass{article}&#10;\usepackage{amsmath}&#10;\usepackage{color}&#10;\usepackage{amssymb}&#10;\pagestyle{empty}&#10;\begin{document}&#10;&#10;{\bf SIMSUP{\color{red}i}} = supreduce(${\bf PLANT{\color{red}i}}$, {\bf SUP{\color{red}i}}, {\bf SUP{\color{red}i}}.dat)&#10;&#10;\end{document}"/>
  <p:tag name="IGUANATEXSIZE" val="20"/>
  <p:tag name="IGUANATEXCURSOR" val="24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57.5"/>
  <p:tag name="LATEXADDIN" val="\documentclass{article}&#10;\usepackage{amsmath}&#10;\usepackage{color}&#10;\usepackage{amssymb}&#10;\pagestyle{empty}&#10;\begin{document}&#10;&#10;({\bf PLANT{\color{red}2}} = sync(${\bf M2}$, ${\bf TU}$))&#10;&#10;&#10;\end{document}"/>
  <p:tag name="IGUANATEXSIZE" val="20"/>
  <p:tag name="IGUANATEXCURSOR" val="17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24"/>
  <p:tag name="LATEXADDIN" val="\documentclass{article}&#10;\usepackage{amsmath}&#10;\usepackage{color}&#10;\pagestyle{empty}&#10;\begin{document}&#10;&#10;Centralized supervisor {\bf SUP} (6,7)&#10;&#10;&#10;&#10;\end{document}"/>
  <p:tag name="IGUANATEXSIZE" val="20"/>
  <p:tag name="IGUANATEXCURSOR" val="13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20.5"/>
  <p:tag name="LATEXADDIN" val="\documentclass{article}&#10;\usepackage{amsmath}&#10;\usepackage{color}&#10;\pagestyle{empty}&#10;\begin{document}&#10;&#10;{\color{blue} Decentralized supervisors {\bf SUP1} (8,15), {\bf SUP2} (6,11)}&#10;&#10;&#10;&#10;&#10;\end{document}"/>
  <p:tag name="IGUANATEXSIZE" val="20"/>
  <p:tag name="IGUANATEXCURSOR" val="17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2502.75"/>
  <p:tag name="LATEXADDIN" val="\documentclass{article}&#10;\usepackage{amsmath}&#10;\usepackage{color}&#10;\usepackage{amssymb}&#10;\pagestyle{empty}&#10;\begin{document}&#10;&#10;In this example:&#10;&#10;{\color{red} {\it false}} = isomorph(sync({\bf SUP1}, {\bf SUP2}), {\bf SUP})&#10;&#10;\end{document}"/>
  <p:tag name="IGUANATEXSIZE" val="20"/>
  <p:tag name="IGUANATEXCURSOR" val="16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779.5"/>
  <p:tag name="LATEXADDIN" val="\documentclass{article}&#10;\usepackage{amsmath}&#10;\usepackage{color}&#10;\usepackage{amssymb}&#10;\pagestyle{empty}&#10;\begin{document}&#10;&#10;{\color{blue} decentralized supervisors `$\neq$' centralized supervisor}&#10;&#10;\end{document}"/>
  <p:tag name="IGUANATEXSIZE" val="20"/>
  <p:tag name="IGUANATEXCURSOR" val="16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0.5"/>
  <p:tag name="LATEXADDIN" val="\documentclass{article}&#10;\usepackage{amsmath}&#10;\usepackage{color}&#10;\usepackage{amssymb}&#10;\pagestyle{empty}&#10;\begin{document}&#10;&#10;sync({\bf SUP1}, {\bf SUP2}):&#10;&#10;\end{document}"/>
  <p:tag name="IGUANATEXSIZE" val="20"/>
  <p:tag name="IGUANATEXCURSOR" val="15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0.5"/>
  <p:tag name="LATEXADDIN" val="\documentclass{article}&#10;\usepackage{amsmath}&#10;\usepackage{color}&#10;\usepackage{amssymb}&#10;\pagestyle{empty}&#10;\begin{document}&#10;&#10;sync({\bf SUP1}, {\bf SUP2}):&#10;&#10;\end{document}"/>
  <p:tag name="IGUANATEXSIZE" val="20"/>
  <p:tag name="IGUANATEXCURSOR" val="15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1.75"/>
  <p:tag name="ORIGINALWIDTH" val="1992"/>
  <p:tag name="LATEXADDIN" val="\documentclass{article}&#10;\usepackage{amsmath}&#10;\usepackage{color}&#10;\pagestyle{empty}&#10;\begin{document}&#10;&#10;{\color{blue} Advantages:}&#10;&#10;\medskip&#10;&#10;\ \ \ Simpler to design and compute.&#10;&#10;\medskip&#10;&#10;\ \ \ Easier to understand control logic.&#10;&#10;\end{document}"/>
  <p:tag name="IGUANATEXSIZE" val="20"/>
  <p:tag name="IGUANATEXCURSOR" val="10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83.75"/>
  <p:tag name="ORIGINALWIDTH" val="2452.5"/>
  <p:tag name="LATEXADDIN" val="\documentclass{article}&#10;\usepackage{amsmath}&#10;\usepackage{color}&#10;\pagestyle{empty}&#10;\begin{document}&#10;&#10;{\color{blue} Disadvantage:}&#10;&#10;\medskip&#10;&#10;\ \ \ Difficult to guarantee decentralized control &#10;&#10;\ \ \ performance the same as &#10;centralized one&#10;&#10;&#10;\end{document}"/>
  <p:tag name="IGUANATEXSIZE" val="20"/>
  <p:tag name="IGUANATEXCURSOR" val="12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196.75"/>
  <p:tag name="LATEXADDIN" val="\documentclass{article}&#10;\usepackage{amsmath}&#10;\usepackage{color}&#10;\pagestyle{empty}&#10;\begin{document}&#10;&#10;Under what condition can we guarantee:&#10;&#10;&#10;&#10;\end{document}"/>
  <p:tag name="IGUANATEXSIZE" val="20"/>
  <p:tag name="IGUANATEXCURSOR" val="14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52.75"/>
  <p:tag name="LATEXADDIN" val="\documentclass{article}&#10;\usepackage{amsmath}&#10;\usepackage{color}&#10;\pagestyle{empty}&#10;\begin{document}&#10;&#10;$L_m({\bf SUP1}) || L_m({\bf SUP2}) = L_m({\bf SUP})$ &#10;&#10;&#10;&#10;\end{document}"/>
  <p:tag name="IGUANATEXSIZE" val="20"/>
  <p:tag name="IGUANATEXCURSOR" val="15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69.25"/>
  <p:tag name="LATEXADDIN" val="\documentclass{article}&#10;\usepackage{amsmath}&#10;\usepackage{color}&#10;\pagestyle{empty}&#10;\begin{document}&#10;&#10;$L({\bf SUP1}) || L({\bf SUP2}) = L({\bf SUP})$  &#10;&#10;&#10;&#10;\end{document}"/>
  <p:tag name="IGUANATEXSIZE" val="20"/>
  <p:tag name="IGUANATEXCURSOR" val="14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"/>
  <p:tag name="ORIGINALWIDTH" val="2158.5"/>
  <p:tag name="LATEXADDIN" val="\documentclass{article}&#10;\usepackage{amsmath}&#10;\usepackage{color}&#10;\pagestyle{empty}&#10;\begin{document}&#10;&#10;If {\bf SUP1} and {\bf SUP2} are {\color{blue} nonconflicting}, &#10;&#10;i.e. ${\bf SUP1}||{\bf SUP2}$ is nonblocking, then&#10;&#10;&#10;&#10;\end{document}"/>
  <p:tag name="IGUANATEXSIZE" val="20"/>
  <p:tag name="IGUANATEXCURSOR" val="19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52.75"/>
  <p:tag name="LATEXADDIN" val="\documentclass{article}&#10;\usepackage{amsmath}&#10;\usepackage{color}&#10;\pagestyle{empty}&#10;\begin{document}&#10;&#10;$L_m({\bf SUP1}) || L_m({\bf SUP2}) = L_m({\bf SUP})$ &#10;&#10;&#10;&#10;\end{document}"/>
  <p:tag name="IGUANATEXSIZE" val="20"/>
  <p:tag name="IGUANATEXCURSOR" val="15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69.25"/>
  <p:tag name="LATEXADDIN" val="\documentclass{article}&#10;\usepackage{amsmath}&#10;\usepackage{color}&#10;\pagestyle{empty}&#10;\begin{document}&#10;&#10;$L({\bf SUP1}) || L({\bf SUP2}) = L({\bf SUP})$  &#10;&#10;&#10;&#10;\end{document}"/>
  <p:tag name="IGUANATEXSIZE" val="20"/>
  <p:tag name="IGUANATEXCURSOR" val="14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07.5"/>
  <p:tag name="LATEXADDIN" val="\documentclass{article}&#10;\usepackage{amsmath}&#10;\usepackage{color}&#10;\pagestyle{empty}&#10;\begin{document}&#10;&#10;Let ${\bf G} = (Q, \Sigma_c \dot\cup \Sigma_u, \delta, q_0, Q_m)$ be a plant,&#10;&#10;and $K_1, K_2 \subseteq L_m({\bf G})$ two specification languages.&#10;&#10;&#10;\end{document}"/>
  <p:tag name="IGUANATEXSIZE" val="20"/>
  <p:tag name="IGUANATEXCURSOR" val="2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3063"/>
  <p:tag name="LATEXADDIN" val="\documentclass{article}&#10;\usepackage{amsmath}&#10;\usepackage{color}&#10;\pagestyle{empty}&#10;\begin{document}&#10;&#10;&#10;Let {\color{blue} $\sup \mathcal{C}(K_1 \cap K_2)$, $\sup \mathcal{C}(K_1)$, &#10;$\sup \mathcal{C}(K_2)$} be the &#10;&#10;supremal controllable &#10;sublanguages of $K_1 \cap K_2$, $K_1$, $K_2$. &#10;&#10;\end{document}"/>
  <p:tag name="IGUANATEXSIZE" val="20"/>
  <p:tag name="IGUANATEXCURSOR" val="20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18.75"/>
  <p:tag name="LATEXADDIN" val="\documentclass{article}&#10;\usepackage{amsmath}&#10;\usepackage{color}&#10;\pagestyle{empty}&#10;\begin{document}&#10;&#10;&#10;If $\sup \mathcal{C}(K_1)$ and $\sup \mathcal{C}(K_2)$ &#10;are {\color{blue} nonconflicting}, i.e. &#10;&#10;\end{document}"/>
  <p:tag name="IGUANATEXSIZE" val="20"/>
  <p:tag name="IGUANATEXCURSOR" val="19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2601"/>
  <p:tag name="LATEXADDIN" val="\documentclass{article}&#10;\usepackage{amsmath}&#10;\usepackage{color}&#10;\pagestyle{empty}&#10;\begin{document}&#10;&#10;&#10;$\overline{ \sup \mathcal{C}(K_1) \cap \sup \mathcal{C}(K_2)} = &#10;\overline{ \sup \mathcal{C}(K_1)}  \cap \overline{ \sup \mathcal{C}(K_2)}  $&#10;&#10;&#10;\end{document}"/>
  <p:tag name="IGUANATEXSIZE" val="20"/>
  <p:tag name="IGUANATEXCURSOR" val="24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31.25"/>
  <p:tag name="LATEXADDIN" val="\documentclass{article}&#10;\usepackage{amsmath}&#10;\usepackage{color}&#10;\pagestyle{empty}&#10;\begin{document}&#10;&#10;&#10;Then $ \sup \mathcal{C}(K_1) \cap \sup \mathcal{C}(K_2)  &#10;= \sup \mathcal{C}(K_1 \cap K_2) $&#10;&#10;&#10;\end{document}"/>
  <p:tag name="IGUANATEXSIZE" val="20"/>
  <p:tag name="IGUANATEXCURSOR" val="19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8.25"/>
  <p:tag name="LATEXADDIN" val="\documentclass{article}&#10;\usepackage{amsmath}&#10;\usepackage{color}&#10;\pagestyle{empty}&#10;\begin{document}&#10;&#10;{\color{blue} centralized}&#10;&#10;\end{document}"/>
  <p:tag name="IGUANATEXSIZE" val="20"/>
  <p:tag name="IGUANATEXCURSOR" val="12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702.75"/>
  <p:tag name="LATEXADDIN" val="\documentclass{article}&#10;\usepackage{amsmath}&#10;\usepackage{color}&#10;\pagestyle{empty}&#10;\begin{document}&#10;&#10;{\color{blue} decentralized}&#10;&#10;\end{document}"/>
  <p:tag name="IGUANATEXSIZE" val="20"/>
  <p:tag name="IGUANATEXCURSOR" val="11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673"/>
  <p:tag name="LATEXADDIN" val="\documentclass{article}&#10;\usepackage{amsmath}&#10;\usepackage{color}&#10;\pagestyle{empty}&#10;\begin{document}&#10;&#10;Let ${\bf G} = (Q, \Sigma_c \dot\cup \Sigma_u, \delta, q_0, Q_m)$ be a plant,&#10;&#10;and $K_1, K_2 \subseteq L_m({\bf G})$ two controllable languages.&#10;&#10;&#10;\end{document}"/>
  <p:tag name="IGUANATEXSIZE" val="20"/>
  <p:tag name="IGUANATEXCURSOR" val="23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963.5"/>
  <p:tag name="LATEXADDIN" val="\documentclass{article}&#10;\usepackage{amsmath}&#10;\usepackage{color}&#10;\pagestyle{empty}&#10;\begin{document}&#10;&#10;&#10;If $K_1$ and $K_2$&#10;are {\color{blue} nonconflicting}, i.e. &#10;&#10;\end{document}"/>
  <p:tag name="IGUANATEXSIZE" val="20"/>
  <p:tag name="IGUANATEXCURSOR" val="15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89.75"/>
  <p:tag name="LATEXADDIN" val="\documentclass{article}&#10;\usepackage{amsmath}&#10;\usepackage{color}&#10;\pagestyle{empty}&#10;\begin{document}&#10;&#10;&#10;$\overline{ K_1 \cap K_2} = &#10;\overline{ K_1}  \cap \overline{ K_2}  $&#10;&#10;&#10;\end{document}"/>
  <p:tag name="IGUANATEXSIZE" val="20"/>
  <p:tag name="IGUANATEXCURSOR" val="16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857"/>
  <p:tag name="LATEXADDIN" val="\documentclass{article}&#10;\usepackage{amsmath}&#10;\usepackage{color}&#10;\pagestyle{empty}&#10;\begin{document}&#10;&#10;&#10;Then $ K_1 \cap K_2 $ is also controllable.&#10;&#10;&#10;\end{document}"/>
  <p:tag name="IGUANATEXSIZE" val="20"/>
  <p:tag name="IGUANATEXCURSOR" val="1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866.75"/>
  <p:tag name="LATEXADDIN" val="\documentclass{article}&#10;\usepackage{amsmath}&#10;\usepackage{color}&#10;\pagestyle{empty}&#10;\begin{document}&#10;&#10;{\color{blue} ``controllability under intersection''}&#10;&#10;\end{document}"/>
  <p:tag name="IGUANATEXSIZE" val="20"/>
  <p:tag name="IGUANATEXCURSOR" val="15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82.75"/>
  <p:tag name="LATEXADDIN" val="\documentclass{article}&#10;\usepackage{amsmath}&#10;\usepackage{color}&#10;\pagestyle{empty}&#10;\begin{document}&#10;&#10;Decentralized supervisors {\bf SUP1} (21,49), {\bf SUP2} (9,23)&#10;&#10;&#10;&#10;&#10;\end{document}"/>
  <p:tag name="IGUANATEXSIZE" val="20"/>
  <p:tag name="IGUANATEXCURSOR" val="16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69"/>
  <p:tag name="LATEXADDIN" val="\documentclass{article}&#10;\usepackage{amsmath}&#10;\usepackage{color}&#10;\pagestyle{empty}&#10;\begin{document}&#10;&#10;{\bf SIMSUP1} (3,19)&#10;&#10;&#10;&#10;\end{document}"/>
  <p:tag name="IGUANATEXSIZE" val="20"/>
  <p:tag name="IGUANATEXCURSOR" val="11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69"/>
  <p:tag name="LATEXADDIN" val="\documentclass{article}&#10;\usepackage{amsmath}&#10;\usepackage{color}&#10;\pagestyle{empty}&#10;\begin{document}&#10;&#10;{\bf SIMSUP2} (2,11)&#10;&#10;&#10;&#10;\end{document}"/>
  <p:tag name="IGUANATEXSIZE" val="20"/>
  <p:tag name="IGUANATEXCURSOR" val="11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65.75"/>
  <p:tag name="LATEXADDIN" val="\documentclass{article}&#10;\usepackage{amsmath}&#10;\usepackage{color}&#10;\usepackage{amssymb}&#10;\pagestyle{empty}&#10;\begin{document}&#10;&#10;{\bf TEST} = sync({\bf SUP1}, {\bf SUP2})&#10;&#10;\end{document}"/>
  <p:tag name="IGUANATEXSIZE" val="20"/>
  <p:tag name="IGUANATEXCURSOR" val="16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5.5"/>
  <p:tag name="LATEXADDIN" val="\documentclass{article}&#10;\usepackage{amsmath}&#10;\usepackage{color}&#10;\usepackage{amssymb}&#10;\pagestyle{empty}&#10;\begin{document}&#10;&#10;{\color{red} {\it true}} = nonconflict({\bf TEST}, {\bf ALL})&#10;&#10;\end{document}"/>
  <p:tag name="IGUANATEXSIZE" val="20"/>
  <p:tag name="IGUANATEXCURSOR" val="14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99.5"/>
  <p:tag name="LATEXADDIN" val="\documentclass{article}&#10;\usepackage{amsmath}&#10;\usepackage{color}&#10;\usepackage{amssymb}&#10;\pagestyle{empty}&#10;\begin{document}&#10;&#10;So ${\bf SUP1}||{\bf SUP2} = {\bf SUP}$&#10;&#10;\end{document}"/>
  <p:tag name="IGUANATEXSIZE" val="20"/>
  <p:tag name="IGUANATEXCURSOR" val="16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20.5"/>
  <p:tag name="LATEXADDIN" val="\documentclass{article}&#10;\usepackage{amsmath}&#10;\usepackage{color}&#10;\pagestyle{empty}&#10;\begin{document}&#10;&#10;Decentralized supervisors {\bf SUP1} (8,15), {\bf SUP2} (6,11)&#10;&#10;&#10;&#10;&#10;\end{document}"/>
  <p:tag name="IGUANATEXSIZE" val="20"/>
  <p:tag name="IGUANATEXCURSOR" val="16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65.75"/>
  <p:tag name="LATEXADDIN" val="\documentclass{article}&#10;\usepackage{amsmath}&#10;\usepackage{color}&#10;\usepackage{amssymb}&#10;\pagestyle{empty}&#10;\begin{document}&#10;&#10;{\bf TEST} = sync({\bf SUP1}, {\bf SUP2})&#10;&#10;\end{document}"/>
  <p:tag name="IGUANATEXSIZE" val="20"/>
  <p:tag name="IGUANATEXCURSOR" val="16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34.5"/>
  <p:tag name="LATEXADDIN" val="\documentclass{article}&#10;\usepackage{amsmath}&#10;\usepackage{color}&#10;\usepackage{amssymb}&#10;\pagestyle{empty}&#10;\begin{document}&#10;&#10;{\color{red} {\it false}} = nonconflict({\bf TEST}, {\bf ALL})&#10;&#10;\end{document}"/>
  <p:tag name="IGUANATEXSIZE" val="20"/>
  <p:tag name="IGUANATEXCURSOR" val="14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99.5"/>
  <p:tag name="LATEXADDIN" val="\documentclass{article}&#10;\usepackage{amsmath}&#10;\usepackage{color}&#10;\usepackage{amssymb}&#10;\pagestyle{empty}&#10;\begin{document}&#10;&#10;So ${\bf SUP1}||{\bf SUP2} \neq {\bf SUP}$&#10;&#10;\end{document}"/>
  <p:tag name="IGUANATEXSIZE" val="20"/>
  <p:tag name="IGUANATEXCURSOR" val="15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08.5"/>
  <p:tag name="LATEXADDIN" val="\documentclass{article}&#10;\usepackage{amsmath}&#10;\usepackage{color}&#10;\pagestyle{empty}&#10;\begin{document}&#10;&#10;$L_m({\bf SUP1}) || L_m({\bf SUP2}) {\color{red} || L_m({\bf CO})}  = L_m({\bf SUP})$ &#10;&#10;&#10;&#10;\end{document}"/>
  <p:tag name="IGUANATEXSIZE" val="20"/>
  <p:tag name="IGUANATEXCURSOR" val="15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0.5"/>
  <p:tag name="LATEXADDIN" val="\documentclass{article}&#10;\usepackage{amsmath}&#10;\usepackage{color}&#10;\pagestyle{empty}&#10;\begin{document}&#10;&#10;$L({\bf SUP1}) || L({\bf SUP2}) {\color{red} || L({\bf CO})} = L({\bf SUP})$  &#10;&#10;&#10;&#10;\end{document}"/>
  <p:tag name="IGUANATEXSIZE" val="20"/>
  <p:tag name="IGUANATEXCURSOR" val="13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861.25"/>
  <p:tag name="LATEXADDIN" val="\documentclass{article}&#10;\usepackage{amsmath}&#10;\usepackage{color}&#10;\pagestyle{empty}&#10;\begin{document}&#10;&#10;{\color{blue} What to do when {\bf SUP1} and {\bf SUP2} are conflicting?} &#10;&#10;&#10;&#10;\end{document}"/>
  <p:tag name="IGUANATEXSIZE" val="20"/>
  <p:tag name="IGUANATEXCURSOR" val="17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930.5"/>
  <p:tag name="LATEXADDIN" val="\documentclass{article}&#10;\usepackage{amsmath}&#10;\usepackage{color}&#10;\pagestyle{empty}&#10;\begin{document}&#10;&#10;Design a {\color{blue} coordinator {\bf CO}} such that &#10;&#10;&#10;&#10;\end{document}"/>
  <p:tag name="IGUANATEXSIZE" val="20"/>
  <p:tag name="IGUANATEXCURSOR" val="15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971.75"/>
  <p:tag name="LATEXADDIN" val="\documentclass{article}&#10;\usepackage{amsmath}&#10;\usepackage{color}&#10;\pagestyle{empty}&#10;\begin{document}&#10;&#10;Design a {\color{blue} coordinator {\bf CO}} as follows: &#10;&#10;&#10;&#10;\end{document}"/>
  <p:tag name="IGUANATEXSIZE" val="20"/>
  <p:tag name="IGUANATEXCURSOR" val="15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02.5"/>
  <p:tag name="LATEXADDIN" val="\documentclass{article}&#10;\usepackage{amsmath}&#10;\usepackage{color}&#10;\usepackage{amssymb}&#10;\pagestyle{empty}&#10;\begin{document}&#10;&#10;Whenever {\bf TEST} = sync({\bf SUP1}, {\bf SUP2}))&#10;&#10;\end{document}"/>
  <p:tag name="IGUANATEXSIZE" val="20"/>
  <p:tag name="IGUANATEXCURSOR" val="17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34.5"/>
  <p:tag name="LATEXADDIN" val="\documentclass{article}&#10;\usepackage{amsmath}&#10;\usepackage{color}&#10;\pagestyle{empty}&#10;\begin{document}&#10;&#10;&#10;{\color{red} {\it false}} = nonconflict({\bf TEST}, {\bf ALL})&#10;&#10;&#10;\end{document}"/>
  <p:tag name="IGUANATEXSIZE" val="20"/>
  <p:tag name="IGUANATEXCURSOR" val="15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27.25"/>
  <p:tag name="LATEXADDIN" val="\documentclass{article}&#10;\usepackage{amsmath}&#10;\usepackage{color}&#10;\usepackage{amssymb}&#10;\pagestyle{empty}&#10;\begin{document}&#10;&#10;{\bf TESTSUP} = supcon(${\bf TEST}$, {\bf ALL})&#10;&#10;\end{document}"/>
  <p:tag name="IGUANATEXSIZE" val="20"/>
  <p:tag name="IGUANATEXCURSOR" val="13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10"/>
  <p:tag name="LATEXADDIN" val="\documentclass{article}&#10;\usepackage{amsmath}&#10;\usepackage{color}&#10;\usepackage{amssymb}&#10;\pagestyle{empty}&#10;\begin{document}&#10;&#10;{\bf TESTSUP}.dat = condat(${\bf TEST}$, {\bf TESTSUP})&#10;&#10;\end{document}"/>
  <p:tag name="IGUANATEXSIZE" val="20"/>
  <p:tag name="IGUANATEXCURSOR" val="17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8.25"/>
  <p:tag name="LATEXADDIN" val="\documentclass{article}&#10;\usepackage{amsmath}&#10;\usepackage{color}&#10;\usepackage{amssymb}&#10;\pagestyle{empty}&#10;\begin{document}&#10;&#10;{\bf CO} = supreduce(${\bf TEST}$, {\bf TESTSUP}, {\bf TESTSUP}.dat) &#10;&#10;\end{document}"/>
  <p:tag name="IGUANATEXSIZE" val="20"/>
  <p:tag name="IGUANATEXCURSOR" val="19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08.5"/>
  <p:tag name="LATEXADDIN" val="\documentclass{article}&#10;\usepackage{amsmath}&#10;\usepackage{color}&#10;\pagestyle{empty}&#10;\begin{document}&#10;&#10;$L_m({\bf SUP1}) || L_m({\bf SUP2}) {\color{red} || L_m({\bf CO})}  = L_m({\bf SUP})$ &#10;&#10;&#10;&#10;\end{document}"/>
  <p:tag name="IGUANATEXSIZE" val="20"/>
  <p:tag name="IGUANATEXCURSOR" val="15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0.5"/>
  <p:tag name="LATEXADDIN" val="\documentclass{article}&#10;\usepackage{amsmath}&#10;\usepackage{color}&#10;\pagestyle{empty}&#10;\begin{document}&#10;&#10;$L({\bf SUP1}) || L({\bf SUP2}) {\color{red} || L({\bf CO})} = L({\bf SUP})$  &#10;&#10;&#10;&#10;\end{document}"/>
  <p:tag name="IGUANATEXSIZE" val="20"/>
  <p:tag name="IGUANATEXCURSOR" val="13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2118.75"/>
  <p:tag name="LATEXADDIN" val="\documentclass{article}&#10;\usepackage{amsmath}&#10;\usepackage{color}&#10;\pagestyle{empty}&#10;\begin{document}&#10;&#10;The designed coordinator {\bf CO} satisfies: &#10;&#10;&#10;&#10;\end{document}"/>
  <p:tag name="IGUANATEXSIZE" val="20"/>
  <p:tag name="IGUANATEXCURSOR" val="13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20.5"/>
  <p:tag name="LATEXADDIN" val="\documentclass{article}&#10;\usepackage{amsmath}&#10;\usepackage{color}&#10;\pagestyle{empty}&#10;\begin{document}&#10;&#10;Decentralized supervisors {\bf SUP1} (8,15), {\bf SUP2} (6,11)&#10;&#10;&#10;&#10;&#10;\end{document}"/>
  <p:tag name="IGUANATEXSIZE" val="20"/>
  <p:tag name="IGUANATEXCURSOR" val="16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2.5"/>
  <p:tag name="LATEXADDIN" val="\documentclass{article}&#10;\usepackage{amsmath}&#10;\usepackage{color}&#10;\pagestyle{empty}&#10;\begin{document}&#10;&#10;Coordinator {\bf CO} (2,7)&#10;&#10;&#10;&#10;\end{document}"/>
  <p:tag name="IGUANATEXSIZE" val="20"/>
  <p:tag name="IGUANATEXCURSOR" val="12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2.5"/>
  <p:tag name="LATEXADDIN" val="\documentclass{article}&#10;\usepackage{amsmath}&#10;\usepackage{color}&#10;\pagestyle{empty}&#10;\begin{document}&#10;&#10;Coordinator {\bf CO} (2,7)&#10;&#10;&#10;&#10;\end{document}"/>
  <p:tag name="IGUANATEXSIZE" val="20"/>
  <p:tag name="IGUANATEXCURSOR" val="12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0.5"/>
  <p:tag name="LATEXADDIN" val="\documentclass{article}&#10;\usepackage{amsmath}&#10;\usepackage{color}&#10;\usepackage{amssymb}&#10;\pagestyle{empty}&#10;\begin{document}&#10;&#10;sync({\bf SUP1}, {\bf SUP2}):&#10;&#10;\end{document}"/>
  <p:tag name="IGUANATEXSIZE" val="20"/>
  <p:tag name="IGUANATEXCURSOR" val="15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69.75"/>
  <p:tag name="LATEXADDIN" val="\documentclass{article}&#10;\usepackage{amsmath}&#10;\usepackage{color}&#10;\usepackage{amssymb}&#10;\pagestyle{empty}&#10;\begin{document}&#10;&#10;{\color{blue} {\bf SUP}=}&#10;&#10;\end{document}"/>
  <p:tag name="IGUANATEXSIZE" val="20"/>
  <p:tag name="IGUANATEXCURSOR" val="14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24.25"/>
  <p:tag name="LATEXADDIN" val="\documentclass{article}&#10;\usepackage{amsmath}&#10;\usepackage{color}&#10;\usepackage{amssymb}&#10;\pagestyle{empty}&#10;\begin{document}&#10;&#10;{\color{blue} sync({\bf SUP1, SUP2, CO}) }&#10;&#10;\end{document}"/>
  <p:tag name="IGUANATEXSIZE" val="20"/>
  <p:tag name="IGUANATEXCURSOR" val="16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609.75"/>
  <p:tag name="LATEXADDIN" val="\documentclass{article}&#10;\usepackage{amsmath}&#10;\usepackage{color}&#10;\pagestyle{empty}&#10;\begin{document}&#10;&#10;Centralized&#10;&#10;\end{document}"/>
  <p:tag name="IGUANATEXSIZE" val="20"/>
  <p:tag name="IGUANATEXCURSOR" val="11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729"/>
  <p:tag name="LATEXADDIN" val="\documentclass{article}&#10;\usepackage{amsmath}&#10;\usepackage{color}&#10;\pagestyle{empty}&#10;\begin{document}&#10;&#10;Decentralized&#10;&#10;\end{document}"/>
  <p:tag name="IGUANATEXSIZE" val="20"/>
  <p:tag name="IGUANATEXCURSOR" val="10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755.25"/>
  <p:tag name="LATEXADDIN" val="\documentclass{article}&#10;\usepackage{amsmath}&#10;\usepackage{color}&#10;\pagestyle{empty}&#10;\begin{document}&#10;&#10;{\color{red} nonconflicting}&#10;&#10;\end{document}"/>
  <p:tag name="IGUANATEXSIZE" val="20"/>
  <p:tag name="IGUANATEXCURSOR" val="12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555"/>
  <p:tag name="LATEXADDIN" val="\documentclass{article}&#10;\usepackage{amsmath}&#10;\usepackage{color}&#10;\pagestyle{empty}&#10;\begin{document}&#10;&#10;{\color{red} conflicting}&#10;&#10;\end{document}"/>
  <p:tag name="IGUANATEXSIZE" val="20"/>
  <p:tag name="IGUANATEXCURSOR" val="11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31094</TotalTime>
  <Words>143</Words>
  <Application>Microsoft Macintosh PowerPoint</Application>
  <PresentationFormat>On-screen Show (4:3)</PresentationFormat>
  <Paragraphs>70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Office Theme</vt:lpstr>
      <vt:lpstr>Custom Design</vt:lpstr>
      <vt:lpstr>Decentralized Supervisory Control</vt:lpstr>
      <vt:lpstr>Control architectures</vt:lpstr>
      <vt:lpstr>Small Factory: extended</vt:lpstr>
      <vt:lpstr>Small Factory: extended</vt:lpstr>
      <vt:lpstr>Small Factory: extended</vt:lpstr>
      <vt:lpstr>Small Factory: extended</vt:lpstr>
      <vt:lpstr>Small Factory: extended</vt:lpstr>
      <vt:lpstr>Small Factory: extended</vt:lpstr>
      <vt:lpstr>Transfer Line</vt:lpstr>
      <vt:lpstr>Transfer Line</vt:lpstr>
      <vt:lpstr>Transfer Line</vt:lpstr>
      <vt:lpstr>Transfer Line</vt:lpstr>
      <vt:lpstr>Transfer Line</vt:lpstr>
      <vt:lpstr>Transfer Line</vt:lpstr>
      <vt:lpstr>Transfer Line</vt:lpstr>
      <vt:lpstr>Decentralized supervision</vt:lpstr>
      <vt:lpstr>Main question</vt:lpstr>
      <vt:lpstr>The answer</vt:lpstr>
      <vt:lpstr>In terms of languages</vt:lpstr>
      <vt:lpstr>A corollary</vt:lpstr>
      <vt:lpstr>Small Factory: extended</vt:lpstr>
      <vt:lpstr>Transfer Line</vt:lpstr>
      <vt:lpstr>Resolving conflict</vt:lpstr>
      <vt:lpstr>Coordinator design</vt:lpstr>
      <vt:lpstr>Transfer Line</vt:lpstr>
      <vt:lpstr>Transfer Line</vt:lpstr>
      <vt:lpstr>Control architectures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585</cp:revision>
  <dcterms:created xsi:type="dcterms:W3CDTF">2012-09-17T19:21:51Z</dcterms:created>
  <dcterms:modified xsi:type="dcterms:W3CDTF">2020-07-01T12:34:03Z</dcterms:modified>
</cp:coreProperties>
</file>