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handoutMasterIdLst>
    <p:handoutMasterId r:id="rId33"/>
  </p:handoutMasterIdLst>
  <p:sldIdLst>
    <p:sldId id="449" r:id="rId3"/>
    <p:sldId id="426" r:id="rId4"/>
    <p:sldId id="425" r:id="rId5"/>
    <p:sldId id="450" r:id="rId6"/>
    <p:sldId id="451" r:id="rId7"/>
    <p:sldId id="430" r:id="rId8"/>
    <p:sldId id="434" r:id="rId9"/>
    <p:sldId id="436" r:id="rId10"/>
    <p:sldId id="437" r:id="rId11"/>
    <p:sldId id="452" r:id="rId12"/>
    <p:sldId id="431" r:id="rId13"/>
    <p:sldId id="432" r:id="rId14"/>
    <p:sldId id="433" r:id="rId15"/>
    <p:sldId id="453" r:id="rId16"/>
    <p:sldId id="438" r:id="rId17"/>
    <p:sldId id="439" r:id="rId18"/>
    <p:sldId id="440" r:id="rId19"/>
    <p:sldId id="454" r:id="rId20"/>
    <p:sldId id="441" r:id="rId21"/>
    <p:sldId id="442" r:id="rId22"/>
    <p:sldId id="443" r:id="rId23"/>
    <p:sldId id="455" r:id="rId24"/>
    <p:sldId id="444" r:id="rId25"/>
    <p:sldId id="445" r:id="rId26"/>
    <p:sldId id="446" r:id="rId27"/>
    <p:sldId id="447" r:id="rId28"/>
    <p:sldId id="448" r:id="rId29"/>
    <p:sldId id="457" r:id="rId30"/>
    <p:sldId id="45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6327" autoAdjust="0"/>
  </p:normalViewPr>
  <p:slideViewPr>
    <p:cSldViewPr>
      <p:cViewPr varScale="1">
        <p:scale>
          <a:sx n="123" d="100"/>
          <a:sy n="123" d="100"/>
        </p:scale>
        <p:origin x="186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FC24-B5B1-0A40-9220-2C9166D131EC}" type="datetimeFigureOut">
              <a:rPr lang="en-US" smtClean="0"/>
              <a:pPr/>
              <a:t>6/25/20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1F3D-84C3-E04C-8BF9-C0A0DCB87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6DA0D-6C61-0040-AABE-3E6D264D4214}" type="datetimeFigureOut">
              <a:rPr lang="en-US" smtClean="0"/>
              <a:pPr/>
              <a:t>6/25/20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F6456-F6D9-474D-A94F-BAB655D944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0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2020-06-25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2020-06-25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6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9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6/25/20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6/25/20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6/25/20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05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3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2012.12.14 (Friday)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DES Workshop at CDC’12, Maui, HI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1EF8-3B1E-5B40-B0AD-81CFE690B49A}" type="datetimeFigureOut">
              <a:rPr lang="en-US" smtClean="0"/>
              <a:pPr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.png"/><Relationship Id="rId4" Type="http://schemas.openxmlformats.org/officeDocument/2006/relationships/tags" Target="../tags/tag4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9.xml"/><Relationship Id="rId7" Type="http://schemas.openxmlformats.org/officeDocument/2006/relationships/image" Target="../media/image9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12.xml"/><Relationship Id="rId7" Type="http://schemas.openxmlformats.org/officeDocument/2006/relationships/image" Target="../media/image11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5.png"/><Relationship Id="rId5" Type="http://schemas.openxmlformats.org/officeDocument/2006/relationships/tags" Target="../tags/tag14.xml"/><Relationship Id="rId10" Type="http://schemas.openxmlformats.org/officeDocument/2006/relationships/image" Target="../media/image14.png"/><Relationship Id="rId4" Type="http://schemas.openxmlformats.org/officeDocument/2006/relationships/tags" Target="../tags/tag13.xml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2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21.png"/><Relationship Id="rId5" Type="http://schemas.openxmlformats.org/officeDocument/2006/relationships/tags" Target="../tags/tag20.xml"/><Relationship Id="rId10" Type="http://schemas.openxmlformats.org/officeDocument/2006/relationships/image" Target="../media/image20.png"/><Relationship Id="rId4" Type="http://schemas.openxmlformats.org/officeDocument/2006/relationships/tags" Target="../tags/tag19.xml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30.png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5" Type="http://schemas.openxmlformats.org/officeDocument/2006/relationships/image" Target="../media/image26.emf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image" Target="../media/image36.emf"/><Relationship Id="rId17" Type="http://schemas.openxmlformats.org/officeDocument/2006/relationships/image" Target="../media/image41.png"/><Relationship Id="rId2" Type="http://schemas.openxmlformats.org/officeDocument/2006/relationships/tags" Target="../tags/tag29.xml"/><Relationship Id="rId16" Type="http://schemas.openxmlformats.org/officeDocument/2006/relationships/image" Target="../media/image40.png"/><Relationship Id="rId20" Type="http://schemas.openxmlformats.org/officeDocument/2006/relationships/image" Target="../media/image5.png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image" Target="../media/image35.png"/><Relationship Id="rId5" Type="http://schemas.openxmlformats.org/officeDocument/2006/relationships/tags" Target="../tags/tag32.xml"/><Relationship Id="rId15" Type="http://schemas.openxmlformats.org/officeDocument/2006/relationships/image" Target="../media/image39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43.png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40.pn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tags" Target="../tags/tag38.xml"/><Relationship Id="rId16" Type="http://schemas.openxmlformats.org/officeDocument/2006/relationships/image" Target="../media/image43.png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38.png"/><Relationship Id="rId5" Type="http://schemas.openxmlformats.org/officeDocument/2006/relationships/tags" Target="../tags/tag41.xml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tags" Target="../tags/tag40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tags" Target="../tags/tag46.xml"/><Relationship Id="rId16" Type="http://schemas.openxmlformats.org/officeDocument/2006/relationships/image" Target="../media/image41.pn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image" Target="../media/image45.png"/><Relationship Id="rId5" Type="http://schemas.openxmlformats.org/officeDocument/2006/relationships/tags" Target="../tags/tag49.xml"/><Relationship Id="rId15" Type="http://schemas.openxmlformats.org/officeDocument/2006/relationships/image" Target="../media/image40.png"/><Relationship Id="rId10" Type="http://schemas.openxmlformats.org/officeDocument/2006/relationships/image" Target="../media/image32.png"/><Relationship Id="rId4" Type="http://schemas.openxmlformats.org/officeDocument/2006/relationships/tags" Target="../tags/tag48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image" Target="../media/image40.png"/><Relationship Id="rId18" Type="http://schemas.openxmlformats.org/officeDocument/2006/relationships/image" Target="../media/image34.png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12" Type="http://schemas.openxmlformats.org/officeDocument/2006/relationships/image" Target="../media/image39.png"/><Relationship Id="rId17" Type="http://schemas.openxmlformats.org/officeDocument/2006/relationships/image" Target="../media/image46.png"/><Relationship Id="rId2" Type="http://schemas.openxmlformats.org/officeDocument/2006/relationships/tags" Target="../tags/tag54.xml"/><Relationship Id="rId16" Type="http://schemas.openxmlformats.org/officeDocument/2006/relationships/image" Target="../media/image43.png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image" Target="../media/image38.png"/><Relationship Id="rId5" Type="http://schemas.openxmlformats.org/officeDocument/2006/relationships/tags" Target="../tags/tag57.xml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tags" Target="../tags/tag56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image" Target="../media/image39.png"/><Relationship Id="rId18" Type="http://schemas.openxmlformats.org/officeDocument/2006/relationships/image" Target="../media/image35.png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tags" Target="../tags/tag62.xml"/><Relationship Id="rId16" Type="http://schemas.openxmlformats.org/officeDocument/2006/relationships/image" Target="../media/image42.png"/><Relationship Id="rId20" Type="http://schemas.openxmlformats.org/officeDocument/2006/relationships/image" Target="../media/image5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image" Target="../media/image37.png"/><Relationship Id="rId5" Type="http://schemas.openxmlformats.org/officeDocument/2006/relationships/tags" Target="../tags/tag65.xml"/><Relationship Id="rId15" Type="http://schemas.openxmlformats.org/officeDocument/2006/relationships/image" Target="../media/image41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36.emf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image" Target="../media/image39.png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tags" Target="../tags/tag71.xml"/><Relationship Id="rId16" Type="http://schemas.openxmlformats.org/officeDocument/2006/relationships/image" Target="../media/image42.png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image" Target="../media/image37.png"/><Relationship Id="rId5" Type="http://schemas.openxmlformats.org/officeDocument/2006/relationships/tags" Target="../tags/tag74.xml"/><Relationship Id="rId15" Type="http://schemas.openxmlformats.org/officeDocument/2006/relationships/image" Target="../media/image41.png"/><Relationship Id="rId10" Type="http://schemas.openxmlformats.org/officeDocument/2006/relationships/image" Target="../media/image47.png"/><Relationship Id="rId4" Type="http://schemas.openxmlformats.org/officeDocument/2006/relationships/tags" Target="../tags/tag73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tags" Target="../tags/tag79.xml"/><Relationship Id="rId16" Type="http://schemas.openxmlformats.org/officeDocument/2006/relationships/image" Target="../media/image41.png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image" Target="../media/image32.png"/><Relationship Id="rId5" Type="http://schemas.openxmlformats.org/officeDocument/2006/relationships/tags" Target="../tags/tag82.xml"/><Relationship Id="rId15" Type="http://schemas.openxmlformats.org/officeDocument/2006/relationships/image" Target="../media/image40.png"/><Relationship Id="rId10" Type="http://schemas.openxmlformats.org/officeDocument/2006/relationships/image" Target="../media/image48.png"/><Relationship Id="rId4" Type="http://schemas.openxmlformats.org/officeDocument/2006/relationships/tags" Target="../tags/tag81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image" Target="../media/image40.png"/><Relationship Id="rId18" Type="http://schemas.openxmlformats.org/officeDocument/2006/relationships/image" Target="../media/image49.png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12" Type="http://schemas.openxmlformats.org/officeDocument/2006/relationships/image" Target="../media/image39.png"/><Relationship Id="rId17" Type="http://schemas.openxmlformats.org/officeDocument/2006/relationships/image" Target="../media/image34.png"/><Relationship Id="rId2" Type="http://schemas.openxmlformats.org/officeDocument/2006/relationships/tags" Target="../tags/tag87.xml"/><Relationship Id="rId16" Type="http://schemas.openxmlformats.org/officeDocument/2006/relationships/image" Target="../media/image43.png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image" Target="../media/image38.png"/><Relationship Id="rId5" Type="http://schemas.openxmlformats.org/officeDocument/2006/relationships/tags" Target="../tags/tag90.xml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tags" Target="../tags/tag89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tags" Target="../tags/tag96.xml"/><Relationship Id="rId7" Type="http://schemas.openxmlformats.org/officeDocument/2006/relationships/image" Target="../media/image52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51.png"/><Relationship Id="rId11" Type="http://schemas.openxmlformats.org/officeDocument/2006/relationships/image" Target="../media/image55.png"/><Relationship Id="rId5" Type="http://schemas.openxmlformats.org/officeDocument/2006/relationships/image" Target="../media/image50.png"/><Relationship Id="rId10" Type="http://schemas.openxmlformats.org/officeDocument/2006/relationships/image" Target="../media/image5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tags" Target="../tags/tag99.xml"/><Relationship Id="rId7" Type="http://schemas.openxmlformats.org/officeDocument/2006/relationships/image" Target="../media/image52.png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image" Target="../media/image51.png"/><Relationship Id="rId11" Type="http://schemas.openxmlformats.org/officeDocument/2006/relationships/image" Target="../media/image58.png"/><Relationship Id="rId5" Type="http://schemas.openxmlformats.org/officeDocument/2006/relationships/image" Target="../media/image50.png"/><Relationship Id="rId10" Type="http://schemas.openxmlformats.org/officeDocument/2006/relationships/image" Target="../media/image5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0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1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2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3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4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1470025"/>
          </a:xfrm>
        </p:spPr>
        <p:txBody>
          <a:bodyPr/>
          <a:lstStyle/>
          <a:p>
            <a:r>
              <a:rPr lang="en-CA" dirty="0">
                <a:solidFill>
                  <a:srgbClr val="0000FF"/>
                </a:solidFill>
              </a:rPr>
              <a:t>Supervisory Control Theory</a:t>
            </a:r>
            <a:br>
              <a:rPr lang="en-CA" dirty="0">
                <a:solidFill>
                  <a:srgbClr val="0000FF"/>
                </a:solidFill>
              </a:rPr>
            </a:br>
            <a:r>
              <a:rPr lang="en-CA" dirty="0">
                <a:solidFill>
                  <a:srgbClr val="0000FF"/>
                </a:solidFill>
              </a:rPr>
              <a:t>-- examples</a:t>
            </a:r>
          </a:p>
        </p:txBody>
      </p:sp>
    </p:spTree>
    <p:extLst>
      <p:ext uri="{BB962C8B-B14F-4D97-AF65-F5344CB8AC3E}">
        <p14:creationId xmlns:p14="http://schemas.microsoft.com/office/powerpoint/2010/main" val="3072912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Factory: extended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13"/>
          <p:cNvGrpSpPr/>
          <p:nvPr/>
        </p:nvGrpSpPr>
        <p:grpSpPr>
          <a:xfrm>
            <a:off x="3599892" y="3890007"/>
            <a:ext cx="504056" cy="369332"/>
            <a:chOff x="4067944" y="3707740"/>
            <a:chExt cx="504056" cy="369332"/>
          </a:xfrm>
        </p:grpSpPr>
        <p:sp>
          <p:nvSpPr>
            <p:cNvPr id="43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5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7" name="Group 15"/>
          <p:cNvGrpSpPr/>
          <p:nvPr/>
        </p:nvGrpSpPr>
        <p:grpSpPr>
          <a:xfrm>
            <a:off x="2267744" y="5651122"/>
            <a:ext cx="504056" cy="369332"/>
            <a:chOff x="4067944" y="3707740"/>
            <a:chExt cx="504056" cy="369332"/>
          </a:xfrm>
        </p:grpSpPr>
        <p:sp>
          <p:nvSpPr>
            <p:cNvPr id="52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5" name="TextBox 1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6" name="Group 21"/>
          <p:cNvGrpSpPr/>
          <p:nvPr/>
        </p:nvGrpSpPr>
        <p:grpSpPr>
          <a:xfrm>
            <a:off x="5004048" y="5665060"/>
            <a:ext cx="504056" cy="369332"/>
            <a:chOff x="4067944" y="3707740"/>
            <a:chExt cx="504056" cy="369332"/>
          </a:xfrm>
        </p:grpSpPr>
        <p:sp>
          <p:nvSpPr>
            <p:cNvPr id="64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5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66" name="Straight Arrow Connector 28"/>
          <p:cNvCxnSpPr/>
          <p:nvPr/>
        </p:nvCxnSpPr>
        <p:spPr>
          <a:xfrm flipV="1">
            <a:off x="2610031" y="4305504"/>
            <a:ext cx="1060125" cy="1451303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28"/>
          <p:cNvCxnSpPr>
            <a:endCxn id="52" idx="4"/>
          </p:cNvCxnSpPr>
          <p:nvPr/>
        </p:nvCxnSpPr>
        <p:spPr>
          <a:xfrm flipH="1">
            <a:off x="2447764" y="4178908"/>
            <a:ext cx="1091293" cy="148150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28"/>
          <p:cNvCxnSpPr>
            <a:endCxn id="65" idx="1"/>
          </p:cNvCxnSpPr>
          <p:nvPr/>
        </p:nvCxnSpPr>
        <p:spPr>
          <a:xfrm>
            <a:off x="2626040" y="5835788"/>
            <a:ext cx="2378008" cy="139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28"/>
          <p:cNvCxnSpPr>
            <a:stCxn id="64" idx="4"/>
            <a:endCxn id="91" idx="7"/>
          </p:cNvCxnSpPr>
          <p:nvPr/>
        </p:nvCxnSpPr>
        <p:spPr>
          <a:xfrm flipH="1" flipV="1">
            <a:off x="3941752" y="4241056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8"/>
          <p:cNvSpPr txBox="1"/>
          <p:nvPr/>
        </p:nvSpPr>
        <p:spPr>
          <a:xfrm>
            <a:off x="2626040" y="4495889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i1</a:t>
            </a:r>
          </a:p>
        </p:txBody>
      </p:sp>
      <p:sp>
        <p:nvSpPr>
          <p:cNvPr id="71" name="TextBox 18"/>
          <p:cNvSpPr txBox="1"/>
          <p:nvPr/>
        </p:nvSpPr>
        <p:spPr>
          <a:xfrm>
            <a:off x="3113845" y="4855929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i0</a:t>
            </a:r>
          </a:p>
        </p:txBody>
      </p:sp>
      <p:sp>
        <p:nvSpPr>
          <p:cNvPr id="72" name="TextBox 18"/>
          <p:cNvSpPr txBox="1"/>
          <p:nvPr/>
        </p:nvSpPr>
        <p:spPr>
          <a:xfrm>
            <a:off x="3539057" y="589849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i2</a:t>
            </a:r>
          </a:p>
        </p:txBody>
      </p:sp>
      <p:sp>
        <p:nvSpPr>
          <p:cNvPr id="73" name="TextBox 18"/>
          <p:cNvSpPr txBox="1"/>
          <p:nvPr/>
        </p:nvSpPr>
        <p:spPr>
          <a:xfrm>
            <a:off x="4590002" y="4734995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i3</a:t>
            </a:r>
          </a:p>
        </p:txBody>
      </p:sp>
      <p:cxnSp>
        <p:nvCxnSpPr>
          <p:cNvPr id="90" name="Straight Arrow Connector 28"/>
          <p:cNvCxnSpPr/>
          <p:nvPr/>
        </p:nvCxnSpPr>
        <p:spPr>
          <a:xfrm>
            <a:off x="3762469" y="3356992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14"/>
          <p:cNvSpPr/>
          <p:nvPr/>
        </p:nvSpPr>
        <p:spPr>
          <a:xfrm flipV="1">
            <a:off x="3539057" y="3865428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664" y="4149080"/>
            <a:ext cx="2435861" cy="284761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664" y="4635993"/>
            <a:ext cx="2768723" cy="31939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785" y="6084205"/>
            <a:ext cx="1356463" cy="225115"/>
          </a:xfrm>
          <a:prstGeom prst="rect">
            <a:avLst/>
          </a:prstGeom>
        </p:spPr>
      </p:pic>
      <p:pic>
        <p:nvPicPr>
          <p:cNvPr id="37" name="図 3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56992"/>
            <a:ext cx="2568621" cy="28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03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9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Factory: extended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図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3" y="3356992"/>
            <a:ext cx="6180083" cy="686890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grpSp>
        <p:nvGrpSpPr>
          <p:cNvPr id="32" name="Group 13"/>
          <p:cNvGrpSpPr/>
          <p:nvPr/>
        </p:nvGrpSpPr>
        <p:grpSpPr>
          <a:xfrm>
            <a:off x="2534680" y="5195934"/>
            <a:ext cx="504056" cy="369332"/>
            <a:chOff x="4067944" y="3707740"/>
            <a:chExt cx="504056" cy="369332"/>
          </a:xfrm>
        </p:grpSpPr>
        <p:sp>
          <p:nvSpPr>
            <p:cNvPr id="33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sp>
        <p:nvSpPr>
          <p:cNvPr id="35" name="TextBox 18"/>
          <p:cNvSpPr txBox="1"/>
          <p:nvPr/>
        </p:nvSpPr>
        <p:spPr>
          <a:xfrm>
            <a:off x="3443035" y="559127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grpSp>
        <p:nvGrpSpPr>
          <p:cNvPr id="36" name="Group 21"/>
          <p:cNvGrpSpPr/>
          <p:nvPr/>
        </p:nvGrpSpPr>
        <p:grpSpPr>
          <a:xfrm>
            <a:off x="4573053" y="5221038"/>
            <a:ext cx="504056" cy="369332"/>
            <a:chOff x="4067944" y="3707740"/>
            <a:chExt cx="504056" cy="369332"/>
          </a:xfrm>
        </p:grpSpPr>
        <p:sp>
          <p:nvSpPr>
            <p:cNvPr id="37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1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42" name="Straight Arrow Connector 28"/>
          <p:cNvCxnSpPr/>
          <p:nvPr/>
        </p:nvCxnSpPr>
        <p:spPr>
          <a:xfrm>
            <a:off x="2955555" y="5251767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8"/>
          <p:cNvSpPr txBox="1"/>
          <p:nvPr/>
        </p:nvSpPr>
        <p:spPr>
          <a:xfrm>
            <a:off x="3443035" y="486916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cxnSp>
        <p:nvCxnSpPr>
          <p:cNvPr id="44" name="Straight Arrow Connector 28"/>
          <p:cNvCxnSpPr/>
          <p:nvPr/>
        </p:nvCxnSpPr>
        <p:spPr>
          <a:xfrm flipV="1">
            <a:off x="1979712" y="5367376"/>
            <a:ext cx="504056" cy="1161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14"/>
          <p:cNvSpPr/>
          <p:nvPr/>
        </p:nvSpPr>
        <p:spPr>
          <a:xfrm flipV="1">
            <a:off x="2473845" y="5171355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6" name="Oval 14"/>
          <p:cNvSpPr/>
          <p:nvPr/>
        </p:nvSpPr>
        <p:spPr>
          <a:xfrm flipV="1">
            <a:off x="4519885" y="5171694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7" name="Straight Arrow Connector 28"/>
          <p:cNvCxnSpPr/>
          <p:nvPr/>
        </p:nvCxnSpPr>
        <p:spPr>
          <a:xfrm flipH="1" flipV="1">
            <a:off x="2908568" y="5546115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18"/>
          <p:cNvSpPr txBox="1"/>
          <p:nvPr/>
        </p:nvSpPr>
        <p:spPr>
          <a:xfrm>
            <a:off x="5504306" y="5611305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grpSp>
        <p:nvGrpSpPr>
          <p:cNvPr id="50" name="Group 21"/>
          <p:cNvGrpSpPr/>
          <p:nvPr/>
        </p:nvGrpSpPr>
        <p:grpSpPr>
          <a:xfrm>
            <a:off x="6634324" y="5241065"/>
            <a:ext cx="504056" cy="369332"/>
            <a:chOff x="4067944" y="3707740"/>
            <a:chExt cx="504056" cy="369332"/>
          </a:xfrm>
        </p:grpSpPr>
        <p:sp>
          <p:nvSpPr>
            <p:cNvPr id="51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3" name="Straight Arrow Connector 28"/>
          <p:cNvCxnSpPr/>
          <p:nvPr/>
        </p:nvCxnSpPr>
        <p:spPr>
          <a:xfrm>
            <a:off x="5016826" y="5271794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18"/>
          <p:cNvSpPr txBox="1"/>
          <p:nvPr/>
        </p:nvSpPr>
        <p:spPr>
          <a:xfrm>
            <a:off x="5504306" y="488918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55" name="Oval 14"/>
          <p:cNvSpPr/>
          <p:nvPr/>
        </p:nvSpPr>
        <p:spPr>
          <a:xfrm flipV="1">
            <a:off x="6581156" y="5191721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56" name="Straight Arrow Connector 28"/>
          <p:cNvCxnSpPr/>
          <p:nvPr/>
        </p:nvCxnSpPr>
        <p:spPr>
          <a:xfrm flipH="1" flipV="1">
            <a:off x="4969839" y="5566142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229200"/>
            <a:ext cx="386736" cy="21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3" grpId="0"/>
      <p:bldP spid="45" grpId="0" animBg="1"/>
      <p:bldP spid="46" grpId="0" animBg="1"/>
      <p:bldP spid="49" grpId="0"/>
      <p:bldP spid="54" grpId="0"/>
      <p:bldP spid="5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Factory: extended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4" y="3356992"/>
            <a:ext cx="1935605" cy="286685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pic>
        <p:nvPicPr>
          <p:cNvPr id="11" name="図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3" y="3769463"/>
            <a:ext cx="6672643" cy="667649"/>
          </a:xfrm>
          <a:prstGeom prst="rect">
            <a:avLst/>
          </a:prstGeom>
        </p:spPr>
      </p:pic>
      <p:grpSp>
        <p:nvGrpSpPr>
          <p:cNvPr id="60" name="Group 13"/>
          <p:cNvGrpSpPr/>
          <p:nvPr/>
        </p:nvGrpSpPr>
        <p:grpSpPr>
          <a:xfrm>
            <a:off x="3325715" y="5795242"/>
            <a:ext cx="504056" cy="369332"/>
            <a:chOff x="4067944" y="3707740"/>
            <a:chExt cx="504056" cy="369332"/>
          </a:xfrm>
        </p:grpSpPr>
        <p:sp>
          <p:nvSpPr>
            <p:cNvPr id="61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2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63" name="Group 21"/>
          <p:cNvGrpSpPr/>
          <p:nvPr/>
        </p:nvGrpSpPr>
        <p:grpSpPr>
          <a:xfrm>
            <a:off x="5364088" y="5820346"/>
            <a:ext cx="504056" cy="369332"/>
            <a:chOff x="4067944" y="3707740"/>
            <a:chExt cx="504056" cy="369332"/>
          </a:xfrm>
        </p:grpSpPr>
        <p:sp>
          <p:nvSpPr>
            <p:cNvPr id="74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5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76" name="Straight Arrow Connector 28"/>
          <p:cNvCxnSpPr/>
          <p:nvPr/>
        </p:nvCxnSpPr>
        <p:spPr>
          <a:xfrm>
            <a:off x="3746590" y="5871015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18"/>
          <p:cNvSpPr txBox="1"/>
          <p:nvPr/>
        </p:nvSpPr>
        <p:spPr>
          <a:xfrm>
            <a:off x="4225213" y="545101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22</a:t>
            </a:r>
          </a:p>
        </p:txBody>
      </p:sp>
      <p:cxnSp>
        <p:nvCxnSpPr>
          <p:cNvPr id="78" name="Straight Arrow Connector 28"/>
          <p:cNvCxnSpPr/>
          <p:nvPr/>
        </p:nvCxnSpPr>
        <p:spPr>
          <a:xfrm flipV="1">
            <a:off x="2770747" y="5966684"/>
            <a:ext cx="504056" cy="1161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14"/>
          <p:cNvSpPr/>
          <p:nvPr/>
        </p:nvSpPr>
        <p:spPr>
          <a:xfrm flipV="1">
            <a:off x="3264880" y="577066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" name="Oval 14"/>
          <p:cNvSpPr/>
          <p:nvPr/>
        </p:nvSpPr>
        <p:spPr>
          <a:xfrm flipV="1">
            <a:off x="5310920" y="5771002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2" name="Straight Arrow Connector 28"/>
          <p:cNvCxnSpPr/>
          <p:nvPr/>
        </p:nvCxnSpPr>
        <p:spPr>
          <a:xfrm flipH="1" flipV="1">
            <a:off x="3707640" y="6160518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18"/>
          <p:cNvSpPr txBox="1"/>
          <p:nvPr/>
        </p:nvSpPr>
        <p:spPr>
          <a:xfrm>
            <a:off x="4228232" y="618562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23</a:t>
            </a:r>
          </a:p>
        </p:txBody>
      </p:sp>
      <p:sp>
        <p:nvSpPr>
          <p:cNvPr id="84" name="TextBox 18"/>
          <p:cNvSpPr txBox="1"/>
          <p:nvPr/>
        </p:nvSpPr>
        <p:spPr>
          <a:xfrm>
            <a:off x="3193706" y="4653136"/>
            <a:ext cx="1021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sp>
        <p:nvSpPr>
          <p:cNvPr id="31" name="円弧 30"/>
          <p:cNvSpPr/>
          <p:nvPr/>
        </p:nvSpPr>
        <p:spPr>
          <a:xfrm rot="11330527">
            <a:off x="3106601" y="4961436"/>
            <a:ext cx="761411" cy="799350"/>
          </a:xfrm>
          <a:prstGeom prst="arc">
            <a:avLst>
              <a:gd name="adj1" fmla="val 16200000"/>
              <a:gd name="adj2" fmla="val 15272420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016" y="5803869"/>
            <a:ext cx="394432" cy="21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1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9" grpId="0" animBg="1"/>
      <p:bldP spid="80" grpId="0" animBg="1"/>
      <p:bldP spid="83" grpId="0"/>
      <p:bldP spid="84" grpId="0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/>
              <a:t>MatlabTCT</a:t>
            </a:r>
            <a:r>
              <a:rPr lang="en-CA" dirty="0"/>
              <a:t> procedure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840990"/>
            <a:ext cx="6820797" cy="66957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016972"/>
            <a:ext cx="5810666" cy="702282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225664"/>
            <a:ext cx="4538863" cy="31939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5051468"/>
            <a:ext cx="5216132" cy="319394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5877272"/>
            <a:ext cx="5506665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3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Factory: extended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66" y="3563621"/>
            <a:ext cx="925473" cy="683042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3728" y="3413467"/>
            <a:ext cx="6444304" cy="327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93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32656"/>
            <a:ext cx="8928992" cy="6408712"/>
          </a:xfrm>
          <a:prstGeom prst="rect">
            <a:avLst/>
          </a:prstGeom>
        </p:spPr>
      </p:pic>
      <p:grpSp>
        <p:nvGrpSpPr>
          <p:cNvPr id="21" name="グループ化 20"/>
          <p:cNvGrpSpPr/>
          <p:nvPr/>
        </p:nvGrpSpPr>
        <p:grpSpPr>
          <a:xfrm>
            <a:off x="349713" y="251602"/>
            <a:ext cx="261847" cy="531440"/>
            <a:chOff x="1331640" y="1791071"/>
            <a:chExt cx="288032" cy="792088"/>
          </a:xfrm>
        </p:grpSpPr>
        <p:cxnSp>
          <p:nvCxnSpPr>
            <p:cNvPr id="22" name="直線コネクタ 2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コネクタ 23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18"/>
          <p:cNvSpPr txBox="1"/>
          <p:nvPr/>
        </p:nvSpPr>
        <p:spPr>
          <a:xfrm>
            <a:off x="485706" y="53899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21</a:t>
            </a:r>
          </a:p>
        </p:txBody>
      </p:sp>
      <p:cxnSp>
        <p:nvCxnSpPr>
          <p:cNvPr id="28" name="直線コネクタ 27"/>
          <p:cNvCxnSpPr/>
          <p:nvPr/>
        </p:nvCxnSpPr>
        <p:spPr>
          <a:xfrm>
            <a:off x="611560" y="2852936"/>
            <a:ext cx="2880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>
            <a:off x="4788024" y="6741368"/>
            <a:ext cx="2880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/>
          <p:cNvGrpSpPr/>
          <p:nvPr/>
        </p:nvGrpSpPr>
        <p:grpSpPr>
          <a:xfrm>
            <a:off x="1005492" y="4581128"/>
            <a:ext cx="261847" cy="531440"/>
            <a:chOff x="1331640" y="1791071"/>
            <a:chExt cx="288032" cy="792088"/>
          </a:xfrm>
        </p:grpSpPr>
        <p:cxnSp>
          <p:nvCxnSpPr>
            <p:cNvPr id="29" name="直線コネクタ 28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18"/>
          <p:cNvSpPr txBox="1"/>
          <p:nvPr/>
        </p:nvSpPr>
        <p:spPr>
          <a:xfrm>
            <a:off x="1005492" y="4234588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33" name="グループ化 32"/>
          <p:cNvGrpSpPr/>
          <p:nvPr/>
        </p:nvGrpSpPr>
        <p:grpSpPr>
          <a:xfrm>
            <a:off x="8699496" y="4077072"/>
            <a:ext cx="261847" cy="531440"/>
            <a:chOff x="1331640" y="1791071"/>
            <a:chExt cx="288032" cy="792088"/>
          </a:xfrm>
        </p:grpSpPr>
        <p:cxnSp>
          <p:nvCxnSpPr>
            <p:cNvPr id="34" name="直線コネクタ 33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18"/>
          <p:cNvSpPr txBox="1"/>
          <p:nvPr/>
        </p:nvSpPr>
        <p:spPr>
          <a:xfrm>
            <a:off x="8428198" y="37808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57004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32656"/>
            <a:ext cx="8928992" cy="6408712"/>
          </a:xfrm>
          <a:prstGeom prst="rect">
            <a:avLst/>
          </a:prstGeom>
        </p:spPr>
      </p:pic>
      <p:grpSp>
        <p:nvGrpSpPr>
          <p:cNvPr id="17" name="グループ化 16"/>
          <p:cNvGrpSpPr/>
          <p:nvPr/>
        </p:nvGrpSpPr>
        <p:grpSpPr>
          <a:xfrm>
            <a:off x="8172400" y="4365104"/>
            <a:ext cx="261847" cy="792088"/>
            <a:chOff x="1331640" y="1791071"/>
            <a:chExt cx="288032" cy="792088"/>
          </a:xfrm>
        </p:grpSpPr>
        <p:cxnSp>
          <p:nvCxnSpPr>
            <p:cNvPr id="18" name="直線コネクタ 17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グループ化 20"/>
          <p:cNvGrpSpPr/>
          <p:nvPr/>
        </p:nvGrpSpPr>
        <p:grpSpPr>
          <a:xfrm>
            <a:off x="4932040" y="3573016"/>
            <a:ext cx="261847" cy="792088"/>
            <a:chOff x="1331640" y="1791071"/>
            <a:chExt cx="288032" cy="792088"/>
          </a:xfrm>
        </p:grpSpPr>
        <p:cxnSp>
          <p:nvCxnSpPr>
            <p:cNvPr id="22" name="直線コネクタ 2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コネクタ 23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18"/>
          <p:cNvSpPr txBox="1"/>
          <p:nvPr/>
        </p:nvSpPr>
        <p:spPr>
          <a:xfrm>
            <a:off x="5004048" y="33569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26" name="TextBox 18"/>
          <p:cNvSpPr txBox="1"/>
          <p:nvPr/>
        </p:nvSpPr>
        <p:spPr>
          <a:xfrm>
            <a:off x="7901102" y="4058579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13</a:t>
            </a:r>
          </a:p>
        </p:txBody>
      </p:sp>
      <p:cxnSp>
        <p:nvCxnSpPr>
          <p:cNvPr id="28" name="直線コネクタ 27"/>
          <p:cNvCxnSpPr/>
          <p:nvPr/>
        </p:nvCxnSpPr>
        <p:spPr>
          <a:xfrm>
            <a:off x="611560" y="2852936"/>
            <a:ext cx="2880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>
            <a:off x="1187624" y="5229200"/>
            <a:ext cx="2880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>
            <a:off x="1691680" y="4581128"/>
            <a:ext cx="2880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4499992" y="4293096"/>
            <a:ext cx="2880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3995936" y="4005064"/>
            <a:ext cx="2880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>
            <a:off x="3347864" y="4149080"/>
            <a:ext cx="2880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>
            <a:off x="2771800" y="4300872"/>
            <a:ext cx="2880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/>
        </p:nvCxnSpPr>
        <p:spPr>
          <a:xfrm>
            <a:off x="2195736" y="4077072"/>
            <a:ext cx="2880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/>
          <p:cNvGrpSpPr/>
          <p:nvPr/>
        </p:nvGrpSpPr>
        <p:grpSpPr>
          <a:xfrm>
            <a:off x="2467034" y="3274802"/>
            <a:ext cx="261847" cy="792088"/>
            <a:chOff x="1331640" y="1791071"/>
            <a:chExt cx="288032" cy="792088"/>
          </a:xfrm>
        </p:grpSpPr>
        <p:cxnSp>
          <p:nvCxnSpPr>
            <p:cNvPr id="29" name="直線コネクタ 28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18"/>
          <p:cNvSpPr txBox="1"/>
          <p:nvPr/>
        </p:nvSpPr>
        <p:spPr>
          <a:xfrm>
            <a:off x="2195736" y="2968277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endParaRPr lang="en-C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73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Supervisor reduction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840990"/>
            <a:ext cx="5508587" cy="67342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016970"/>
            <a:ext cx="6486012" cy="31939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5" y="3798847"/>
            <a:ext cx="5595173" cy="319394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5523970"/>
            <a:ext cx="7182522" cy="319394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278471"/>
            <a:ext cx="6322468" cy="319394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6142322"/>
            <a:ext cx="7984855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1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Small Factory: extended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81338" y="1844824"/>
            <a:ext cx="8955158" cy="1352619"/>
            <a:chOff x="94421" y="1700808"/>
            <a:chExt cx="8955158" cy="1352619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421" y="1700808"/>
              <a:ext cx="8955158" cy="1352619"/>
            </a:xfrm>
            <a:prstGeom prst="rect">
              <a:avLst/>
            </a:prstGeom>
          </p:spPr>
        </p:pic>
        <p:sp>
          <p:nvSpPr>
            <p:cNvPr id="4" name="正方形/長方形 3"/>
            <p:cNvSpPr/>
            <p:nvPr/>
          </p:nvSpPr>
          <p:spPr>
            <a:xfrm>
              <a:off x="20517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277180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932040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7740352" y="1916832"/>
              <a:ext cx="50405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図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66" y="3563621"/>
            <a:ext cx="1469982" cy="683042"/>
          </a:xfrm>
          <a:prstGeom prst="rect">
            <a:avLst/>
          </a:prstGeom>
        </p:spPr>
      </p:pic>
      <p:sp>
        <p:nvSpPr>
          <p:cNvPr id="95" name="TextBox 18"/>
          <p:cNvSpPr txBox="1"/>
          <p:nvPr/>
        </p:nvSpPr>
        <p:spPr>
          <a:xfrm>
            <a:off x="30466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11</a:t>
            </a:r>
          </a:p>
        </p:txBody>
      </p:sp>
      <p:sp>
        <p:nvSpPr>
          <p:cNvPr id="96" name="TextBox 18"/>
          <p:cNvSpPr txBox="1"/>
          <p:nvPr/>
        </p:nvSpPr>
        <p:spPr>
          <a:xfrm>
            <a:off x="2828637" y="2002443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10</a:t>
            </a:r>
          </a:p>
        </p:txBody>
      </p:sp>
      <p:sp>
        <p:nvSpPr>
          <p:cNvPr id="97" name="TextBox 18"/>
          <p:cNvSpPr txBox="1"/>
          <p:nvPr/>
        </p:nvSpPr>
        <p:spPr>
          <a:xfrm>
            <a:off x="7596336" y="1979548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20</a:t>
            </a:r>
          </a:p>
        </p:txBody>
      </p:sp>
      <p:sp>
        <p:nvSpPr>
          <p:cNvPr id="98" name="TextBox 18"/>
          <p:cNvSpPr txBox="1"/>
          <p:nvPr/>
        </p:nvSpPr>
        <p:spPr>
          <a:xfrm>
            <a:off x="5004048" y="197313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21</a:t>
            </a:r>
          </a:p>
        </p:txBody>
      </p:sp>
      <p:sp>
        <p:nvSpPr>
          <p:cNvPr id="99" name="TextBox 18"/>
          <p:cNvSpPr txBox="1"/>
          <p:nvPr/>
        </p:nvSpPr>
        <p:spPr>
          <a:xfrm>
            <a:off x="3707904" y="147549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/>
              <a:t>2-slot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4001" y="3281509"/>
            <a:ext cx="4129832" cy="3206693"/>
          </a:xfrm>
          <a:prstGeom prst="rect">
            <a:avLst/>
          </a:prstGeom>
        </p:spPr>
      </p:pic>
      <p:cxnSp>
        <p:nvCxnSpPr>
          <p:cNvPr id="21" name="直線コネクタ 20"/>
          <p:cNvCxnSpPr/>
          <p:nvPr/>
        </p:nvCxnSpPr>
        <p:spPr>
          <a:xfrm flipH="1" flipV="1">
            <a:off x="2626518" y="4869160"/>
            <a:ext cx="433314" cy="36004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 flipV="1">
            <a:off x="2670777" y="4968116"/>
            <a:ext cx="202119" cy="4976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 flipH="1" flipV="1">
            <a:off x="2763249" y="4884855"/>
            <a:ext cx="17174" cy="24355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8"/>
          <p:cNvSpPr txBox="1"/>
          <p:nvPr/>
        </p:nvSpPr>
        <p:spPr>
          <a:xfrm>
            <a:off x="2339752" y="4568008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21</a:t>
            </a:r>
          </a:p>
        </p:txBody>
      </p:sp>
      <p:cxnSp>
        <p:nvCxnSpPr>
          <p:cNvPr id="36" name="直線コネクタ 35"/>
          <p:cNvCxnSpPr/>
          <p:nvPr/>
        </p:nvCxnSpPr>
        <p:spPr>
          <a:xfrm flipV="1">
            <a:off x="6543858" y="4653136"/>
            <a:ext cx="620430" cy="209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 flipV="1">
            <a:off x="6830433" y="4558610"/>
            <a:ext cx="261847" cy="19325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 flipH="1" flipV="1">
            <a:off x="6830433" y="4558610"/>
            <a:ext cx="261847" cy="19325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18"/>
          <p:cNvSpPr txBox="1"/>
          <p:nvPr/>
        </p:nvSpPr>
        <p:spPr>
          <a:xfrm>
            <a:off x="7092280" y="443711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11</a:t>
            </a:r>
          </a:p>
        </p:txBody>
      </p:sp>
      <p:cxnSp>
        <p:nvCxnSpPr>
          <p:cNvPr id="43" name="直線コネクタ 42"/>
          <p:cNvCxnSpPr/>
          <p:nvPr/>
        </p:nvCxnSpPr>
        <p:spPr>
          <a:xfrm flipH="1" flipV="1">
            <a:off x="4426719" y="6237312"/>
            <a:ext cx="232623" cy="36004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 flipV="1">
            <a:off x="5004048" y="6237312"/>
            <a:ext cx="166937" cy="36004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 flipV="1">
            <a:off x="4958225" y="6332094"/>
            <a:ext cx="261847" cy="19325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/>
        </p:nvCxnSpPr>
        <p:spPr>
          <a:xfrm flipH="1" flipV="1">
            <a:off x="4958225" y="6332094"/>
            <a:ext cx="261847" cy="19325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/>
          <p:cNvCxnSpPr/>
          <p:nvPr/>
        </p:nvCxnSpPr>
        <p:spPr>
          <a:xfrm flipV="1">
            <a:off x="4427984" y="6309320"/>
            <a:ext cx="203735" cy="19325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 flipH="1" flipV="1">
            <a:off x="4427984" y="6381328"/>
            <a:ext cx="263113" cy="10380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18"/>
          <p:cNvSpPr txBox="1"/>
          <p:nvPr/>
        </p:nvSpPr>
        <p:spPr>
          <a:xfrm>
            <a:off x="4572000" y="6495915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03437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40" y="1417638"/>
            <a:ext cx="8936319" cy="1303496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431" y="3613662"/>
            <a:ext cx="8716632" cy="213754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856" y="6093296"/>
            <a:ext cx="1829781" cy="31939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5" y="3212976"/>
            <a:ext cx="2568621" cy="28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54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4509120"/>
            <a:ext cx="5981700" cy="204787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40" y="1417638"/>
            <a:ext cx="8936319" cy="130349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5" y="3356992"/>
            <a:ext cx="8196499" cy="68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1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3482136"/>
            <a:ext cx="7080795" cy="293174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924944"/>
            <a:ext cx="1520008" cy="286685"/>
          </a:xfrm>
          <a:prstGeom prst="rect">
            <a:avLst/>
          </a:prstGeom>
        </p:spPr>
      </p:pic>
      <p:sp>
        <p:nvSpPr>
          <p:cNvPr id="10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Transfer Line</a:t>
            </a: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40" y="1417638"/>
            <a:ext cx="8936319" cy="1303496"/>
          </a:xfrm>
          <a:prstGeom prst="rect">
            <a:avLst/>
          </a:prstGeom>
        </p:spPr>
      </p:pic>
      <p:grpSp>
        <p:nvGrpSpPr>
          <p:cNvPr id="12" name="グループ化 11"/>
          <p:cNvGrpSpPr/>
          <p:nvPr/>
        </p:nvGrpSpPr>
        <p:grpSpPr>
          <a:xfrm>
            <a:off x="2419855" y="3015369"/>
            <a:ext cx="261847" cy="792088"/>
            <a:chOff x="1331640" y="1791071"/>
            <a:chExt cx="288032" cy="792088"/>
          </a:xfrm>
        </p:grpSpPr>
        <p:cxnSp>
          <p:nvCxnSpPr>
            <p:cNvPr id="13" name="直線コネクタ 1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グループ化 15"/>
          <p:cNvGrpSpPr/>
          <p:nvPr/>
        </p:nvGrpSpPr>
        <p:grpSpPr>
          <a:xfrm>
            <a:off x="4252583" y="3068286"/>
            <a:ext cx="261847" cy="792088"/>
            <a:chOff x="1331640" y="1791071"/>
            <a:chExt cx="288032" cy="792088"/>
          </a:xfrm>
        </p:grpSpPr>
        <p:cxnSp>
          <p:nvCxnSpPr>
            <p:cNvPr id="17" name="直線コネクタ 1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グループ化 19"/>
          <p:cNvGrpSpPr/>
          <p:nvPr/>
        </p:nvGrpSpPr>
        <p:grpSpPr>
          <a:xfrm>
            <a:off x="5988602" y="3072046"/>
            <a:ext cx="261847" cy="792088"/>
            <a:chOff x="1331640" y="1791071"/>
            <a:chExt cx="288032" cy="792088"/>
          </a:xfrm>
        </p:grpSpPr>
        <p:cxnSp>
          <p:nvCxnSpPr>
            <p:cNvPr id="21" name="直線コネクタ 20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グループ化 23"/>
          <p:cNvGrpSpPr/>
          <p:nvPr/>
        </p:nvGrpSpPr>
        <p:grpSpPr>
          <a:xfrm>
            <a:off x="7681216" y="3059605"/>
            <a:ext cx="261847" cy="792088"/>
            <a:chOff x="1331640" y="1791071"/>
            <a:chExt cx="288032" cy="792088"/>
          </a:xfrm>
        </p:grpSpPr>
        <p:cxnSp>
          <p:nvCxnSpPr>
            <p:cNvPr id="25" name="直線コネクタ 2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グループ化 31"/>
          <p:cNvGrpSpPr/>
          <p:nvPr/>
        </p:nvGrpSpPr>
        <p:grpSpPr>
          <a:xfrm flipV="1">
            <a:off x="5967232" y="6066725"/>
            <a:ext cx="283218" cy="617666"/>
            <a:chOff x="1331640" y="1791071"/>
            <a:chExt cx="288032" cy="792088"/>
          </a:xfrm>
        </p:grpSpPr>
        <p:cxnSp>
          <p:nvCxnSpPr>
            <p:cNvPr id="33" name="直線コネクタ 3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テキスト ボックス 35"/>
          <p:cNvSpPr txBox="1"/>
          <p:nvPr/>
        </p:nvSpPr>
        <p:spPr>
          <a:xfrm>
            <a:off x="2703405" y="3048088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3,5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4516603" y="3084894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3,5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282288" y="3100059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1,5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7971535" y="3099680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1,5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8103561" y="6176438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1,3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321644" y="6212409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1,3</a:t>
            </a:r>
          </a:p>
        </p:txBody>
      </p:sp>
      <p:grpSp>
        <p:nvGrpSpPr>
          <p:cNvPr id="42" name="グループ化 41"/>
          <p:cNvGrpSpPr/>
          <p:nvPr/>
        </p:nvGrpSpPr>
        <p:grpSpPr>
          <a:xfrm flipV="1">
            <a:off x="7718045" y="6066725"/>
            <a:ext cx="283218" cy="617666"/>
            <a:chOff x="1331640" y="1791071"/>
            <a:chExt cx="288032" cy="792088"/>
          </a:xfrm>
        </p:grpSpPr>
        <p:cxnSp>
          <p:nvCxnSpPr>
            <p:cNvPr id="43" name="直線コネクタ 4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9911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Transfer Line</a:t>
            </a: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40" y="1417638"/>
            <a:ext cx="8936319" cy="1303496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768" y="3896072"/>
            <a:ext cx="3952875" cy="19812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66" y="3563621"/>
            <a:ext cx="1469982" cy="225115"/>
          </a:xfrm>
          <a:prstGeom prst="rect">
            <a:avLst/>
          </a:prstGeom>
        </p:spPr>
      </p:pic>
      <p:grpSp>
        <p:nvGrpSpPr>
          <p:cNvPr id="47" name="グループ化 46"/>
          <p:cNvGrpSpPr/>
          <p:nvPr/>
        </p:nvGrpSpPr>
        <p:grpSpPr>
          <a:xfrm>
            <a:off x="3131840" y="4256112"/>
            <a:ext cx="261847" cy="792088"/>
            <a:chOff x="1331640" y="1791071"/>
            <a:chExt cx="288032" cy="792088"/>
          </a:xfrm>
        </p:grpSpPr>
        <p:cxnSp>
          <p:nvCxnSpPr>
            <p:cNvPr id="48" name="直線コネクタ 47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テキスト ボックス 50"/>
          <p:cNvSpPr txBox="1"/>
          <p:nvPr/>
        </p:nvSpPr>
        <p:spPr>
          <a:xfrm>
            <a:off x="2483768" y="4256112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3,5</a:t>
            </a:r>
          </a:p>
        </p:txBody>
      </p:sp>
      <p:grpSp>
        <p:nvGrpSpPr>
          <p:cNvPr id="52" name="グループ化 51"/>
          <p:cNvGrpSpPr/>
          <p:nvPr/>
        </p:nvGrpSpPr>
        <p:grpSpPr>
          <a:xfrm>
            <a:off x="4932040" y="3752056"/>
            <a:ext cx="261847" cy="792088"/>
            <a:chOff x="1331640" y="1791071"/>
            <a:chExt cx="288032" cy="792088"/>
          </a:xfrm>
        </p:grpSpPr>
        <p:cxnSp>
          <p:nvCxnSpPr>
            <p:cNvPr id="53" name="直線コネクタ 5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コネクタ 5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テキスト ボックス 55"/>
          <p:cNvSpPr txBox="1"/>
          <p:nvPr/>
        </p:nvSpPr>
        <p:spPr>
          <a:xfrm>
            <a:off x="5222359" y="3792131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1,5</a:t>
            </a:r>
          </a:p>
        </p:txBody>
      </p:sp>
      <p:grpSp>
        <p:nvGrpSpPr>
          <p:cNvPr id="57" name="グループ化 56"/>
          <p:cNvGrpSpPr/>
          <p:nvPr/>
        </p:nvGrpSpPr>
        <p:grpSpPr>
          <a:xfrm>
            <a:off x="6228184" y="4112096"/>
            <a:ext cx="261847" cy="792088"/>
            <a:chOff x="1331640" y="1791071"/>
            <a:chExt cx="288032" cy="792088"/>
          </a:xfrm>
        </p:grpSpPr>
        <p:cxnSp>
          <p:nvCxnSpPr>
            <p:cNvPr id="58" name="直線コネクタ 57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コネクタ 58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コネクタ 59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テキスト ボックス 60"/>
          <p:cNvSpPr txBox="1"/>
          <p:nvPr/>
        </p:nvSpPr>
        <p:spPr>
          <a:xfrm>
            <a:off x="6518503" y="4152171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1,3</a:t>
            </a:r>
          </a:p>
        </p:txBody>
      </p:sp>
    </p:spTree>
    <p:extLst>
      <p:ext uri="{BB962C8B-B14F-4D97-AF65-F5344CB8AC3E}">
        <p14:creationId xmlns:p14="http://schemas.microsoft.com/office/powerpoint/2010/main" val="1834181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pic>
        <p:nvPicPr>
          <p:cNvPr id="19" name="図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367" y="5239919"/>
            <a:ext cx="1847097" cy="319394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50041" y="3738470"/>
            <a:ext cx="4312491" cy="3002898"/>
          </a:xfrm>
          <a:prstGeom prst="rect">
            <a:avLst/>
          </a:prstGeom>
        </p:spPr>
      </p:pic>
      <p:sp>
        <p:nvSpPr>
          <p:cNvPr id="21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図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26" name="円/楕円 25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図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32" name="円/楕円 31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図 3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95" y="3362187"/>
            <a:ext cx="2568621" cy="28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08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sp>
        <p:nvSpPr>
          <p:cNvPr id="6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10" name="円/楕円 9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図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14" name="円/楕円 13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図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4" y="3356992"/>
            <a:ext cx="8563994" cy="686890"/>
          </a:xfrm>
          <a:prstGeom prst="rect">
            <a:avLst/>
          </a:prstGeom>
        </p:spPr>
      </p:pic>
      <p:grpSp>
        <p:nvGrpSpPr>
          <p:cNvPr id="22" name="Group 13"/>
          <p:cNvGrpSpPr/>
          <p:nvPr/>
        </p:nvGrpSpPr>
        <p:grpSpPr>
          <a:xfrm>
            <a:off x="4427984" y="5344687"/>
            <a:ext cx="504056" cy="369332"/>
            <a:chOff x="4067944" y="3707740"/>
            <a:chExt cx="504056" cy="369332"/>
          </a:xfrm>
        </p:grpSpPr>
        <p:sp>
          <p:nvSpPr>
            <p:cNvPr id="26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8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0" name="Group 21"/>
          <p:cNvGrpSpPr/>
          <p:nvPr/>
        </p:nvGrpSpPr>
        <p:grpSpPr>
          <a:xfrm>
            <a:off x="6466357" y="5369791"/>
            <a:ext cx="504056" cy="369332"/>
            <a:chOff x="4067944" y="3707740"/>
            <a:chExt cx="504056" cy="369332"/>
          </a:xfrm>
        </p:grpSpPr>
        <p:sp>
          <p:nvSpPr>
            <p:cNvPr id="32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35" name="Straight Arrow Connector 28"/>
          <p:cNvCxnSpPr/>
          <p:nvPr/>
        </p:nvCxnSpPr>
        <p:spPr>
          <a:xfrm>
            <a:off x="4848859" y="5420460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8"/>
          <p:cNvSpPr txBox="1"/>
          <p:nvPr/>
        </p:nvSpPr>
        <p:spPr>
          <a:xfrm>
            <a:off x="5327482" y="500045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cxnSp>
        <p:nvCxnSpPr>
          <p:cNvPr id="37" name="Straight Arrow Connector 28"/>
          <p:cNvCxnSpPr/>
          <p:nvPr/>
        </p:nvCxnSpPr>
        <p:spPr>
          <a:xfrm>
            <a:off x="4603042" y="4838954"/>
            <a:ext cx="1" cy="468861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14"/>
          <p:cNvSpPr/>
          <p:nvPr/>
        </p:nvSpPr>
        <p:spPr>
          <a:xfrm flipV="1">
            <a:off x="4367149" y="5320108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Oval 14"/>
          <p:cNvSpPr/>
          <p:nvPr/>
        </p:nvSpPr>
        <p:spPr>
          <a:xfrm flipV="1">
            <a:off x="6413189" y="5320447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1" name="Straight Arrow Connector 28"/>
          <p:cNvCxnSpPr/>
          <p:nvPr/>
        </p:nvCxnSpPr>
        <p:spPr>
          <a:xfrm flipH="1" flipV="1">
            <a:off x="4809909" y="5709963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18"/>
          <p:cNvSpPr txBox="1"/>
          <p:nvPr/>
        </p:nvSpPr>
        <p:spPr>
          <a:xfrm>
            <a:off x="5330501" y="573506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grpSp>
        <p:nvGrpSpPr>
          <p:cNvPr id="44" name="Group 21"/>
          <p:cNvGrpSpPr/>
          <p:nvPr/>
        </p:nvGrpSpPr>
        <p:grpSpPr>
          <a:xfrm>
            <a:off x="2423767" y="5315696"/>
            <a:ext cx="504056" cy="369332"/>
            <a:chOff x="4067944" y="3707740"/>
            <a:chExt cx="504056" cy="369332"/>
          </a:xfrm>
        </p:grpSpPr>
        <p:sp>
          <p:nvSpPr>
            <p:cNvPr id="45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47" name="Oval 14"/>
          <p:cNvSpPr/>
          <p:nvPr/>
        </p:nvSpPr>
        <p:spPr>
          <a:xfrm flipV="1">
            <a:off x="2370599" y="5266352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8" name="Straight Arrow Connector 28"/>
          <p:cNvCxnSpPr/>
          <p:nvPr/>
        </p:nvCxnSpPr>
        <p:spPr>
          <a:xfrm>
            <a:off x="2836975" y="5664371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18"/>
          <p:cNvSpPr txBox="1"/>
          <p:nvPr/>
        </p:nvSpPr>
        <p:spPr>
          <a:xfrm>
            <a:off x="3302652" y="494979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cxnSp>
        <p:nvCxnSpPr>
          <p:cNvPr id="50" name="Straight Arrow Connector 28"/>
          <p:cNvCxnSpPr/>
          <p:nvPr/>
        </p:nvCxnSpPr>
        <p:spPr>
          <a:xfrm flipH="1" flipV="1">
            <a:off x="2795244" y="5382585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18"/>
          <p:cNvSpPr txBox="1"/>
          <p:nvPr/>
        </p:nvSpPr>
        <p:spPr>
          <a:xfrm>
            <a:off x="3305671" y="568439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6976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 animBg="1"/>
      <p:bldP spid="39" grpId="0" animBg="1"/>
      <p:bldP spid="42" grpId="0"/>
      <p:bldP spid="47" grpId="0" animBg="1"/>
      <p:bldP spid="49" grpId="0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4" y="3356992"/>
            <a:ext cx="1520008" cy="28668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2453" y="3861048"/>
            <a:ext cx="7448255" cy="2723018"/>
          </a:xfrm>
          <a:prstGeom prst="rect">
            <a:avLst/>
          </a:prstGeom>
        </p:spPr>
      </p:pic>
      <p:grpSp>
        <p:nvGrpSpPr>
          <p:cNvPr id="43" name="グループ化 42"/>
          <p:cNvGrpSpPr/>
          <p:nvPr/>
        </p:nvGrpSpPr>
        <p:grpSpPr>
          <a:xfrm>
            <a:off x="4491132" y="4382265"/>
            <a:ext cx="288032" cy="792088"/>
            <a:chOff x="1331640" y="1791071"/>
            <a:chExt cx="288032" cy="792088"/>
          </a:xfrm>
        </p:grpSpPr>
        <p:cxnSp>
          <p:nvCxnSpPr>
            <p:cNvPr id="52" name="直線コネクタ 5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テキスト ボックス 54"/>
          <p:cNvSpPr txBox="1"/>
          <p:nvPr/>
        </p:nvSpPr>
        <p:spPr>
          <a:xfrm>
            <a:off x="4393635" y="392395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56" name="グループ化 55"/>
          <p:cNvGrpSpPr/>
          <p:nvPr/>
        </p:nvGrpSpPr>
        <p:grpSpPr>
          <a:xfrm>
            <a:off x="7945650" y="4120655"/>
            <a:ext cx="288032" cy="792088"/>
            <a:chOff x="1331640" y="1791071"/>
            <a:chExt cx="288032" cy="792088"/>
          </a:xfrm>
        </p:grpSpPr>
        <p:cxnSp>
          <p:nvCxnSpPr>
            <p:cNvPr id="57" name="直線コネクタ 5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コネクタ 5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コネクタ 58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テキスト ボックス 59"/>
          <p:cNvSpPr txBox="1"/>
          <p:nvPr/>
        </p:nvSpPr>
        <p:spPr>
          <a:xfrm>
            <a:off x="7848153" y="366234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0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図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34" name="円/楕円 33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図 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37" name="円/楕円 36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図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44" name="図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45" name="図 4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46" name="図 4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5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sp>
        <p:nvSpPr>
          <p:cNvPr id="30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図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34" name="円/楕円 33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図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37" name="円/楕円 36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図 4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44" name="図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45" name="図 4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46" name="図 4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57525" y="3861048"/>
            <a:ext cx="3028950" cy="2238375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46" y="3995973"/>
            <a:ext cx="1469982" cy="225115"/>
          </a:xfrm>
          <a:prstGeom prst="rect">
            <a:avLst/>
          </a:prstGeom>
        </p:spPr>
      </p:pic>
      <p:grpSp>
        <p:nvGrpSpPr>
          <p:cNvPr id="33" name="グループ化 32"/>
          <p:cNvGrpSpPr/>
          <p:nvPr/>
        </p:nvGrpSpPr>
        <p:grpSpPr>
          <a:xfrm rot="1706580">
            <a:off x="6039390" y="4365104"/>
            <a:ext cx="288032" cy="792088"/>
            <a:chOff x="1331640" y="1791071"/>
            <a:chExt cx="288032" cy="792088"/>
          </a:xfrm>
        </p:grpSpPr>
        <p:cxnSp>
          <p:nvCxnSpPr>
            <p:cNvPr id="47" name="直線コネクタ 4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テキスト ボックス 65"/>
          <p:cNvSpPr txBox="1"/>
          <p:nvPr/>
        </p:nvSpPr>
        <p:spPr>
          <a:xfrm>
            <a:off x="6156176" y="391389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11,21</a:t>
            </a:r>
          </a:p>
        </p:txBody>
      </p:sp>
    </p:spTree>
    <p:extLst>
      <p:ext uri="{BB962C8B-B14F-4D97-AF65-F5344CB8AC3E}">
        <p14:creationId xmlns:p14="http://schemas.microsoft.com/office/powerpoint/2010/main" val="120339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allocation: extended</a:t>
            </a:r>
          </a:p>
        </p:txBody>
      </p:sp>
      <p:sp>
        <p:nvSpPr>
          <p:cNvPr id="21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図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26" name="円/楕円 25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図 2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32" name="円/楕円 31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図 3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367" y="5239919"/>
            <a:ext cx="1847097" cy="319394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150041" y="3738470"/>
            <a:ext cx="4312491" cy="3002898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95" y="3362187"/>
            <a:ext cx="2568621" cy="28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01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allocation: extended</a:t>
            </a:r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97" y="3258494"/>
            <a:ext cx="8956503" cy="1069779"/>
          </a:xfrm>
          <a:prstGeom prst="rect">
            <a:avLst/>
          </a:prstGeom>
        </p:spPr>
      </p:pic>
      <p:grpSp>
        <p:nvGrpSpPr>
          <p:cNvPr id="43" name="Group 11" descr=" 6"/>
          <p:cNvGrpSpPr/>
          <p:nvPr/>
        </p:nvGrpSpPr>
        <p:grpSpPr>
          <a:xfrm>
            <a:off x="2843808" y="5445223"/>
            <a:ext cx="504056" cy="369332"/>
            <a:chOff x="4067944" y="3707740"/>
            <a:chExt cx="504056" cy="369332"/>
          </a:xfrm>
        </p:grpSpPr>
        <p:sp>
          <p:nvSpPr>
            <p:cNvPr id="52" name="Oval 28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3" name="TextBox 29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54" name="Group 14" descr=" 7"/>
          <p:cNvGrpSpPr/>
          <p:nvPr/>
        </p:nvGrpSpPr>
        <p:grpSpPr>
          <a:xfrm>
            <a:off x="3923927" y="4797152"/>
            <a:ext cx="504056" cy="369332"/>
            <a:chOff x="4067944" y="3707740"/>
            <a:chExt cx="504056" cy="369332"/>
          </a:xfrm>
        </p:grpSpPr>
        <p:sp>
          <p:nvSpPr>
            <p:cNvPr id="55" name="Oval 3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3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57" name="Straight Arrow Connector 33" descr=" 95"/>
          <p:cNvCxnSpPr/>
          <p:nvPr/>
        </p:nvCxnSpPr>
        <p:spPr>
          <a:xfrm flipH="1">
            <a:off x="4283967" y="4981818"/>
            <a:ext cx="1224136" cy="4646"/>
          </a:xfrm>
          <a:prstGeom prst="straightConnector1">
            <a:avLst/>
          </a:prstGeom>
          <a:ln w="44450">
            <a:solidFill>
              <a:schemeClr val="tx2">
                <a:lumMod val="60000"/>
                <a:lumOff val="4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34" descr=" 97"/>
          <p:cNvCxnSpPr/>
          <p:nvPr/>
        </p:nvCxnSpPr>
        <p:spPr>
          <a:xfrm flipH="1">
            <a:off x="3203849" y="5157192"/>
            <a:ext cx="792087" cy="463406"/>
          </a:xfrm>
          <a:prstGeom prst="straightConnector1">
            <a:avLst/>
          </a:prstGeom>
          <a:ln w="44450">
            <a:solidFill>
              <a:schemeClr val="tx2">
                <a:lumMod val="60000"/>
                <a:lumOff val="4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37" descr=" 98"/>
          <p:cNvSpPr txBox="1"/>
          <p:nvPr/>
        </p:nvSpPr>
        <p:spPr>
          <a:xfrm>
            <a:off x="3545886" y="5308463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10</a:t>
            </a:r>
          </a:p>
        </p:txBody>
      </p:sp>
      <p:grpSp>
        <p:nvGrpSpPr>
          <p:cNvPr id="60" name="Group 14" descr=" 8"/>
          <p:cNvGrpSpPr/>
          <p:nvPr/>
        </p:nvGrpSpPr>
        <p:grpSpPr>
          <a:xfrm>
            <a:off x="3923927" y="6228019"/>
            <a:ext cx="504056" cy="369332"/>
            <a:chOff x="4067944" y="3707740"/>
            <a:chExt cx="504056" cy="369332"/>
          </a:xfrm>
        </p:grpSpPr>
        <p:sp>
          <p:nvSpPr>
            <p:cNvPr id="61" name="Oval 4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2" name="TextBox 4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63" name="Straight Arrow Connector 45" descr=" 104"/>
          <p:cNvCxnSpPr/>
          <p:nvPr/>
        </p:nvCxnSpPr>
        <p:spPr>
          <a:xfrm flipV="1">
            <a:off x="4175956" y="5166484"/>
            <a:ext cx="1584175" cy="1061535"/>
          </a:xfrm>
          <a:prstGeom prst="straightConnector1">
            <a:avLst/>
          </a:prstGeom>
          <a:ln w="44450">
            <a:solidFill>
              <a:schemeClr val="tx2">
                <a:lumMod val="60000"/>
                <a:lumOff val="4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46" descr=" 106"/>
          <p:cNvCxnSpPr/>
          <p:nvPr/>
        </p:nvCxnSpPr>
        <p:spPr>
          <a:xfrm flipH="1">
            <a:off x="4283967" y="6412686"/>
            <a:ext cx="1224136" cy="4646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47" descr=" 107"/>
          <p:cNvSpPr txBox="1"/>
          <p:nvPr/>
        </p:nvSpPr>
        <p:spPr>
          <a:xfrm>
            <a:off x="3185845" y="4804927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11</a:t>
            </a:r>
          </a:p>
        </p:txBody>
      </p:sp>
      <p:sp>
        <p:nvSpPr>
          <p:cNvPr id="66" name="TextBox 48" descr=" 111"/>
          <p:cNvSpPr txBox="1"/>
          <p:nvPr/>
        </p:nvSpPr>
        <p:spPr>
          <a:xfrm>
            <a:off x="5400092" y="5260675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11</a:t>
            </a:r>
          </a:p>
        </p:txBody>
      </p:sp>
      <p:sp>
        <p:nvSpPr>
          <p:cNvPr id="67" name="TextBox 49" descr=" 112"/>
          <p:cNvSpPr txBox="1"/>
          <p:nvPr/>
        </p:nvSpPr>
        <p:spPr>
          <a:xfrm>
            <a:off x="5418093" y="572705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21</a:t>
            </a:r>
          </a:p>
        </p:txBody>
      </p:sp>
      <p:cxnSp>
        <p:nvCxnSpPr>
          <p:cNvPr id="68" name="Straight Arrow Connector 51" descr=" 114"/>
          <p:cNvCxnSpPr/>
          <p:nvPr/>
        </p:nvCxnSpPr>
        <p:spPr>
          <a:xfrm>
            <a:off x="2411760" y="5661247"/>
            <a:ext cx="432047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52" descr=" 118"/>
          <p:cNvCxnSpPr/>
          <p:nvPr/>
        </p:nvCxnSpPr>
        <p:spPr>
          <a:xfrm flipV="1">
            <a:off x="3095837" y="4981818"/>
            <a:ext cx="828091" cy="463406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53" descr=" 122"/>
          <p:cNvCxnSpPr/>
          <p:nvPr/>
        </p:nvCxnSpPr>
        <p:spPr>
          <a:xfrm flipH="1" flipV="1">
            <a:off x="3203848" y="5733255"/>
            <a:ext cx="772806" cy="556783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54" descr=" 133"/>
          <p:cNvCxnSpPr/>
          <p:nvPr/>
        </p:nvCxnSpPr>
        <p:spPr>
          <a:xfrm>
            <a:off x="3095837" y="5814555"/>
            <a:ext cx="828091" cy="598130"/>
          </a:xfrm>
          <a:prstGeom prst="straightConnector1">
            <a:avLst/>
          </a:prstGeom>
          <a:ln w="44450">
            <a:solidFill>
              <a:schemeClr val="tx2">
                <a:lumMod val="60000"/>
                <a:lumOff val="4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56" descr=" 138"/>
          <p:cNvSpPr txBox="1"/>
          <p:nvPr/>
        </p:nvSpPr>
        <p:spPr>
          <a:xfrm>
            <a:off x="3563887" y="5742547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20</a:t>
            </a:r>
          </a:p>
        </p:txBody>
      </p:sp>
      <p:grpSp>
        <p:nvGrpSpPr>
          <p:cNvPr id="73" name="Group 14" descr=" 9"/>
          <p:cNvGrpSpPr/>
          <p:nvPr/>
        </p:nvGrpSpPr>
        <p:grpSpPr>
          <a:xfrm>
            <a:off x="5508104" y="4797152"/>
            <a:ext cx="504056" cy="369332"/>
            <a:chOff x="4067944" y="3707740"/>
            <a:chExt cx="504056" cy="369332"/>
          </a:xfrm>
        </p:grpSpPr>
        <p:sp>
          <p:nvSpPr>
            <p:cNvPr id="74" name="Oval 6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5" name="TextBox 6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76" name="Group 14" descr=" 10"/>
          <p:cNvGrpSpPr/>
          <p:nvPr/>
        </p:nvGrpSpPr>
        <p:grpSpPr>
          <a:xfrm>
            <a:off x="5508104" y="6228019"/>
            <a:ext cx="504056" cy="369332"/>
            <a:chOff x="4067944" y="3707740"/>
            <a:chExt cx="504056" cy="369332"/>
          </a:xfrm>
        </p:grpSpPr>
        <p:sp>
          <p:nvSpPr>
            <p:cNvPr id="77" name="Oval 6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8" name="TextBox 6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sp>
        <p:nvSpPr>
          <p:cNvPr id="79" name="TextBox 66" descr=" 145"/>
          <p:cNvSpPr txBox="1"/>
          <p:nvPr/>
        </p:nvSpPr>
        <p:spPr>
          <a:xfrm>
            <a:off x="3185846" y="6102587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21</a:t>
            </a:r>
          </a:p>
        </p:txBody>
      </p:sp>
      <p:cxnSp>
        <p:nvCxnSpPr>
          <p:cNvPr id="80" name="Straight Arrow Connector 67" descr=" 155"/>
          <p:cNvCxnSpPr/>
          <p:nvPr/>
        </p:nvCxnSpPr>
        <p:spPr>
          <a:xfrm>
            <a:off x="4175956" y="5166484"/>
            <a:ext cx="1584175" cy="10615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68" descr=" 158"/>
          <p:cNvSpPr txBox="1"/>
          <p:nvPr/>
        </p:nvSpPr>
        <p:spPr>
          <a:xfrm>
            <a:off x="4619616" y="4613067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20</a:t>
            </a:r>
          </a:p>
        </p:txBody>
      </p:sp>
      <p:sp>
        <p:nvSpPr>
          <p:cNvPr id="82" name="TextBox 69" descr=" 159"/>
          <p:cNvSpPr txBox="1"/>
          <p:nvPr/>
        </p:nvSpPr>
        <p:spPr>
          <a:xfrm>
            <a:off x="4613881" y="6388004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10</a:t>
            </a:r>
          </a:p>
        </p:txBody>
      </p:sp>
      <p:sp>
        <p:nvSpPr>
          <p:cNvPr id="50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図 5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83" name="円/楕円 82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4" name="図 8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85" name="図 8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86" name="円/楕円 85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図 9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92" name="図 9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93" name="図 9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94" name="図 9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1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5" grpId="0"/>
      <p:bldP spid="66" grpId="0"/>
      <p:bldP spid="67" grpId="0"/>
      <p:bldP spid="72" grpId="0"/>
      <p:bldP spid="79" grpId="0"/>
      <p:bldP spid="81" grpId="0"/>
      <p:bldP spid="8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9592" y="3717032"/>
            <a:ext cx="7973545" cy="292857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allocation: extended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4" y="3356992"/>
            <a:ext cx="1520008" cy="286685"/>
          </a:xfrm>
          <a:prstGeom prst="rect">
            <a:avLst/>
          </a:prstGeom>
        </p:spPr>
      </p:pic>
      <p:grpSp>
        <p:nvGrpSpPr>
          <p:cNvPr id="43" name="グループ化 42"/>
          <p:cNvGrpSpPr/>
          <p:nvPr/>
        </p:nvGrpSpPr>
        <p:grpSpPr>
          <a:xfrm>
            <a:off x="3896472" y="3500334"/>
            <a:ext cx="288032" cy="792088"/>
            <a:chOff x="1331640" y="1791071"/>
            <a:chExt cx="288032" cy="792088"/>
          </a:xfrm>
        </p:grpSpPr>
        <p:cxnSp>
          <p:nvCxnSpPr>
            <p:cNvPr id="52" name="直線コネクタ 5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テキスト ボックス 54"/>
          <p:cNvSpPr txBox="1"/>
          <p:nvPr/>
        </p:nvSpPr>
        <p:spPr>
          <a:xfrm>
            <a:off x="4886364" y="378224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56" name="グループ化 55"/>
          <p:cNvGrpSpPr/>
          <p:nvPr/>
        </p:nvGrpSpPr>
        <p:grpSpPr>
          <a:xfrm>
            <a:off x="7294472" y="3597366"/>
            <a:ext cx="288032" cy="792088"/>
            <a:chOff x="1331640" y="1791071"/>
            <a:chExt cx="288032" cy="792088"/>
          </a:xfrm>
        </p:grpSpPr>
        <p:cxnSp>
          <p:nvCxnSpPr>
            <p:cNvPr id="57" name="直線コネクタ 5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コネクタ 5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コネクタ 58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テキスト ボックス 59"/>
          <p:cNvSpPr txBox="1"/>
          <p:nvPr/>
        </p:nvSpPr>
        <p:spPr>
          <a:xfrm>
            <a:off x="8363750" y="3137551"/>
            <a:ext cx="741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30" name="グループ化 29"/>
          <p:cNvGrpSpPr/>
          <p:nvPr/>
        </p:nvGrpSpPr>
        <p:grpSpPr>
          <a:xfrm>
            <a:off x="8502105" y="3643677"/>
            <a:ext cx="288032" cy="792088"/>
            <a:chOff x="1331640" y="1791071"/>
            <a:chExt cx="288032" cy="792088"/>
          </a:xfrm>
        </p:grpSpPr>
        <p:cxnSp>
          <p:nvCxnSpPr>
            <p:cNvPr id="32" name="直線コネクタ 3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テキスト ボックス 35"/>
          <p:cNvSpPr txBox="1"/>
          <p:nvPr/>
        </p:nvSpPr>
        <p:spPr>
          <a:xfrm>
            <a:off x="7369305" y="325180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37" name="グループ化 36"/>
          <p:cNvGrpSpPr/>
          <p:nvPr/>
        </p:nvGrpSpPr>
        <p:grpSpPr>
          <a:xfrm>
            <a:off x="5004210" y="4216381"/>
            <a:ext cx="288032" cy="792088"/>
            <a:chOff x="1331640" y="1791071"/>
            <a:chExt cx="288032" cy="792088"/>
          </a:xfrm>
        </p:grpSpPr>
        <p:cxnSp>
          <p:nvCxnSpPr>
            <p:cNvPr id="38" name="直線コネクタ 37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テキスト ボックス 40"/>
          <p:cNvSpPr txBox="1"/>
          <p:nvPr/>
        </p:nvSpPr>
        <p:spPr>
          <a:xfrm>
            <a:off x="3794172" y="307474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2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図 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45" name="円/楕円 44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図 4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47" name="図 4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48" name="円/楕円 47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図 6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63" name="図 6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64" name="図 6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65" name="図 6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6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0" grpId="0"/>
      <p:bldP spid="36" grpId="0"/>
      <p:bldP spid="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allocation: extended</a:t>
            </a:r>
          </a:p>
        </p:txBody>
      </p:sp>
      <p:sp>
        <p:nvSpPr>
          <p:cNvPr id="42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図 4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45" name="円/楕円 44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図 4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47" name="図 4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48" name="円/楕円 47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図 6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63" name="図 6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64" name="図 6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65" name="図 6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  <p:pic>
        <p:nvPicPr>
          <p:cNvPr id="66" name="図 6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46" y="3995973"/>
            <a:ext cx="1469982" cy="22511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14694" y="3879676"/>
            <a:ext cx="4248150" cy="2933700"/>
          </a:xfrm>
          <a:prstGeom prst="rect">
            <a:avLst/>
          </a:prstGeom>
        </p:spPr>
      </p:pic>
      <p:grpSp>
        <p:nvGrpSpPr>
          <p:cNvPr id="68" name="グループ化 67"/>
          <p:cNvGrpSpPr/>
          <p:nvPr/>
        </p:nvGrpSpPr>
        <p:grpSpPr>
          <a:xfrm rot="1758511">
            <a:off x="6735180" y="4509120"/>
            <a:ext cx="288032" cy="792088"/>
            <a:chOff x="1331640" y="1791071"/>
            <a:chExt cx="288032" cy="792088"/>
          </a:xfrm>
        </p:grpSpPr>
        <p:cxnSp>
          <p:nvCxnSpPr>
            <p:cNvPr id="69" name="直線コネクタ 68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コネクタ 69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線コネクタ 7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グループ化 71"/>
          <p:cNvGrpSpPr/>
          <p:nvPr/>
        </p:nvGrpSpPr>
        <p:grpSpPr>
          <a:xfrm rot="19869760">
            <a:off x="2944963" y="4416761"/>
            <a:ext cx="288032" cy="792088"/>
            <a:chOff x="1331640" y="1791071"/>
            <a:chExt cx="288032" cy="792088"/>
          </a:xfrm>
        </p:grpSpPr>
        <p:cxnSp>
          <p:nvCxnSpPr>
            <p:cNvPr id="73" name="直線コネクタ 7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線コネクタ 7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コネクタ 7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テキスト ボックス 76"/>
          <p:cNvSpPr txBox="1"/>
          <p:nvPr/>
        </p:nvSpPr>
        <p:spPr>
          <a:xfrm>
            <a:off x="6804248" y="4057908"/>
            <a:ext cx="741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2606433" y="4005064"/>
            <a:ext cx="741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451459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Guideway</a:t>
            </a:r>
            <a:endParaRPr lang="zh-CN" altLang="en-US" sz="4000" dirty="0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2488307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lowchart: Process 11"/>
          <p:cNvSpPr/>
          <p:nvPr/>
        </p:nvSpPr>
        <p:spPr>
          <a:xfrm>
            <a:off x="251520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5536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A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2339752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411760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1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700536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2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76503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04048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3</a:t>
            </a:r>
          </a:p>
        </p:txBody>
      </p:sp>
      <p:sp>
        <p:nvSpPr>
          <p:cNvPr id="49" name="TextBox 48" descr=" 88"/>
          <p:cNvSpPr txBox="1"/>
          <p:nvPr/>
        </p:nvSpPr>
        <p:spPr>
          <a:xfrm>
            <a:off x="179512" y="4869160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Red</a:t>
            </a:r>
          </a:p>
          <a:p>
            <a:r>
              <a:rPr lang="en-CA" sz="2000" b="1" dirty="0"/>
              <a:t>train</a:t>
            </a:r>
          </a:p>
        </p:txBody>
      </p:sp>
      <p:sp>
        <p:nvSpPr>
          <p:cNvPr id="74" name="TextBox 73" descr=" 88"/>
          <p:cNvSpPr txBox="1"/>
          <p:nvPr/>
        </p:nvSpPr>
        <p:spPr>
          <a:xfrm>
            <a:off x="179512" y="5961474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Green</a:t>
            </a:r>
          </a:p>
          <a:p>
            <a:r>
              <a:rPr lang="en-CA" sz="2000" b="1" dirty="0"/>
              <a:t>train</a:t>
            </a: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300192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4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Flowchart: Process 109"/>
          <p:cNvSpPr/>
          <p:nvPr/>
        </p:nvSpPr>
        <p:spPr>
          <a:xfrm>
            <a:off x="3635896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Flowchart: Process 111"/>
          <p:cNvSpPr/>
          <p:nvPr/>
        </p:nvSpPr>
        <p:spPr>
          <a:xfrm>
            <a:off x="4932040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Flowchart: Process 113"/>
          <p:cNvSpPr/>
          <p:nvPr/>
        </p:nvSpPr>
        <p:spPr>
          <a:xfrm>
            <a:off x="6228184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6" name="Flowchart: Process 115"/>
          <p:cNvSpPr/>
          <p:nvPr/>
        </p:nvSpPr>
        <p:spPr>
          <a:xfrm>
            <a:off x="7524328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7668344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B</a:t>
            </a:r>
          </a:p>
        </p:txBody>
      </p:sp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64935" y="2966839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2204864"/>
            <a:ext cx="608583" cy="4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560" y="1772816"/>
            <a:ext cx="576064" cy="3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" name="Group 11" descr=" 3"/>
          <p:cNvGrpSpPr/>
          <p:nvPr/>
        </p:nvGrpSpPr>
        <p:grpSpPr>
          <a:xfrm>
            <a:off x="3280374" y="4963814"/>
            <a:ext cx="504056" cy="369332"/>
            <a:chOff x="4067944" y="3707740"/>
            <a:chExt cx="504056" cy="369332"/>
          </a:xfrm>
        </p:grpSpPr>
        <p:sp>
          <p:nvSpPr>
            <p:cNvPr id="43" name="Oval 4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45" name="Group 14" descr=" 4"/>
          <p:cNvGrpSpPr/>
          <p:nvPr/>
        </p:nvGrpSpPr>
        <p:grpSpPr>
          <a:xfrm>
            <a:off x="2056238" y="4963814"/>
            <a:ext cx="504056" cy="369332"/>
            <a:chOff x="4048663" y="3707740"/>
            <a:chExt cx="504056" cy="369332"/>
          </a:xfrm>
        </p:grpSpPr>
        <p:sp>
          <p:nvSpPr>
            <p:cNvPr id="46" name="Oval 45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048663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cxnSp>
        <p:nvCxnSpPr>
          <p:cNvPr id="48" name="Straight Arrow Connector 47" descr=" 56"/>
          <p:cNvCxnSpPr/>
          <p:nvPr/>
        </p:nvCxnSpPr>
        <p:spPr>
          <a:xfrm flipH="1">
            <a:off x="2435559" y="5151849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11" descr=" 3"/>
          <p:cNvGrpSpPr/>
          <p:nvPr/>
        </p:nvGrpSpPr>
        <p:grpSpPr>
          <a:xfrm>
            <a:off x="4504510" y="4950460"/>
            <a:ext cx="504056" cy="369332"/>
            <a:chOff x="4067944" y="3707740"/>
            <a:chExt cx="504056" cy="369332"/>
          </a:xfrm>
        </p:grpSpPr>
        <p:sp>
          <p:nvSpPr>
            <p:cNvPr id="51" name="Oval 5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3" name="Straight Arrow Connector 52" descr=" 56"/>
          <p:cNvCxnSpPr/>
          <p:nvPr/>
        </p:nvCxnSpPr>
        <p:spPr>
          <a:xfrm flipH="1">
            <a:off x="3659695" y="5138495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11" descr=" 3"/>
          <p:cNvGrpSpPr/>
          <p:nvPr/>
        </p:nvGrpSpPr>
        <p:grpSpPr>
          <a:xfrm>
            <a:off x="5728646" y="4941168"/>
            <a:ext cx="504056" cy="369332"/>
            <a:chOff x="4067944" y="3707740"/>
            <a:chExt cx="504056" cy="369332"/>
          </a:xfrm>
        </p:grpSpPr>
        <p:sp>
          <p:nvSpPr>
            <p:cNvPr id="55" name="Oval 5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57" name="Straight Arrow Connector 56" descr=" 56"/>
          <p:cNvCxnSpPr/>
          <p:nvPr/>
        </p:nvCxnSpPr>
        <p:spPr>
          <a:xfrm flipH="1">
            <a:off x="4883831" y="5129203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11" descr=" 3"/>
          <p:cNvGrpSpPr/>
          <p:nvPr/>
        </p:nvGrpSpPr>
        <p:grpSpPr>
          <a:xfrm>
            <a:off x="8244408" y="4931876"/>
            <a:ext cx="504056" cy="369332"/>
            <a:chOff x="4067944" y="3707740"/>
            <a:chExt cx="504056" cy="369332"/>
          </a:xfrm>
        </p:grpSpPr>
        <p:sp>
          <p:nvSpPr>
            <p:cNvPr id="59" name="Oval 58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61" name="Straight Arrow Connector 60" descr=" 56"/>
          <p:cNvCxnSpPr/>
          <p:nvPr/>
        </p:nvCxnSpPr>
        <p:spPr>
          <a:xfrm flipH="1">
            <a:off x="6086427" y="5142557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 flipV="1">
            <a:off x="8172400" y="4869160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3" name="Straight Arrow Connector 62" descr=" 56"/>
          <p:cNvCxnSpPr/>
          <p:nvPr/>
        </p:nvCxnSpPr>
        <p:spPr>
          <a:xfrm flipH="1">
            <a:off x="1693939" y="5157192"/>
            <a:ext cx="412768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11" descr=" 3"/>
          <p:cNvGrpSpPr/>
          <p:nvPr/>
        </p:nvGrpSpPr>
        <p:grpSpPr>
          <a:xfrm>
            <a:off x="3280374" y="6115942"/>
            <a:ext cx="504056" cy="369332"/>
            <a:chOff x="4067944" y="3707740"/>
            <a:chExt cx="504056" cy="369332"/>
          </a:xfrm>
        </p:grpSpPr>
        <p:sp>
          <p:nvSpPr>
            <p:cNvPr id="65" name="Oval 6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67" name="Group 14" descr=" 4"/>
          <p:cNvGrpSpPr/>
          <p:nvPr/>
        </p:nvGrpSpPr>
        <p:grpSpPr>
          <a:xfrm>
            <a:off x="2056238" y="6115942"/>
            <a:ext cx="504056" cy="369332"/>
            <a:chOff x="4048663" y="3707740"/>
            <a:chExt cx="504056" cy="369332"/>
          </a:xfrm>
        </p:grpSpPr>
        <p:sp>
          <p:nvSpPr>
            <p:cNvPr id="68" name="Oval 6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048663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cxnSp>
        <p:nvCxnSpPr>
          <p:cNvPr id="70" name="Straight Arrow Connector 69" descr=" 56"/>
          <p:cNvCxnSpPr/>
          <p:nvPr/>
        </p:nvCxnSpPr>
        <p:spPr>
          <a:xfrm flipH="1">
            <a:off x="2435559" y="6303977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11" descr=" 3"/>
          <p:cNvGrpSpPr/>
          <p:nvPr/>
        </p:nvGrpSpPr>
        <p:grpSpPr>
          <a:xfrm>
            <a:off x="4504510" y="6102588"/>
            <a:ext cx="504056" cy="369332"/>
            <a:chOff x="4067944" y="3707740"/>
            <a:chExt cx="504056" cy="369332"/>
          </a:xfrm>
        </p:grpSpPr>
        <p:sp>
          <p:nvSpPr>
            <p:cNvPr id="7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75" name="Straight Arrow Connector 74" descr=" 56"/>
          <p:cNvCxnSpPr/>
          <p:nvPr/>
        </p:nvCxnSpPr>
        <p:spPr>
          <a:xfrm flipH="1">
            <a:off x="3659695" y="6290623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11" descr=" 3"/>
          <p:cNvGrpSpPr/>
          <p:nvPr/>
        </p:nvGrpSpPr>
        <p:grpSpPr>
          <a:xfrm>
            <a:off x="5728646" y="6093296"/>
            <a:ext cx="504056" cy="369332"/>
            <a:chOff x="4067944" y="3707740"/>
            <a:chExt cx="504056" cy="369332"/>
          </a:xfrm>
        </p:grpSpPr>
        <p:sp>
          <p:nvSpPr>
            <p:cNvPr id="77" name="Oval 7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79" name="Straight Arrow Connector 78" descr=" 56"/>
          <p:cNvCxnSpPr/>
          <p:nvPr/>
        </p:nvCxnSpPr>
        <p:spPr>
          <a:xfrm flipH="1">
            <a:off x="4883831" y="6281331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11" descr=" 3"/>
          <p:cNvGrpSpPr/>
          <p:nvPr/>
        </p:nvGrpSpPr>
        <p:grpSpPr>
          <a:xfrm>
            <a:off x="8244408" y="6084004"/>
            <a:ext cx="504056" cy="369332"/>
            <a:chOff x="4067944" y="3707740"/>
            <a:chExt cx="504056" cy="369332"/>
          </a:xfrm>
        </p:grpSpPr>
        <p:sp>
          <p:nvSpPr>
            <p:cNvPr id="8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83" name="Straight Arrow Connector 82" descr=" 56"/>
          <p:cNvCxnSpPr/>
          <p:nvPr/>
        </p:nvCxnSpPr>
        <p:spPr>
          <a:xfrm flipH="1">
            <a:off x="6086427" y="6309320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 flipV="1">
            <a:off x="8172400" y="6021288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5" name="Straight Arrow Connector 84" descr=" 56"/>
          <p:cNvCxnSpPr/>
          <p:nvPr/>
        </p:nvCxnSpPr>
        <p:spPr>
          <a:xfrm flipH="1">
            <a:off x="1693939" y="6309320"/>
            <a:ext cx="412768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 Box 11"/>
          <p:cNvSpPr txBox="1">
            <a:spLocks noChangeArrowheads="1"/>
          </p:cNvSpPr>
          <p:nvPr/>
        </p:nvSpPr>
        <p:spPr bwMode="auto">
          <a:xfrm>
            <a:off x="3867523" y="4797152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13</a:t>
            </a:r>
          </a:p>
        </p:txBody>
      </p:sp>
      <p:sp>
        <p:nvSpPr>
          <p:cNvPr id="87" name="Text Box 11"/>
          <p:cNvSpPr txBox="1">
            <a:spLocks noChangeArrowheads="1"/>
          </p:cNvSpPr>
          <p:nvPr/>
        </p:nvSpPr>
        <p:spPr bwMode="auto">
          <a:xfrm>
            <a:off x="2558035" y="4797152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11</a:t>
            </a:r>
          </a:p>
        </p:txBody>
      </p:sp>
      <p:sp>
        <p:nvSpPr>
          <p:cNvPr id="88" name="Text Box 11"/>
          <p:cNvSpPr txBox="1">
            <a:spLocks noChangeArrowheads="1"/>
          </p:cNvSpPr>
          <p:nvPr/>
        </p:nvSpPr>
        <p:spPr bwMode="auto">
          <a:xfrm>
            <a:off x="5091659" y="4797152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10</a:t>
            </a:r>
          </a:p>
        </p:txBody>
      </p:sp>
      <p:sp>
        <p:nvSpPr>
          <p:cNvPr id="89" name="Text Box 11"/>
          <p:cNvSpPr txBox="1">
            <a:spLocks noChangeArrowheads="1"/>
          </p:cNvSpPr>
          <p:nvPr/>
        </p:nvSpPr>
        <p:spPr bwMode="auto">
          <a:xfrm>
            <a:off x="7524328" y="4797152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12</a:t>
            </a:r>
          </a:p>
        </p:txBody>
      </p:sp>
      <p:sp>
        <p:nvSpPr>
          <p:cNvPr id="90" name="Text Box 11"/>
          <p:cNvSpPr txBox="1">
            <a:spLocks noChangeArrowheads="1"/>
          </p:cNvSpPr>
          <p:nvPr/>
        </p:nvSpPr>
        <p:spPr bwMode="auto">
          <a:xfrm>
            <a:off x="3867523" y="5949280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23</a:t>
            </a:r>
          </a:p>
        </p:txBody>
      </p:sp>
      <p:sp>
        <p:nvSpPr>
          <p:cNvPr id="91" name="Text Box 11"/>
          <p:cNvSpPr txBox="1">
            <a:spLocks noChangeArrowheads="1"/>
          </p:cNvSpPr>
          <p:nvPr/>
        </p:nvSpPr>
        <p:spPr bwMode="auto">
          <a:xfrm>
            <a:off x="2558035" y="5949280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21</a:t>
            </a:r>
          </a:p>
        </p:txBody>
      </p:sp>
      <p:sp>
        <p:nvSpPr>
          <p:cNvPr id="92" name="Text Box 11"/>
          <p:cNvSpPr txBox="1">
            <a:spLocks noChangeArrowheads="1"/>
          </p:cNvSpPr>
          <p:nvPr/>
        </p:nvSpPr>
        <p:spPr bwMode="auto">
          <a:xfrm>
            <a:off x="5091659" y="5949280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20</a:t>
            </a:r>
          </a:p>
        </p:txBody>
      </p:sp>
      <p:sp>
        <p:nvSpPr>
          <p:cNvPr id="93" name="Text Box 11"/>
          <p:cNvSpPr txBox="1">
            <a:spLocks noChangeArrowheads="1"/>
          </p:cNvSpPr>
          <p:nvPr/>
        </p:nvSpPr>
        <p:spPr bwMode="auto">
          <a:xfrm>
            <a:off x="7524328" y="5949280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22</a:t>
            </a:r>
          </a:p>
        </p:txBody>
      </p:sp>
      <p:grpSp>
        <p:nvGrpSpPr>
          <p:cNvPr id="126" name="Group 11" descr=" 3"/>
          <p:cNvGrpSpPr/>
          <p:nvPr/>
        </p:nvGrpSpPr>
        <p:grpSpPr>
          <a:xfrm>
            <a:off x="6931242" y="4941168"/>
            <a:ext cx="504056" cy="369332"/>
            <a:chOff x="4067944" y="3707740"/>
            <a:chExt cx="504056" cy="369332"/>
          </a:xfrm>
        </p:grpSpPr>
        <p:sp>
          <p:nvSpPr>
            <p:cNvPr id="127" name="Oval 12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29" name="Straight Arrow Connector 128" descr=" 56"/>
          <p:cNvCxnSpPr/>
          <p:nvPr/>
        </p:nvCxnSpPr>
        <p:spPr>
          <a:xfrm flipH="1">
            <a:off x="7329844" y="5129203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" name="Group 11" descr=" 3"/>
          <p:cNvGrpSpPr/>
          <p:nvPr/>
        </p:nvGrpSpPr>
        <p:grpSpPr>
          <a:xfrm>
            <a:off x="6931242" y="6093296"/>
            <a:ext cx="504056" cy="369332"/>
            <a:chOff x="4067944" y="3707740"/>
            <a:chExt cx="504056" cy="369332"/>
          </a:xfrm>
        </p:grpSpPr>
        <p:sp>
          <p:nvSpPr>
            <p:cNvPr id="131" name="Oval 13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33" name="Straight Arrow Connector 132" descr=" 56"/>
          <p:cNvCxnSpPr/>
          <p:nvPr/>
        </p:nvCxnSpPr>
        <p:spPr>
          <a:xfrm flipH="1">
            <a:off x="7329844" y="6281331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11"/>
          <p:cNvSpPr txBox="1">
            <a:spLocks noChangeArrowheads="1"/>
          </p:cNvSpPr>
          <p:nvPr/>
        </p:nvSpPr>
        <p:spPr bwMode="auto">
          <a:xfrm>
            <a:off x="6294255" y="4797152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15</a:t>
            </a:r>
          </a:p>
        </p:txBody>
      </p:sp>
      <p:sp>
        <p:nvSpPr>
          <p:cNvPr id="135" name="Text Box 11"/>
          <p:cNvSpPr txBox="1">
            <a:spLocks noChangeArrowheads="1"/>
          </p:cNvSpPr>
          <p:nvPr/>
        </p:nvSpPr>
        <p:spPr bwMode="auto">
          <a:xfrm>
            <a:off x="6294255" y="5949280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25</a:t>
            </a:r>
          </a:p>
        </p:txBody>
      </p:sp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04593">
            <a:off x="6768244" y="2226052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90949">
            <a:off x="6751338" y="2735256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図 9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21088"/>
            <a:ext cx="2568621" cy="282837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01" y="5082133"/>
            <a:ext cx="422910" cy="219075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46" y="6236618"/>
            <a:ext cx="430530" cy="2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5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74" grpId="0"/>
      <p:bldP spid="62" grpId="0" animBg="1"/>
      <p:bldP spid="84" grpId="0" animBg="1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134" grpId="0"/>
      <p:bldP spid="1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/>
              <a:t>Guideway</a:t>
            </a:r>
            <a:endParaRPr lang="zh-CN" altLang="en-US" sz="4000" dirty="0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2488307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lowchart: Process 11"/>
          <p:cNvSpPr/>
          <p:nvPr/>
        </p:nvSpPr>
        <p:spPr>
          <a:xfrm>
            <a:off x="251520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5536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A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2339752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411760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1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700536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2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76503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04048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3</a:t>
            </a: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300192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4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Flowchart: Process 109"/>
          <p:cNvSpPr/>
          <p:nvPr/>
        </p:nvSpPr>
        <p:spPr>
          <a:xfrm>
            <a:off x="3635896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Flowchart: Process 111"/>
          <p:cNvSpPr/>
          <p:nvPr/>
        </p:nvSpPr>
        <p:spPr>
          <a:xfrm>
            <a:off x="4932040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Flowchart: Process 113"/>
          <p:cNvSpPr/>
          <p:nvPr/>
        </p:nvSpPr>
        <p:spPr>
          <a:xfrm>
            <a:off x="6228184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04593">
            <a:off x="6768244" y="2226052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" name="Flowchart: Process 115"/>
          <p:cNvSpPr/>
          <p:nvPr/>
        </p:nvSpPr>
        <p:spPr>
          <a:xfrm>
            <a:off x="7524328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7668344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B</a:t>
            </a:r>
          </a:p>
        </p:txBody>
      </p:sp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64935" y="2966839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2204864"/>
            <a:ext cx="608583" cy="4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560" y="1772816"/>
            <a:ext cx="576064" cy="3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99026"/>
            <a:ext cx="6074259" cy="673423"/>
          </a:xfrm>
          <a:prstGeom prst="rect">
            <a:avLst/>
          </a:prstGeom>
        </p:spPr>
      </p:pic>
      <p:pic>
        <p:nvPicPr>
          <p:cNvPr id="9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90949">
            <a:off x="6751338" y="2735256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25" y="5200753"/>
            <a:ext cx="5531674" cy="31939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25" y="6016039"/>
            <a:ext cx="7017049" cy="31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72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/>
              <a:t>Guideway</a:t>
            </a:r>
            <a:endParaRPr lang="zh-CN" altLang="en-US" sz="4000" dirty="0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488307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lowchart: Process 11"/>
          <p:cNvSpPr/>
          <p:nvPr/>
        </p:nvSpPr>
        <p:spPr>
          <a:xfrm>
            <a:off x="251520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5536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A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2339752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411760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1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700536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2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6503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04048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3</a:t>
            </a: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300192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4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Flowchart: Process 109"/>
          <p:cNvSpPr/>
          <p:nvPr/>
        </p:nvSpPr>
        <p:spPr>
          <a:xfrm>
            <a:off x="3635896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Flowchart: Process 111"/>
          <p:cNvSpPr/>
          <p:nvPr/>
        </p:nvSpPr>
        <p:spPr>
          <a:xfrm>
            <a:off x="4932040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Flowchart: Process 113"/>
          <p:cNvSpPr/>
          <p:nvPr/>
        </p:nvSpPr>
        <p:spPr>
          <a:xfrm>
            <a:off x="6228184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104593">
            <a:off x="6768244" y="2226052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" name="Flowchart: Process 115"/>
          <p:cNvSpPr/>
          <p:nvPr/>
        </p:nvSpPr>
        <p:spPr>
          <a:xfrm>
            <a:off x="7524328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7668344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B</a:t>
            </a:r>
          </a:p>
        </p:txBody>
      </p:sp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4935" y="2966839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204864"/>
            <a:ext cx="608583" cy="4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1772816"/>
            <a:ext cx="576064" cy="3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99026"/>
            <a:ext cx="1520008" cy="286686"/>
          </a:xfrm>
          <a:prstGeom prst="rect">
            <a:avLst/>
          </a:prstGeom>
        </p:spPr>
      </p:pic>
      <p:pic>
        <p:nvPicPr>
          <p:cNvPr id="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90949">
            <a:off x="6751338" y="2735256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080" y="4509120"/>
            <a:ext cx="7872813" cy="214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32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628800"/>
            <a:ext cx="8928991" cy="4104456"/>
          </a:xfrm>
          <a:prstGeom prst="rect">
            <a:avLst/>
          </a:prstGeom>
        </p:spPr>
      </p:pic>
      <p:grpSp>
        <p:nvGrpSpPr>
          <p:cNvPr id="29" name="グループ化 28"/>
          <p:cNvGrpSpPr/>
          <p:nvPr/>
        </p:nvGrpSpPr>
        <p:grpSpPr>
          <a:xfrm>
            <a:off x="1290148" y="2492896"/>
            <a:ext cx="261847" cy="531440"/>
            <a:chOff x="1331640" y="1791071"/>
            <a:chExt cx="288032" cy="792088"/>
          </a:xfrm>
        </p:grpSpPr>
        <p:cxnSp>
          <p:nvCxnSpPr>
            <p:cNvPr id="30" name="直線コネクタ 2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18"/>
          <p:cNvSpPr txBox="1"/>
          <p:nvPr/>
        </p:nvSpPr>
        <p:spPr>
          <a:xfrm>
            <a:off x="1187624" y="2123564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34" name="グループ化 33"/>
          <p:cNvGrpSpPr/>
          <p:nvPr/>
        </p:nvGrpSpPr>
        <p:grpSpPr>
          <a:xfrm>
            <a:off x="1228574" y="4365104"/>
            <a:ext cx="261848" cy="531440"/>
            <a:chOff x="1329999" y="1791071"/>
            <a:chExt cx="288033" cy="792088"/>
          </a:xfrm>
        </p:grpSpPr>
        <p:cxnSp>
          <p:nvCxnSpPr>
            <p:cNvPr id="35" name="直線コネクタ 3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18"/>
          <p:cNvSpPr txBox="1"/>
          <p:nvPr/>
        </p:nvSpPr>
        <p:spPr>
          <a:xfrm>
            <a:off x="1115616" y="4896544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11</a:t>
            </a:r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28" y="910066"/>
            <a:ext cx="1520008" cy="28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627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628800"/>
            <a:ext cx="8928991" cy="4104456"/>
          </a:xfrm>
          <a:prstGeom prst="rect">
            <a:avLst/>
          </a:prstGeom>
        </p:spPr>
      </p:pic>
      <p:grpSp>
        <p:nvGrpSpPr>
          <p:cNvPr id="29" name="グループ化 28"/>
          <p:cNvGrpSpPr/>
          <p:nvPr/>
        </p:nvGrpSpPr>
        <p:grpSpPr>
          <a:xfrm>
            <a:off x="2653969" y="2632539"/>
            <a:ext cx="261847" cy="531440"/>
            <a:chOff x="1331640" y="1791071"/>
            <a:chExt cx="288032" cy="792088"/>
          </a:xfrm>
        </p:grpSpPr>
        <p:cxnSp>
          <p:nvCxnSpPr>
            <p:cNvPr id="30" name="直線コネクタ 2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18"/>
          <p:cNvSpPr txBox="1"/>
          <p:nvPr/>
        </p:nvSpPr>
        <p:spPr>
          <a:xfrm>
            <a:off x="2339752" y="2348880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23</a:t>
            </a:r>
          </a:p>
        </p:txBody>
      </p:sp>
      <p:grpSp>
        <p:nvGrpSpPr>
          <p:cNvPr id="34" name="グループ化 33"/>
          <p:cNvGrpSpPr/>
          <p:nvPr/>
        </p:nvGrpSpPr>
        <p:grpSpPr>
          <a:xfrm>
            <a:off x="2627784" y="4149080"/>
            <a:ext cx="261848" cy="531440"/>
            <a:chOff x="1329999" y="1791071"/>
            <a:chExt cx="288033" cy="792088"/>
          </a:xfrm>
        </p:grpSpPr>
        <p:cxnSp>
          <p:nvCxnSpPr>
            <p:cNvPr id="35" name="直線コネクタ 3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18"/>
          <p:cNvSpPr txBox="1"/>
          <p:nvPr/>
        </p:nvSpPr>
        <p:spPr>
          <a:xfrm>
            <a:off x="2267744" y="4581128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13</a:t>
            </a:r>
          </a:p>
        </p:txBody>
      </p:sp>
      <p:grpSp>
        <p:nvGrpSpPr>
          <p:cNvPr id="13" name="グループ化 12"/>
          <p:cNvGrpSpPr/>
          <p:nvPr/>
        </p:nvGrpSpPr>
        <p:grpSpPr>
          <a:xfrm>
            <a:off x="3446056" y="4365104"/>
            <a:ext cx="261848" cy="531440"/>
            <a:chOff x="1329999" y="1791071"/>
            <a:chExt cx="288033" cy="792088"/>
          </a:xfrm>
        </p:grpSpPr>
        <p:cxnSp>
          <p:nvCxnSpPr>
            <p:cNvPr id="14" name="直線コネクタ 13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8"/>
          <p:cNvSpPr txBox="1"/>
          <p:nvPr/>
        </p:nvSpPr>
        <p:spPr>
          <a:xfrm>
            <a:off x="3576979" y="4541499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13</a:t>
            </a:r>
          </a:p>
        </p:txBody>
      </p:sp>
      <p:grpSp>
        <p:nvGrpSpPr>
          <p:cNvPr id="18" name="グループ化 17"/>
          <p:cNvGrpSpPr/>
          <p:nvPr/>
        </p:nvGrpSpPr>
        <p:grpSpPr>
          <a:xfrm>
            <a:off x="3446057" y="2393504"/>
            <a:ext cx="261847" cy="531440"/>
            <a:chOff x="1331640" y="1791071"/>
            <a:chExt cx="288032" cy="792088"/>
          </a:xfrm>
        </p:grpSpPr>
        <p:cxnSp>
          <p:nvCxnSpPr>
            <p:cNvPr id="19" name="直線コネクタ 18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18"/>
          <p:cNvSpPr txBox="1"/>
          <p:nvPr/>
        </p:nvSpPr>
        <p:spPr>
          <a:xfrm>
            <a:off x="3635896" y="2420888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23</a:t>
            </a:r>
          </a:p>
        </p:txBody>
      </p:sp>
      <p:pic>
        <p:nvPicPr>
          <p:cNvPr id="23" name="図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28" y="910066"/>
            <a:ext cx="1520008" cy="28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333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628800"/>
            <a:ext cx="8928991" cy="4104456"/>
          </a:xfrm>
          <a:prstGeom prst="rect">
            <a:avLst/>
          </a:prstGeom>
        </p:spPr>
      </p:pic>
      <p:grpSp>
        <p:nvGrpSpPr>
          <p:cNvPr id="29" name="グループ化 28"/>
          <p:cNvGrpSpPr/>
          <p:nvPr/>
        </p:nvGrpSpPr>
        <p:grpSpPr>
          <a:xfrm>
            <a:off x="6258700" y="2528228"/>
            <a:ext cx="261847" cy="531440"/>
            <a:chOff x="1331640" y="1791071"/>
            <a:chExt cx="288032" cy="792088"/>
          </a:xfrm>
        </p:grpSpPr>
        <p:cxnSp>
          <p:nvCxnSpPr>
            <p:cNvPr id="30" name="直線コネクタ 2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18"/>
          <p:cNvSpPr txBox="1"/>
          <p:nvPr/>
        </p:nvSpPr>
        <p:spPr>
          <a:xfrm>
            <a:off x="6300192" y="2158896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25</a:t>
            </a:r>
          </a:p>
        </p:txBody>
      </p:sp>
      <p:grpSp>
        <p:nvGrpSpPr>
          <p:cNvPr id="34" name="グループ化 33"/>
          <p:cNvGrpSpPr/>
          <p:nvPr/>
        </p:nvGrpSpPr>
        <p:grpSpPr>
          <a:xfrm>
            <a:off x="6254368" y="4400436"/>
            <a:ext cx="261848" cy="531440"/>
            <a:chOff x="1329999" y="1791071"/>
            <a:chExt cx="288033" cy="792088"/>
          </a:xfrm>
        </p:grpSpPr>
        <p:cxnSp>
          <p:nvCxnSpPr>
            <p:cNvPr id="35" name="直線コネクタ 3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18"/>
          <p:cNvSpPr txBox="1"/>
          <p:nvPr/>
        </p:nvSpPr>
        <p:spPr>
          <a:xfrm>
            <a:off x="6300192" y="479715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15</a:t>
            </a:r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28" y="910066"/>
            <a:ext cx="1520008" cy="28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770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/>
              <a:t>Guideway</a:t>
            </a:r>
            <a:endParaRPr lang="zh-CN" altLang="en-US" sz="4000" dirty="0"/>
          </a:p>
        </p:txBody>
      </p:sp>
      <p:pic>
        <p:nvPicPr>
          <p:cNvPr id="28" name="図 2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708920"/>
            <a:ext cx="1469982" cy="225115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800" y="476672"/>
            <a:ext cx="5153025" cy="6238875"/>
          </a:xfrm>
          <a:prstGeom prst="rect">
            <a:avLst/>
          </a:prstGeom>
        </p:spPr>
      </p:pic>
      <p:grpSp>
        <p:nvGrpSpPr>
          <p:cNvPr id="30" name="グループ化 29"/>
          <p:cNvGrpSpPr/>
          <p:nvPr/>
        </p:nvGrpSpPr>
        <p:grpSpPr>
          <a:xfrm rot="16200000">
            <a:off x="4418765" y="2686682"/>
            <a:ext cx="261847" cy="531440"/>
            <a:chOff x="1331640" y="1791071"/>
            <a:chExt cx="288032" cy="792088"/>
          </a:xfrm>
        </p:grpSpPr>
        <p:cxnSp>
          <p:nvCxnSpPr>
            <p:cNvPr id="31" name="直線コネクタ 30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18"/>
          <p:cNvSpPr txBox="1"/>
          <p:nvPr/>
        </p:nvSpPr>
        <p:spPr>
          <a:xfrm>
            <a:off x="3563888" y="263691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11,21</a:t>
            </a:r>
          </a:p>
        </p:txBody>
      </p:sp>
      <p:grpSp>
        <p:nvGrpSpPr>
          <p:cNvPr id="36" name="グループ化 35"/>
          <p:cNvGrpSpPr/>
          <p:nvPr/>
        </p:nvGrpSpPr>
        <p:grpSpPr>
          <a:xfrm rot="19806876">
            <a:off x="3155069" y="5027899"/>
            <a:ext cx="261847" cy="531440"/>
            <a:chOff x="1331640" y="1791071"/>
            <a:chExt cx="288032" cy="792088"/>
          </a:xfrm>
        </p:grpSpPr>
        <p:cxnSp>
          <p:nvCxnSpPr>
            <p:cNvPr id="37" name="直線コネクタ 3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18"/>
          <p:cNvSpPr txBox="1"/>
          <p:nvPr/>
        </p:nvSpPr>
        <p:spPr>
          <a:xfrm>
            <a:off x="2713623" y="4715852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13,23</a:t>
            </a:r>
          </a:p>
        </p:txBody>
      </p:sp>
      <p:sp>
        <p:nvSpPr>
          <p:cNvPr id="48" name="TextBox 18"/>
          <p:cNvSpPr txBox="1"/>
          <p:nvPr/>
        </p:nvSpPr>
        <p:spPr>
          <a:xfrm>
            <a:off x="3563888" y="2903876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15,25</a:t>
            </a:r>
          </a:p>
        </p:txBody>
      </p:sp>
    </p:spTree>
    <p:extLst>
      <p:ext uri="{BB962C8B-B14F-4D97-AF65-F5344CB8AC3E}">
        <p14:creationId xmlns:p14="http://schemas.microsoft.com/office/powerpoint/2010/main" val="41298159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"/>
  <p:tag name="ORIGINALWIDTH" val="949.5"/>
  <p:tag name="LATEXADDIN" val="\documentclass{article}&#10;\usepackage{amsmath}&#10;\usepackage{color}&#10;\pagestyle{empty}&#10;\begin{document}&#10;&#10;${\bf MACHi}$, $i=1,2$&#10;&#10;\end{document}"/>
  <p:tag name="IGUANATEXSIZE" val="20"/>
  <p:tag name="IGUANATEXCURSOR" val="12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79.25"/>
  <p:tag name="LATEXADDIN" val="\documentclass{article}&#10;\usepackage{amsmath}&#10;\usepackage{color}&#10;\pagestyle{empty}&#10;\begin{document}&#10;&#10;$\Sigma_c = \{11,13,21,23\}$&#10;&#10;\end{document}"/>
  <p:tag name="IGUANATEXSIZE" val="20"/>
  <p:tag name="IGUANATEXCURSOR" val="1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28.75"/>
  <p:tag name="LATEXADDIN" val="\documentclass{article}&#10;\usepackage{amsmath}&#10;\usepackage{color}&#10;\pagestyle{empty}&#10;\begin{document}&#10;&#10;``Brocken''&#10;&#10;\end{document}"/>
  <p:tag name="IGUANATEXSIZE" val="20"/>
  <p:tag name="IGUANATEXCURSOR" val="10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001.25"/>
  <p:tag name="LATEXADDIN" val="\documentclass{article}&#10;\usepackage{amsmath}&#10;\usepackage{color}&#10;\pagestyle{empty}&#10;\begin{document}&#10;&#10;Plant components:&#10;&#10;&#10;&#10;\end{document}"/>
  <p:tag name="IGUANATEXSIZE" val="20"/>
  <p:tag name="IGUANATEXCURSOR" val="11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.75"/>
  <p:tag name="ORIGINALWIDTH" val="2409"/>
  <p:tag name="LATEXADDIN" val="\documentclass{article}&#10;\usepackage{amsmath}&#10;\usepackage{color}&#10;\pagestyle{empty}&#10;\begin{document}&#10;&#10;Specifications: &#10;&#10;1. Protect buffer against overflow/underflow&#10;&#10;&#10;&#10;\end{document}"/>
  <p:tag name="IGUANATEXSIZE" val="20"/>
  <p:tag name="IGUANATEXCURSOR" val="16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50.75"/>
  <p:tag name="LATEXADDIN" val="\documentclass{article}&#10;\usepackage{amsmath}&#10;\usepackage{color}&#10;\pagestyle{empty}&#10;\begin{document}&#10;&#10;{\bf E1}&#10;&#10;\end{document}"/>
  <p:tag name="IGUANATEXSIZE" val="20"/>
  <p:tag name="IGUANATEXCURSOR" val="10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754.5"/>
  <p:tag name="LATEXADDIN" val="\documentclass{article}&#10;\usepackage{amsmath}&#10;\usepackage{color}&#10;\pagestyle{empty}&#10;\begin{document}&#10;&#10;Specifications: &#10;&#10;&#10;&#10;\end{document}"/>
  <p:tag name="IGUANATEXSIZE" val="20"/>
  <p:tag name="IGUANATEXCURSOR" val="11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0.25"/>
  <p:tag name="ORIGINALWIDTH" val="2601"/>
  <p:tag name="LATEXADDIN" val="\documentclass{article}&#10;\usepackage{amsmath}&#10;\usepackage{color}&#10;\pagestyle{empty}&#10;\begin{document}&#10;&#10;2. If {\bf MACH1} and {\bf MACH2} both break down, &#10;&#10;{\bf MACH2} must be repaired before {\bf MACH1}&#10;&#10;&#10;\end{document}"/>
  <p:tag name="IGUANATEXSIZE" val="20"/>
  <p:tag name="IGUANATEXCURSOR" val="19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53.75"/>
  <p:tag name="LATEXADDIN" val="\documentclass{article}&#10;\usepackage{amsmath}&#10;\usepackage{color}&#10;\pagestyle{empty}&#10;\begin{document}&#10;&#10;{\bf E2}&#10;&#10;\end{document}"/>
  <p:tag name="IGUANATEXSIZE" val="20"/>
  <p:tag name="IGUANATEXCURSOR" val="10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1"/>
  <p:tag name="ORIGINALWIDTH" val="2658.75"/>
  <p:tag name="LATEXADDIN" val="\documentclass{article}&#10;\usepackage{amsmath}&#10;\usepackage{color}&#10;\pagestyle{empty}&#10;\begin{document}&#10;&#10;1. Create plant components ${\bf MACH1}, {\bf MACH2}$&#10;&#10;and specification components ${\bf E1}, {\bf E2}$&#10;&#10;\end{document}"/>
  <p:tag name="IGUANATEXSIZE" val="20"/>
  <p:tag name="IGUANATEXCURSOR" val="20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265"/>
  <p:tag name="LATEXADDIN" val="\documentclass{article}&#10;\usepackage{amsmath}&#10;\usepackage{color}&#10;\usepackage{amssymb}&#10;\pagestyle{empty}&#10;\begin{document}&#10;&#10;2. {\bf PLANT} = sync(${\bf MACH1}, {\bf MACH2}$)&#10;&#10;{\bf ALL} = allevents({\bf PLANT})&#10;&#10;&#10;\end{document}"/>
  <p:tag name="IGUANATEXSIZE" val="20"/>
  <p:tag name="IGUANATEXCURSOR" val="15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69.25"/>
  <p:tag name="LATEXADDIN" val="\documentclass{article}&#10;\usepackage{amsmath}&#10;\usepackage{color}&#10;\usepackage{amssymb}&#10;\pagestyle{empty}&#10;\begin{document}&#10;&#10;3. {\bf SPEC} = sync(${\bf E1}, {\bf E2}$, {\color{blue} {\bf ALL}})&#10;&#10;\end{document}"/>
  <p:tag name="IGUANATEXSIZE" val="20"/>
  <p:tag name="IGUANATEXCURSOR" val="16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33.25"/>
  <p:tag name="LATEXADDIN" val="\documentclass{article}&#10;\usepackage{amsmath}&#10;\usepackage{color}&#10;\usepackage{amssymb}&#10;\pagestyle{empty}&#10;\begin{document}&#10;&#10;4. {\bf SUP} = supcon(${\bf PLANT}$, {\bf SPEC})&#10;&#10;\end{document}"/>
  <p:tag name="IGUANATEXSIZE" val="20"/>
  <p:tag name="IGUANATEXCURSOR" val="16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46.5"/>
  <p:tag name="LATEXADDIN" val="\documentclass{article}&#10;\usepackage{amsmath}&#10;\usepackage{color}&#10;\usepackage{amssymb}&#10;\pagestyle{empty}&#10;\begin{document}&#10;&#10;5. {\bf SUP}.dat = condat(${\bf PLANT}$, {\bf SUP})&#10;&#10;\end{document}"/>
  <p:tag name="IGUANATEXSIZE" val="20"/>
  <p:tag name="IGUANATEXCURSOR" val="17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6.25"/>
  <p:tag name="ORIGINALWIDTH" val="360.75"/>
  <p:tag name="LATEXADDIN" val="\documentclass{article}&#10;\usepackage{amsmath}&#10;\usepackage{color}&#10;\pagestyle{empty}&#10;\begin{document}&#10;&#10;{\bf SUP}:&#10;&#10;(21,47)&#10;&#10;&#10;&#10;\end{document}"/>
  <p:tag name="IGUANATEXSIZE" val="20"/>
  <p:tag name="IGUANATEXCURSOR" val="10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2.5"/>
  <p:tag name="ORIGINALWIDTH" val="2147.25"/>
  <p:tag name="LATEXADDIN" val="\documentclass{article}&#10;\usepackage{amsmath}&#10;\usepackage{color}&#10;\pagestyle{empty}&#10;\begin{document}&#10;&#10;Can we reduce the state size of {\bf SUP}, &#10;&#10;while maintaining correct control logic?&#10;&#10;\end{document}"/>
  <p:tag name="IGUANATEXSIZE" val="20"/>
  <p:tag name="IGUANATEXCURSOR" val="14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528.25"/>
  <p:tag name="LATEXADDIN" val="\documentclass{article}&#10;\usepackage{amsmath}&#10;\usepackage{color}&#10;\usepackage{amssymb}&#10;\pagestyle{empty}&#10;\begin{document}&#10;&#10;Find {\bf SIMSUP} s.t. {\color{blue} &#10;$|{\bf SIMSUP}| \ll |{\bf SUP}|$} and &#10;&#10;&#10;\end{document}"/>
  <p:tag name="IGUANATEXSIZE" val="20"/>
  <p:tag name="IGUANATEXCURSOR" val="14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81"/>
  <p:tag name="LATEXADDIN" val="\documentclass{article}&#10;\usepackage{amsmath}&#10;\usepackage{color}&#10;\usepackage{amssymb}&#10;\pagestyle{empty}&#10;\begin{document}&#10;&#10;{\color{blue} &#10;$L({\bf SIMSUP}) \cap L({\bf PLANT}) = L({\bf SUP})$}&#10;&#10;\end{document}"/>
  <p:tag name="IGUANATEXSIZE" val="20"/>
  <p:tag name="IGUANATEXCURSOR" val="18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99.75"/>
  <p:tag name="LATEXADDIN" val="\documentclass{article}&#10;\usepackage{amsmath}&#10;\usepackage{color}&#10;\usepackage{amssymb}&#10;\pagestyle{empty}&#10;\begin{document}&#10;&#10;{\bf SIMSUP} = {\color{blue} supreduce}(${\bf PLANT}$, {\bf SUP}, {\bf SUP}.dat)&#10;&#10;\end{document}"/>
  <p:tag name="IGUANATEXSIZE" val="20"/>
  <p:tag name="IGUANATEXCURSOR" val="20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64.5"/>
  <p:tag name="LATEXADDIN" val="\documentclass{article}&#10;\usepackage{amsmath}&#10;\usepackage{color}&#10;\usepackage{amssymb}&#10;\pagestyle{empty}&#10;\begin{document}&#10;&#10;{\color{blue} &#10;$L_m({\bf SIMSUP}) \cap L_m({\bf PLANT}) = L_m({\bf SUP})$}&#10;&#10;\end{document}"/>
  <p:tag name="IGUANATEXSIZE" val="20"/>
  <p:tag name="IGUANATEXCURSOR" val="19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112.5"/>
  <p:tag name="LATEXADDIN" val="\documentclass{article}&#10;\usepackage{amsmath}&#10;\usepackage{color}&#10;\usepackage{amssymb}&#10;\pagestyle{empty}&#10;\begin{document}&#10;&#10;{\it true/false} = isomorph(sync({\bf SIMSUP}, {\bf PLANT}), {\bf SUP})&#10;&#10;\end{document}"/>
  <p:tag name="IGUANATEXSIZE" val="20"/>
  <p:tag name="IGUANATEXCURSOR" val="17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6.25"/>
  <p:tag name="ORIGINALWIDTH" val="573"/>
  <p:tag name="LATEXADDIN" val="\documentclass{article}&#10;\usepackage{amsmath}&#10;\usepackage{color}&#10;\pagestyle{empty}&#10;\begin{document}&#10;&#10;{\bf SIMSUP}:&#10;&#10;(5,25)&#10;&#10;&#10;&#10;\end{document}"/>
  <p:tag name="IGUANATEXSIZE" val="20"/>
  <p:tag name="IGUANATEXCURSOR" val="11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13.25"/>
  <p:tag name="LATEXADDIN" val="\documentclass{article}&#10;\usepackage{amsmath}&#10;\usepackage{color}&#10;\pagestyle{empty}&#10;\begin{document}&#10;&#10;$\Sigma_c = \{1,3,5\}$&#10;&#10;\end{document}"/>
  <p:tag name="IGUANATEXSIZE" val="20"/>
  <p:tag name="IGUANATEXCURSOR" val="11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001.25"/>
  <p:tag name="LATEXADDIN" val="\documentclass{article}&#10;\usepackage{amsmath}&#10;\usepackage{color}&#10;\pagestyle{empty}&#10;\begin{document}&#10;&#10;Plant components:&#10;&#10;&#10;&#10;\end{document}"/>
  <p:tag name="IGUANATEXSIZE" val="20"/>
  <p:tag name="IGUANATEXCURSOR" val="11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.75"/>
  <p:tag name="ORIGINALWIDTH" val="3195"/>
  <p:tag name="LATEXADDIN" val="\documentclass{article}&#10;\usepackage{amsmath}&#10;\usepackage{color}&#10;\pagestyle{empty}&#10;\begin{document}&#10;&#10;Specifications: &#10;&#10;Protect the two buffers (1-slot) against overflow/underflow&#10;&#10;&#10;&#10;\end{document}"/>
  <p:tag name="IGUANATEXSIZE" val="20"/>
  <p:tag name="IGUANATEXCURSOR" val="14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592.5"/>
  <p:tag name="LATEXADDIN" val="\documentclass{article}&#10;\usepackage{amsmath}&#10;\usepackage{color}&#10;\pagestyle{empty}&#10;\begin{document}&#10;&#10;Supervisor:&#10;&#10;&#10;&#10;\end{document}"/>
  <p:tag name="IGUANATEXSIZE" val="20"/>
  <p:tag name="IGUANATEXCURSOR" val="1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73"/>
  <p:tag name="LATEXADDIN" val="\documentclass{article}&#10;\usepackage{amsmath}&#10;\usepackage{color}&#10;\pagestyle{empty}&#10;\begin{document}&#10;&#10;{\bf SIMSUP}:&#10;&#10;&#10;&#10;\end{document}"/>
  <p:tag name="IGUANATEXSIZE" val="20"/>
  <p:tag name="IGUANATEXCURSOR" val="11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20"/>
  <p:tag name="LATEXADDIN" val="\documentclass{article}&#10;\usepackage{amsmath}&#10;\usepackage{color}&#10;\pagestyle{empty}&#10;\begin{document}&#10;&#10;$\Sigma_c = \{11,21\}$&#10;&#10;\end{document}"/>
  <p:tag name="IGUANATEXSIZE" val="20"/>
  <p:tag name="IGUANATEXCURSOR" val="11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001.25"/>
  <p:tag name="LATEXADDIN" val="\documentclass{article}&#10;\usepackage{amsmath}&#10;\usepackage{color}&#10;\pagestyle{empty}&#10;\begin{document}&#10;&#10;Plant components:&#10;&#10;&#10;&#10;\end{document}"/>
  <p:tag name="IGUANATEXSIZE" val="20"/>
  <p:tag name="IGUANATEXCURSOR" val="11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.75"/>
  <p:tag name="ORIGINALWIDTH" val="3338.25"/>
  <p:tag name="LATEXADDIN" val="\documentclass{article}&#10;\usepackage{amsmath}&#10;\usepackage{color}&#10;\pagestyle{empty}&#10;\begin{document}&#10;&#10;Specification: &#10;&#10;Only one agent can use resource at a time ({\color{blue} mutual exclusion})&#10;&#10;&#10;&#10;\end{document}"/>
  <p:tag name="IGUANATEXSIZE" val="20"/>
  <p:tag name="IGUANATEXCURSOR" val="19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592.5"/>
  <p:tag name="LATEXADDIN" val="\documentclass{article}&#10;\usepackage{amsmath}&#10;\usepackage{color}&#10;\pagestyle{empty}&#10;\begin{document}&#10;&#10;Supervisor:&#10;&#10;&#10;&#10;\end{document}"/>
  <p:tag name="IGUANATEXSIZE" val="20"/>
  <p:tag name="IGUANATEXCURSOR" val="11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73"/>
  <p:tag name="LATEXADDIN" val="\documentclass{article}&#10;\usepackage{amsmath}&#10;\usepackage{color}&#10;\pagestyle{empty}&#10;\begin{document}&#10;&#10;{\bf SIMSUP}:&#10;&#10;&#10;&#10;\end{document}"/>
  <p:tag name="IGUANATEXSIZE" val="20"/>
  <p:tag name="IGUANATEXCURSOR" val="11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20"/>
  <p:tag name="LATEXADDIN" val="\documentclass{article}&#10;\usepackage{amsmath}&#10;\usepackage{color}&#10;\pagestyle{empty}&#10;\begin{document}&#10;&#10;$\Sigma_c = \{11,21\}$&#10;&#10;\end{document}"/>
  <p:tag name="IGUANATEXSIZE" val="20"/>
  <p:tag name="IGUANATEXCURSOR" val="11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001.25"/>
  <p:tag name="LATEXADDIN" val="\documentclass{article}&#10;\usepackage{amsmath}&#10;\usepackage{color}&#10;\pagestyle{empty}&#10;\begin{document}&#10;&#10;Plant components:&#10;&#10;&#10;&#10;\end{document}"/>
  <p:tag name="IGUANATEXSIZE" val="20"/>
  <p:tag name="IGUANATEXCURSOR" val="11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7"/>
  <p:tag name="ORIGINALWIDTH" val="3491.25"/>
  <p:tag name="LATEXADDIN" val="\documentclass{article}&#10;\usepackage{amsmath}&#10;\usepackage{color}&#10;\pagestyle{empty}&#10;\begin{document}&#10;&#10;Specifications: &#10;&#10;1. Only one agent can use resource at a time ({\color{blue} mutual exclusion})&#10;&#10;2. Who makes a request first, who uses resource first ({\color{blue} fairness})&#10;&#10;&#10;&#10;\end{document}"/>
  <p:tag name="IGUANATEXSIZE" val="20"/>
  <p:tag name="IGUANATEXCURSOR" val="27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592.5"/>
  <p:tag name="LATEXADDIN" val="\documentclass{article}&#10;\usepackage{amsmath}&#10;\usepackage{color}&#10;\pagestyle{empty}&#10;\begin{document}&#10;&#10;Supervisor:&#10;&#10;&#10;&#10;\end{document}"/>
  <p:tag name="IGUANATEXSIZE" val="20"/>
  <p:tag name="IGUANATEXCURSOR" val="11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73"/>
  <p:tag name="LATEXADDIN" val="\documentclass{article}&#10;\usepackage{amsmath}&#10;\usepackage{color}&#10;\pagestyle{empty}&#10;\begin{document}&#10;&#10;{\bf SIMSUP}:&#10;&#10;&#10;&#10;\end{document}"/>
  <p:tag name="IGUANATEXSIZE" val="20"/>
  <p:tag name="IGUANATEXCURSOR" val="11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001.25"/>
  <p:tag name="LATEXADDIN" val="\documentclass{article}&#10;\usepackage{amsmath}&#10;\usepackage{color}&#10;\pagestyle{empty}&#10;\begin{document}&#10;&#10;Plant components:&#10;&#10;&#10;&#10;\end{document}"/>
  <p:tag name="IGUANATEXSIZE" val="20"/>
  <p:tag name="IGUANATEXCURSOR" val="11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66.5"/>
  <p:tag name="LATEXADDIN" val="\documentclass{article}&#10;\usepackage{amsmath}&#10;\pagestyle{empty}&#10;\begin{document}&#10;&#10;${\bf V1}$&#10;&#10;&#10;\end{document}"/>
  <p:tag name="IGUANATEXSIZE" val="20"/>
  <p:tag name="IGUANATEXCURSOR" val="89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69.5"/>
  <p:tag name="LATEXADDIN" val="\documentclass{article}&#10;\usepackage{amsmath}&#10;\pagestyle{empty}&#10;\begin{document}&#10;&#10;${\bf V2}$&#10;&#10;&#10;\end{document}"/>
  <p:tag name="IGUANATEXSIZE" val="20"/>
  <p:tag name="IGUANATEXCURSOR" val="89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2.5"/>
  <p:tag name="ORIGINALWIDTH" val="2367.75"/>
  <p:tag name="LATEXADDIN" val="\documentclass{article}&#10;\usepackage{amsmath}&#10;\usepackage{color}&#10;\pagestyle{empty}&#10;\begin{document}&#10;&#10;Specification: &#10;&#10;Mutual exclusion on using the first 4 tracks&#10;&#10;&#10;&#10;\end{document}"/>
  <p:tag name="IGUANATEXSIZE" val="20"/>
  <p:tag name="IGUANATEXCURSOR" val="116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56.25"/>
  <p:tag name="LATEXADDIN" val="\documentclass{article}&#10;\usepackage{amsmath}&#10;\usepackage{color}&#10;\pagestyle{empty}&#10;\begin{document}&#10;&#10;Bad state pairs: &#10;(1,1), (2,2), (3,3), (4,4)&#10;&#10;&#10;&#10;\end{document}"/>
  <p:tag name="IGUANATEXSIZE" val="20"/>
  <p:tag name="IGUANATEXCURSOR" val="14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35.25"/>
  <p:tag name="LATEXADDIN" val="\documentclass{article}&#10;\usepackage{amsmath}&#10;\usepackage{color}&#10;\pagestyle{empty}&#10;\begin{document}&#10;&#10;{\bf SPEC} = {\color{blue} mutex}({\bf V1}, &#10;{\bf V2}, (1,1), (2,2), (3,3), (4,4))&#10;&#10;&#10;&#10;\end{document}"/>
  <p:tag name="IGUANATEXSIZE" val="20"/>
  <p:tag name="IGUANATEXCURSOR" val="18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592.5"/>
  <p:tag name="LATEXADDIN" val="\documentclass{article}&#10;\usepackage{amsmath}&#10;\usepackage{color}&#10;\pagestyle{empty}&#10;\begin{document}&#10;&#10;Supervisor: &#10;&#10;&#10;&#10;\end{document}"/>
  <p:tag name="IGUANATEXSIZE" val="20"/>
  <p:tag name="IGUANATEXCURSOR" val="11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592.5"/>
  <p:tag name="LATEXADDIN" val="\documentclass{article}&#10;\usepackage{amsmath}&#10;\usepackage{color}&#10;\pagestyle{empty}&#10;\begin{document}&#10;&#10;Supervisor: &#10;&#10;&#10;&#10;\end{document}"/>
  <p:tag name="IGUANATEXSIZE" val="20"/>
  <p:tag name="IGUANATEXCURSOR" val="11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592.5"/>
  <p:tag name="LATEXADDIN" val="\documentclass{article}&#10;\usepackage{amsmath}&#10;\usepackage{color}&#10;\pagestyle{empty}&#10;\begin{document}&#10;&#10;Supervisor: &#10;&#10;&#10;&#10;\end{document}"/>
  <p:tag name="IGUANATEXSIZE" val="20"/>
  <p:tag name="IGUANATEXCURSOR" val="11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592.5"/>
  <p:tag name="LATEXADDIN" val="\documentclass{article}&#10;\usepackage{amsmath}&#10;\usepackage{color}&#10;\pagestyle{empty}&#10;\begin{document}&#10;&#10;Supervisor: &#10;&#10;&#10;&#10;\end{document}"/>
  <p:tag name="IGUANATEXSIZE" val="20"/>
  <p:tag name="IGUANATEXCURSOR" val="11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73"/>
  <p:tag name="LATEXADDIN" val="\documentclass{article}&#10;\usepackage{amsmath}&#10;\usepackage{color}&#10;\pagestyle{empty}&#10;\begin{document}&#10;&#10;{\bf SIMSUP}:&#10;&#10;&#10;&#10;\end{document}"/>
  <p:tag name="IGUANATEXSIZE" val="20"/>
  <p:tag name="IGUANATEXCURSOR" val="11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26826</TotalTime>
  <Words>313</Words>
  <Application>Microsoft Macintosh PowerPoint</Application>
  <PresentationFormat>On-screen Show (4:3)</PresentationFormat>
  <Paragraphs>242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Office Theme</vt:lpstr>
      <vt:lpstr>Custom Design</vt:lpstr>
      <vt:lpstr>Supervisory Control Theory -- examples</vt:lpstr>
      <vt:lpstr>Small Factory: extended</vt:lpstr>
      <vt:lpstr>Small Factory: extended</vt:lpstr>
      <vt:lpstr>Small Factory: extended</vt:lpstr>
      <vt:lpstr>MatlabTCT procedure</vt:lpstr>
      <vt:lpstr>Small Factory: extended</vt:lpstr>
      <vt:lpstr>PowerPoint Presentation</vt:lpstr>
      <vt:lpstr>PowerPoint Presentation</vt:lpstr>
      <vt:lpstr>Supervisor reduction</vt:lpstr>
      <vt:lpstr>Small Factory: extended</vt:lpstr>
      <vt:lpstr>Transfer Line</vt:lpstr>
      <vt:lpstr>Transfer Line</vt:lpstr>
      <vt:lpstr>Transfer Line</vt:lpstr>
      <vt:lpstr>Transfer Line</vt:lpstr>
      <vt:lpstr>Resource allocation</vt:lpstr>
      <vt:lpstr>Resource allocation</vt:lpstr>
      <vt:lpstr>Resource allocation</vt:lpstr>
      <vt:lpstr>Resource allocation</vt:lpstr>
      <vt:lpstr>Resource allocation: extended</vt:lpstr>
      <vt:lpstr>Resource allocation: extended</vt:lpstr>
      <vt:lpstr>Resource allocation: extended</vt:lpstr>
      <vt:lpstr>Resource allocation: extended</vt:lpstr>
      <vt:lpstr>Guideway</vt:lpstr>
      <vt:lpstr>Guideway</vt:lpstr>
      <vt:lpstr>Guideway</vt:lpstr>
      <vt:lpstr>PowerPoint Presentation</vt:lpstr>
      <vt:lpstr>PowerPoint Presentation</vt:lpstr>
      <vt:lpstr>PowerPoint Presentation</vt:lpstr>
      <vt:lpstr>Guideway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Supervisory Control of Discrete-Event Systems</dc:title>
  <dc:creator>kai.cai</dc:creator>
  <cp:lastModifiedBy>蔡　凱</cp:lastModifiedBy>
  <cp:revision>555</cp:revision>
  <dcterms:created xsi:type="dcterms:W3CDTF">2012-09-17T19:21:51Z</dcterms:created>
  <dcterms:modified xsi:type="dcterms:W3CDTF">2020-06-25T01:10:37Z</dcterms:modified>
</cp:coreProperties>
</file>