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handoutMasterIdLst>
    <p:handoutMasterId r:id="rId24"/>
  </p:handoutMasterIdLst>
  <p:sldIdLst>
    <p:sldId id="443" r:id="rId3"/>
    <p:sldId id="453" r:id="rId4"/>
    <p:sldId id="414" r:id="rId5"/>
    <p:sldId id="415" r:id="rId6"/>
    <p:sldId id="416" r:id="rId7"/>
    <p:sldId id="435" r:id="rId8"/>
    <p:sldId id="449" r:id="rId9"/>
    <p:sldId id="450" r:id="rId10"/>
    <p:sldId id="417" r:id="rId11"/>
    <p:sldId id="285" r:id="rId12"/>
    <p:sldId id="419" r:id="rId13"/>
    <p:sldId id="420" r:id="rId14"/>
    <p:sldId id="421" r:id="rId15"/>
    <p:sldId id="429" r:id="rId16"/>
    <p:sldId id="422" r:id="rId17"/>
    <p:sldId id="452" r:id="rId18"/>
    <p:sldId id="424" r:id="rId19"/>
    <p:sldId id="427" r:id="rId20"/>
    <p:sldId id="451" r:id="rId21"/>
    <p:sldId id="42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6327" autoAdjust="0"/>
  </p:normalViewPr>
  <p:slideViewPr>
    <p:cSldViewPr>
      <p:cViewPr varScale="1">
        <p:scale>
          <a:sx n="123" d="100"/>
          <a:sy n="123" d="100"/>
        </p:scale>
        <p:origin x="186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310722B-4BE7-46BD-B5E5-2C6F452E1B46}" type="slidenum">
              <a:rPr lang="zh-CN" altLang="en-CA"/>
              <a:pPr/>
              <a:t>10</a:t>
            </a:fld>
            <a:endParaRPr lang="en-CA" altLang="zh-CN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905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6/18/20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5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8.xml"/><Relationship Id="rId7" Type="http://schemas.openxmlformats.org/officeDocument/2006/relationships/image" Target="../media/image6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0.png"/><Relationship Id="rId5" Type="http://schemas.openxmlformats.org/officeDocument/2006/relationships/tags" Target="../tags/tag10.xml"/><Relationship Id="rId10" Type="http://schemas.openxmlformats.org/officeDocument/2006/relationships/image" Target="../media/image9.png"/><Relationship Id="rId4" Type="http://schemas.openxmlformats.org/officeDocument/2006/relationships/tags" Target="../tags/tag9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2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11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8.png"/><Relationship Id="rId5" Type="http://schemas.openxmlformats.org/officeDocument/2006/relationships/tags" Target="../tags/tag15.xml"/><Relationship Id="rId15" Type="http://schemas.openxmlformats.org/officeDocument/2006/relationships/image" Target="../media/image14.png"/><Relationship Id="rId10" Type="http://schemas.openxmlformats.org/officeDocument/2006/relationships/image" Target="../media/image7.png"/><Relationship Id="rId4" Type="http://schemas.openxmlformats.org/officeDocument/2006/relationships/tags" Target="../tags/tag14.xml"/><Relationship Id="rId9" Type="http://schemas.openxmlformats.org/officeDocument/2006/relationships/image" Target="../media/image6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17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17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17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image" Target="../media/image22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tags" Target="../tags/tag31.xml"/><Relationship Id="rId16" Type="http://schemas.openxmlformats.org/officeDocument/2006/relationships/image" Target="../media/image28.png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23.png"/><Relationship Id="rId5" Type="http://schemas.openxmlformats.org/officeDocument/2006/relationships/tags" Target="../tags/tag34.xml"/><Relationship Id="rId15" Type="http://schemas.openxmlformats.org/officeDocument/2006/relationships/image" Target="../media/image27.png"/><Relationship Id="rId10" Type="http://schemas.openxmlformats.org/officeDocument/2006/relationships/notesSlide" Target="../notesSlides/notesSlide1.xml"/><Relationship Id="rId4" Type="http://schemas.openxmlformats.org/officeDocument/2006/relationships/tags" Target="../tags/tag3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33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tags" Target="../tags/tag43.xml"/><Relationship Id="rId7" Type="http://schemas.openxmlformats.org/officeDocument/2006/relationships/image" Target="../media/image34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8.png"/><Relationship Id="rId5" Type="http://schemas.openxmlformats.org/officeDocument/2006/relationships/tags" Target="../tags/tag45.xml"/><Relationship Id="rId10" Type="http://schemas.openxmlformats.org/officeDocument/2006/relationships/image" Target="../media/image37.png"/><Relationship Id="rId4" Type="http://schemas.openxmlformats.org/officeDocument/2006/relationships/tags" Target="../tags/tag44.xml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tags" Target="../tags/tag48.xml"/><Relationship Id="rId7" Type="http://schemas.openxmlformats.org/officeDocument/2006/relationships/image" Target="../media/image39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9.xml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52.xml"/><Relationship Id="rId7" Type="http://schemas.openxmlformats.org/officeDocument/2006/relationships/image" Target="../media/image42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6.png"/><Relationship Id="rId5" Type="http://schemas.openxmlformats.org/officeDocument/2006/relationships/tags" Target="../tags/tag54.xml"/><Relationship Id="rId10" Type="http://schemas.openxmlformats.org/officeDocument/2006/relationships/image" Target="../media/image45.png"/><Relationship Id="rId4" Type="http://schemas.openxmlformats.org/officeDocument/2006/relationships/tags" Target="../tags/tag53.xml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59.xml"/><Relationship Id="rId7" Type="http://schemas.openxmlformats.org/officeDocument/2006/relationships/image" Target="../media/image51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50.png"/><Relationship Id="rId5" Type="http://schemas.openxmlformats.org/officeDocument/2006/relationships/image" Target="../media/image49.emf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43.png"/><Relationship Id="rId5" Type="http://schemas.openxmlformats.org/officeDocument/2006/relationships/image" Target="../media/image54.png"/><Relationship Id="rId4" Type="http://schemas.openxmlformats.org/officeDocument/2006/relationships/image" Target="../media/image4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Supervisory Control Theory</a:t>
            </a:r>
            <a:br>
              <a:rPr lang="en-CA" dirty="0">
                <a:solidFill>
                  <a:srgbClr val="0000FF"/>
                </a:solidFill>
              </a:rPr>
            </a:br>
            <a:r>
              <a:rPr lang="en-CA" dirty="0">
                <a:solidFill>
                  <a:srgbClr val="0000FF"/>
                </a:solidFill>
              </a:rPr>
              <a:t>-- continued</a:t>
            </a:r>
          </a:p>
        </p:txBody>
      </p:sp>
    </p:spTree>
    <p:extLst>
      <p:ext uri="{BB962C8B-B14F-4D97-AF65-F5344CB8AC3E}">
        <p14:creationId xmlns:p14="http://schemas.microsoft.com/office/powerpoint/2010/main" val="1775442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Main result of supervisory control</a:t>
            </a:r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936849"/>
            <a:ext cx="5827981" cy="143919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3659215"/>
            <a:ext cx="7080547" cy="106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Optimal supervisory control</a:t>
            </a: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348880"/>
            <a:ext cx="7927135" cy="31747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781612"/>
            <a:ext cx="6653405" cy="332863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323528" y="2132856"/>
            <a:ext cx="8496944" cy="129614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149080"/>
            <a:ext cx="5931883" cy="69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CA" dirty="0"/>
              <a:t>Family of controllable sublanguages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7780"/>
            <a:ext cx="5827981" cy="71574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24944"/>
            <a:ext cx="8765250" cy="31344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02" y="3651056"/>
            <a:ext cx="5608641" cy="35017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824843"/>
            <a:ext cx="3580679" cy="31939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10404"/>
            <a:ext cx="6670722" cy="31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9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CA" dirty="0"/>
              <a:t>Family of controllable sublanguages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7780"/>
            <a:ext cx="5827981" cy="71574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24944"/>
            <a:ext cx="8765250" cy="31344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02" y="3651056"/>
            <a:ext cx="5608641" cy="35017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78156"/>
            <a:ext cx="5816439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58" y="4880338"/>
            <a:ext cx="4484988" cy="321318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67" y="5535029"/>
            <a:ext cx="7494220" cy="31939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67" y="6187796"/>
            <a:ext cx="6497556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9" y="4149080"/>
            <a:ext cx="2193430" cy="31939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9" y="4632885"/>
            <a:ext cx="1573882" cy="319394"/>
          </a:xfrm>
          <a:prstGeom prst="rect">
            <a:avLst/>
          </a:prstGeom>
        </p:spPr>
      </p:pic>
      <p:grpSp>
        <p:nvGrpSpPr>
          <p:cNvPr id="43" name="Group 13"/>
          <p:cNvGrpSpPr/>
          <p:nvPr/>
        </p:nvGrpSpPr>
        <p:grpSpPr>
          <a:xfrm>
            <a:off x="6012160" y="1647659"/>
            <a:ext cx="504056" cy="369332"/>
            <a:chOff x="4067944" y="3707740"/>
            <a:chExt cx="504056" cy="369332"/>
          </a:xfrm>
        </p:grpSpPr>
        <p:sp>
          <p:nvSpPr>
            <p:cNvPr id="45" name="Oval 14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52" name="Group 15"/>
          <p:cNvGrpSpPr/>
          <p:nvPr/>
        </p:nvGrpSpPr>
        <p:grpSpPr>
          <a:xfrm>
            <a:off x="4680012" y="3408774"/>
            <a:ext cx="504056" cy="369332"/>
            <a:chOff x="4067944" y="3707740"/>
            <a:chExt cx="504056" cy="369332"/>
          </a:xfrm>
        </p:grpSpPr>
        <p:sp>
          <p:nvSpPr>
            <p:cNvPr id="55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18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64" name="Group 21"/>
          <p:cNvGrpSpPr/>
          <p:nvPr/>
        </p:nvGrpSpPr>
        <p:grpSpPr>
          <a:xfrm>
            <a:off x="7416316" y="3422712"/>
            <a:ext cx="504056" cy="369332"/>
            <a:chOff x="4067944" y="3707740"/>
            <a:chExt cx="504056" cy="369332"/>
          </a:xfrm>
        </p:grpSpPr>
        <p:sp>
          <p:nvSpPr>
            <p:cNvPr id="65" name="Oval 23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TextBox 24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7" name="Straight Arrow Connector 28 1"/>
          <p:cNvCxnSpPr/>
          <p:nvPr/>
        </p:nvCxnSpPr>
        <p:spPr>
          <a:xfrm flipV="1">
            <a:off x="5022299" y="2063156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28 2"/>
          <p:cNvCxnSpPr>
            <a:endCxn id="55" idx="4"/>
          </p:cNvCxnSpPr>
          <p:nvPr/>
        </p:nvCxnSpPr>
        <p:spPr>
          <a:xfrm flipH="1">
            <a:off x="4860032" y="1936560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28 3"/>
          <p:cNvCxnSpPr>
            <a:endCxn id="66" idx="1"/>
          </p:cNvCxnSpPr>
          <p:nvPr/>
        </p:nvCxnSpPr>
        <p:spPr>
          <a:xfrm>
            <a:off x="5038308" y="3593440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28 4"/>
          <p:cNvCxnSpPr>
            <a:stCxn id="65" idx="4"/>
            <a:endCxn id="94" idx="7"/>
          </p:cNvCxnSpPr>
          <p:nvPr/>
        </p:nvCxnSpPr>
        <p:spPr>
          <a:xfrm flipH="1" flipV="1">
            <a:off x="6354020" y="1998708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18 2"/>
          <p:cNvSpPr txBox="1"/>
          <p:nvPr/>
        </p:nvSpPr>
        <p:spPr>
          <a:xfrm>
            <a:off x="5038308" y="225354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72" name="TextBox 18 3"/>
          <p:cNvSpPr txBox="1"/>
          <p:nvPr/>
        </p:nvSpPr>
        <p:spPr>
          <a:xfrm>
            <a:off x="5526113" y="261358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73" name="TextBox 18 4"/>
          <p:cNvSpPr txBox="1"/>
          <p:nvPr/>
        </p:nvSpPr>
        <p:spPr>
          <a:xfrm>
            <a:off x="5951325" y="36561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4" name="TextBox 18 8"/>
          <p:cNvSpPr txBox="1"/>
          <p:nvPr/>
        </p:nvSpPr>
        <p:spPr>
          <a:xfrm>
            <a:off x="7096616" y="254967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75" name="Group 21"/>
          <p:cNvGrpSpPr/>
          <p:nvPr/>
        </p:nvGrpSpPr>
        <p:grpSpPr>
          <a:xfrm>
            <a:off x="8031044" y="1625417"/>
            <a:ext cx="504056" cy="369332"/>
            <a:chOff x="4067944" y="3707740"/>
            <a:chExt cx="504056" cy="369332"/>
          </a:xfrm>
        </p:grpSpPr>
        <p:sp>
          <p:nvSpPr>
            <p:cNvPr id="78" name="Oval 23 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6" name="TextBox 24 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89" name="Straight Arrow Connector 28 5"/>
          <p:cNvCxnSpPr/>
          <p:nvPr/>
        </p:nvCxnSpPr>
        <p:spPr>
          <a:xfrm>
            <a:off x="6413316" y="179773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18 9"/>
          <p:cNvSpPr txBox="1"/>
          <p:nvPr/>
        </p:nvSpPr>
        <p:spPr>
          <a:xfrm>
            <a:off x="6897756" y="144306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91" name="図 9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8" y="2213100"/>
            <a:ext cx="3769236" cy="319394"/>
          </a:xfrm>
          <a:prstGeom prst="rect">
            <a:avLst/>
          </a:prstGeom>
        </p:spPr>
      </p:pic>
      <p:cxnSp>
        <p:nvCxnSpPr>
          <p:cNvPr id="93" name="Straight Arrow Connector 28 6"/>
          <p:cNvCxnSpPr/>
          <p:nvPr/>
        </p:nvCxnSpPr>
        <p:spPr>
          <a:xfrm>
            <a:off x="6174737" y="1114644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14 2"/>
          <p:cNvSpPr/>
          <p:nvPr/>
        </p:nvSpPr>
        <p:spPr>
          <a:xfrm flipV="1">
            <a:off x="5951325" y="1623080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5" name="Oval 14 3"/>
          <p:cNvSpPr/>
          <p:nvPr/>
        </p:nvSpPr>
        <p:spPr>
          <a:xfrm flipV="1">
            <a:off x="7977876" y="157607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3427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4149080"/>
            <a:ext cx="4098248" cy="319394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9" y="4650887"/>
            <a:ext cx="1573882" cy="319394"/>
          </a:xfrm>
          <a:prstGeom prst="rect">
            <a:avLst/>
          </a:prstGeom>
        </p:spPr>
      </p:pic>
      <p:grpSp>
        <p:nvGrpSpPr>
          <p:cNvPr id="39" name="Group 13"/>
          <p:cNvGrpSpPr/>
          <p:nvPr/>
        </p:nvGrpSpPr>
        <p:grpSpPr>
          <a:xfrm>
            <a:off x="6012160" y="1647659"/>
            <a:ext cx="504056" cy="369332"/>
            <a:chOff x="4067944" y="3707740"/>
            <a:chExt cx="504056" cy="369332"/>
          </a:xfrm>
        </p:grpSpPr>
        <p:sp>
          <p:nvSpPr>
            <p:cNvPr id="40" name="Oval 14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3" name="Group 15"/>
          <p:cNvGrpSpPr/>
          <p:nvPr/>
        </p:nvGrpSpPr>
        <p:grpSpPr>
          <a:xfrm>
            <a:off x="4680012" y="3408774"/>
            <a:ext cx="504056" cy="369332"/>
            <a:chOff x="4067944" y="3707740"/>
            <a:chExt cx="504056" cy="369332"/>
          </a:xfrm>
        </p:grpSpPr>
        <p:sp>
          <p:nvSpPr>
            <p:cNvPr id="45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TextBox 18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2" name="Group 21"/>
          <p:cNvGrpSpPr/>
          <p:nvPr/>
        </p:nvGrpSpPr>
        <p:grpSpPr>
          <a:xfrm>
            <a:off x="7416316" y="3422712"/>
            <a:ext cx="504056" cy="369332"/>
            <a:chOff x="4067944" y="3707740"/>
            <a:chExt cx="504056" cy="369332"/>
          </a:xfrm>
        </p:grpSpPr>
        <p:sp>
          <p:nvSpPr>
            <p:cNvPr id="55" name="Oval 23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24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4" name="Straight Arrow Connector 28 1"/>
          <p:cNvCxnSpPr/>
          <p:nvPr/>
        </p:nvCxnSpPr>
        <p:spPr>
          <a:xfrm flipV="1">
            <a:off x="5022299" y="2063156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28 2"/>
          <p:cNvCxnSpPr>
            <a:endCxn id="45" idx="4"/>
          </p:cNvCxnSpPr>
          <p:nvPr/>
        </p:nvCxnSpPr>
        <p:spPr>
          <a:xfrm flipH="1">
            <a:off x="4860032" y="1936560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28 3"/>
          <p:cNvCxnSpPr>
            <a:endCxn id="56" idx="1"/>
          </p:cNvCxnSpPr>
          <p:nvPr/>
        </p:nvCxnSpPr>
        <p:spPr>
          <a:xfrm>
            <a:off x="5038308" y="3593440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8 4"/>
          <p:cNvCxnSpPr>
            <a:stCxn id="55" idx="4"/>
            <a:endCxn id="90" idx="7"/>
          </p:cNvCxnSpPr>
          <p:nvPr/>
        </p:nvCxnSpPr>
        <p:spPr>
          <a:xfrm flipH="1" flipV="1">
            <a:off x="6354020" y="1998708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18 2"/>
          <p:cNvSpPr txBox="1"/>
          <p:nvPr/>
        </p:nvSpPr>
        <p:spPr>
          <a:xfrm>
            <a:off x="5038308" y="225354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69" name="TextBox 18 3"/>
          <p:cNvSpPr txBox="1"/>
          <p:nvPr/>
        </p:nvSpPr>
        <p:spPr>
          <a:xfrm>
            <a:off x="5526113" y="261358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70" name="TextBox 18 4"/>
          <p:cNvSpPr txBox="1"/>
          <p:nvPr/>
        </p:nvSpPr>
        <p:spPr>
          <a:xfrm>
            <a:off x="5951325" y="36561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1" name="TextBox 18 8"/>
          <p:cNvSpPr txBox="1"/>
          <p:nvPr/>
        </p:nvSpPr>
        <p:spPr>
          <a:xfrm>
            <a:off x="7096616" y="254967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72" name="Group 21"/>
          <p:cNvGrpSpPr/>
          <p:nvPr/>
        </p:nvGrpSpPr>
        <p:grpSpPr>
          <a:xfrm>
            <a:off x="8031044" y="1625417"/>
            <a:ext cx="504056" cy="369332"/>
            <a:chOff x="4067944" y="3707740"/>
            <a:chExt cx="504056" cy="369332"/>
          </a:xfrm>
        </p:grpSpPr>
        <p:sp>
          <p:nvSpPr>
            <p:cNvPr id="73" name="Oval 23 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4" name="TextBox 24 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75" name="Straight Arrow Connector 28 5"/>
          <p:cNvCxnSpPr/>
          <p:nvPr/>
        </p:nvCxnSpPr>
        <p:spPr>
          <a:xfrm>
            <a:off x="6413316" y="179773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18 9"/>
          <p:cNvSpPr txBox="1"/>
          <p:nvPr/>
        </p:nvSpPr>
        <p:spPr>
          <a:xfrm>
            <a:off x="6897756" y="144306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86" name="図 8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8" y="2213100"/>
            <a:ext cx="3769236" cy="319394"/>
          </a:xfrm>
          <a:prstGeom prst="rect">
            <a:avLst/>
          </a:prstGeom>
        </p:spPr>
      </p:pic>
      <p:cxnSp>
        <p:nvCxnSpPr>
          <p:cNvPr id="89" name="Straight Arrow Connector 28 6"/>
          <p:cNvCxnSpPr/>
          <p:nvPr/>
        </p:nvCxnSpPr>
        <p:spPr>
          <a:xfrm>
            <a:off x="6174737" y="1114644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Oval 14 2"/>
          <p:cNvSpPr/>
          <p:nvPr/>
        </p:nvSpPr>
        <p:spPr>
          <a:xfrm flipV="1">
            <a:off x="5951325" y="1623080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1" name="Oval 14 3"/>
          <p:cNvSpPr/>
          <p:nvPr/>
        </p:nvSpPr>
        <p:spPr>
          <a:xfrm flipV="1">
            <a:off x="7977876" y="157607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0114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4149079"/>
            <a:ext cx="3009230" cy="319394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9" y="4650887"/>
            <a:ext cx="1573882" cy="319394"/>
          </a:xfrm>
          <a:prstGeom prst="rect">
            <a:avLst/>
          </a:prstGeom>
        </p:spPr>
      </p:pic>
      <p:grpSp>
        <p:nvGrpSpPr>
          <p:cNvPr id="39" name="Group 13"/>
          <p:cNvGrpSpPr/>
          <p:nvPr/>
        </p:nvGrpSpPr>
        <p:grpSpPr>
          <a:xfrm>
            <a:off x="6012160" y="1647659"/>
            <a:ext cx="504056" cy="369332"/>
            <a:chOff x="4067944" y="3707740"/>
            <a:chExt cx="504056" cy="369332"/>
          </a:xfrm>
        </p:grpSpPr>
        <p:sp>
          <p:nvSpPr>
            <p:cNvPr id="40" name="Oval 14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3" name="Group 15"/>
          <p:cNvGrpSpPr/>
          <p:nvPr/>
        </p:nvGrpSpPr>
        <p:grpSpPr>
          <a:xfrm>
            <a:off x="4680012" y="3408774"/>
            <a:ext cx="504056" cy="369332"/>
            <a:chOff x="4067944" y="3707740"/>
            <a:chExt cx="504056" cy="369332"/>
          </a:xfrm>
        </p:grpSpPr>
        <p:sp>
          <p:nvSpPr>
            <p:cNvPr id="45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TextBox 18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2" name="Group 21"/>
          <p:cNvGrpSpPr/>
          <p:nvPr/>
        </p:nvGrpSpPr>
        <p:grpSpPr>
          <a:xfrm>
            <a:off x="7416316" y="3422712"/>
            <a:ext cx="504056" cy="369332"/>
            <a:chOff x="4067944" y="3707740"/>
            <a:chExt cx="504056" cy="369332"/>
          </a:xfrm>
        </p:grpSpPr>
        <p:sp>
          <p:nvSpPr>
            <p:cNvPr id="55" name="Oval 23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24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4" name="Straight Arrow Connector 28 1"/>
          <p:cNvCxnSpPr/>
          <p:nvPr/>
        </p:nvCxnSpPr>
        <p:spPr>
          <a:xfrm flipV="1">
            <a:off x="5022299" y="2063156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28 2"/>
          <p:cNvCxnSpPr>
            <a:endCxn id="45" idx="4"/>
          </p:cNvCxnSpPr>
          <p:nvPr/>
        </p:nvCxnSpPr>
        <p:spPr>
          <a:xfrm flipH="1">
            <a:off x="4860032" y="1936560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28 3"/>
          <p:cNvCxnSpPr>
            <a:endCxn id="56" idx="1"/>
          </p:cNvCxnSpPr>
          <p:nvPr/>
        </p:nvCxnSpPr>
        <p:spPr>
          <a:xfrm>
            <a:off x="5038308" y="3593440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8 4"/>
          <p:cNvCxnSpPr>
            <a:stCxn id="55" idx="4"/>
            <a:endCxn id="90" idx="7"/>
          </p:cNvCxnSpPr>
          <p:nvPr/>
        </p:nvCxnSpPr>
        <p:spPr>
          <a:xfrm flipH="1" flipV="1">
            <a:off x="6354020" y="1998708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18 2"/>
          <p:cNvSpPr txBox="1"/>
          <p:nvPr/>
        </p:nvSpPr>
        <p:spPr>
          <a:xfrm>
            <a:off x="5038308" y="225354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69" name="TextBox 18 3"/>
          <p:cNvSpPr txBox="1"/>
          <p:nvPr/>
        </p:nvSpPr>
        <p:spPr>
          <a:xfrm>
            <a:off x="5526113" y="261358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70" name="TextBox 18 4"/>
          <p:cNvSpPr txBox="1"/>
          <p:nvPr/>
        </p:nvSpPr>
        <p:spPr>
          <a:xfrm>
            <a:off x="5951325" y="36561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1" name="TextBox 18 8"/>
          <p:cNvSpPr txBox="1"/>
          <p:nvPr/>
        </p:nvSpPr>
        <p:spPr>
          <a:xfrm>
            <a:off x="7096616" y="254967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72" name="Group 21"/>
          <p:cNvGrpSpPr/>
          <p:nvPr/>
        </p:nvGrpSpPr>
        <p:grpSpPr>
          <a:xfrm>
            <a:off x="8031044" y="1625417"/>
            <a:ext cx="504056" cy="369332"/>
            <a:chOff x="4067944" y="3707740"/>
            <a:chExt cx="504056" cy="369332"/>
          </a:xfrm>
        </p:grpSpPr>
        <p:sp>
          <p:nvSpPr>
            <p:cNvPr id="73" name="Oval 23 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4" name="TextBox 24 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75" name="Straight Arrow Connector 28 5"/>
          <p:cNvCxnSpPr/>
          <p:nvPr/>
        </p:nvCxnSpPr>
        <p:spPr>
          <a:xfrm>
            <a:off x="6413316" y="179773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18 9"/>
          <p:cNvSpPr txBox="1"/>
          <p:nvPr/>
        </p:nvSpPr>
        <p:spPr>
          <a:xfrm>
            <a:off x="6897756" y="144306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86" name="図 8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8" y="2213100"/>
            <a:ext cx="3769236" cy="319394"/>
          </a:xfrm>
          <a:prstGeom prst="rect">
            <a:avLst/>
          </a:prstGeom>
        </p:spPr>
      </p:pic>
      <p:cxnSp>
        <p:nvCxnSpPr>
          <p:cNvPr id="89" name="Straight Arrow Connector 28 6"/>
          <p:cNvCxnSpPr/>
          <p:nvPr/>
        </p:nvCxnSpPr>
        <p:spPr>
          <a:xfrm>
            <a:off x="6174737" y="1114644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Oval 14 2"/>
          <p:cNvSpPr/>
          <p:nvPr/>
        </p:nvSpPr>
        <p:spPr>
          <a:xfrm flipV="1">
            <a:off x="5951325" y="1623080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1" name="Oval 14 3"/>
          <p:cNvSpPr/>
          <p:nvPr/>
        </p:nvSpPr>
        <p:spPr>
          <a:xfrm flipV="1">
            <a:off x="7977876" y="157607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3448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Optimal supervisory control: result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10"/>
            <a:ext cx="6168540" cy="146228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3423177"/>
            <a:ext cx="6788090" cy="1079397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5301209"/>
            <a:ext cx="8013718" cy="72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4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角丸四角形 51"/>
          <p:cNvSpPr/>
          <p:nvPr/>
        </p:nvSpPr>
        <p:spPr>
          <a:xfrm>
            <a:off x="1627368" y="4055834"/>
            <a:ext cx="5184576" cy="658017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角丸四角形 11"/>
          <p:cNvSpPr/>
          <p:nvPr/>
        </p:nvSpPr>
        <p:spPr>
          <a:xfrm>
            <a:off x="145963" y="2060848"/>
            <a:ext cx="8721100" cy="992757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45963" y="1321642"/>
            <a:ext cx="8721100" cy="5419726"/>
            <a:chOff x="143" y="912"/>
            <a:chExt cx="5442" cy="3414"/>
          </a:xfrm>
        </p:grpSpPr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2685" y="912"/>
              <a:ext cx="116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en-US" b="0"/>
            </a:p>
          </p:txBody>
        </p:sp>
        <p:sp>
          <p:nvSpPr>
            <p:cNvPr id="20487" name="Oval 7"/>
            <p:cNvSpPr>
              <a:spLocks noChangeArrowheads="1"/>
            </p:cNvSpPr>
            <p:nvPr/>
          </p:nvSpPr>
          <p:spPr bwMode="auto">
            <a:xfrm>
              <a:off x="2383" y="1030"/>
              <a:ext cx="144" cy="144"/>
            </a:xfrm>
            <a:prstGeom prst="ellipse">
              <a:avLst/>
            </a:prstGeom>
            <a:solidFill>
              <a:srgbClr val="80008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8" name="Oval 8"/>
            <p:cNvSpPr>
              <a:spLocks noChangeArrowheads="1"/>
            </p:cNvSpPr>
            <p:nvPr/>
          </p:nvSpPr>
          <p:spPr bwMode="auto">
            <a:xfrm>
              <a:off x="2383" y="2158"/>
              <a:ext cx="144" cy="144"/>
            </a:xfrm>
            <a:prstGeom prst="ellipse">
              <a:avLst/>
            </a:prstGeom>
            <a:solidFill>
              <a:srgbClr val="80008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9" name="Oval 9"/>
            <p:cNvSpPr>
              <a:spLocks noChangeArrowheads="1"/>
            </p:cNvSpPr>
            <p:nvPr/>
          </p:nvSpPr>
          <p:spPr bwMode="auto">
            <a:xfrm>
              <a:off x="3206" y="1547"/>
              <a:ext cx="144" cy="144"/>
            </a:xfrm>
            <a:prstGeom prst="ellipse">
              <a:avLst/>
            </a:prstGeom>
            <a:solidFill>
              <a:srgbClr val="80008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0" name="Oval 10"/>
            <p:cNvSpPr>
              <a:spLocks noChangeArrowheads="1"/>
            </p:cNvSpPr>
            <p:nvPr/>
          </p:nvSpPr>
          <p:spPr bwMode="auto">
            <a:xfrm>
              <a:off x="2383" y="2734"/>
              <a:ext cx="144" cy="144"/>
            </a:xfrm>
            <a:prstGeom prst="ellipse">
              <a:avLst/>
            </a:prstGeom>
            <a:solidFill>
              <a:srgbClr val="FFCC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1" name="Oval 11"/>
            <p:cNvSpPr>
              <a:spLocks noChangeArrowheads="1"/>
            </p:cNvSpPr>
            <p:nvPr/>
          </p:nvSpPr>
          <p:spPr bwMode="auto">
            <a:xfrm>
              <a:off x="3223" y="3334"/>
              <a:ext cx="144" cy="144"/>
            </a:xfrm>
            <a:prstGeom prst="ellipse">
              <a:avLst/>
            </a:prstGeom>
            <a:solidFill>
              <a:srgbClr val="80008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2" name="Oval 12"/>
            <p:cNvSpPr>
              <a:spLocks noChangeArrowheads="1"/>
            </p:cNvSpPr>
            <p:nvPr/>
          </p:nvSpPr>
          <p:spPr bwMode="auto">
            <a:xfrm>
              <a:off x="1543" y="1547"/>
              <a:ext cx="144" cy="144"/>
            </a:xfrm>
            <a:prstGeom prst="ellipse">
              <a:avLst/>
            </a:prstGeom>
            <a:solidFill>
              <a:srgbClr val="80008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1543" y="3334"/>
              <a:ext cx="144" cy="144"/>
            </a:xfrm>
            <a:prstGeom prst="ellipse">
              <a:avLst/>
            </a:prstGeom>
            <a:solidFill>
              <a:srgbClr val="80008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Oval 14"/>
            <p:cNvSpPr>
              <a:spLocks noChangeArrowheads="1"/>
            </p:cNvSpPr>
            <p:nvPr/>
          </p:nvSpPr>
          <p:spPr bwMode="auto">
            <a:xfrm>
              <a:off x="2383" y="3910"/>
              <a:ext cx="144" cy="144"/>
            </a:xfrm>
            <a:prstGeom prst="ellipse">
              <a:avLst/>
            </a:prstGeom>
            <a:solidFill>
              <a:srgbClr val="80008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3367" y="1474"/>
              <a:ext cx="2218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b="1" i="1" dirty="0"/>
                <a:t>     </a:t>
              </a:r>
              <a:r>
                <a:rPr lang="en-US" altLang="zh-CN" sz="2400" b="1" dirty="0"/>
                <a:t>(specification language)</a:t>
              </a:r>
              <a:endParaRPr lang="en-CA" altLang="zh-CN" sz="2400" b="1" dirty="0">
                <a:ea typeface="宋体" charset="-122"/>
              </a:endParaRP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143" y="1480"/>
              <a:ext cx="1728" cy="52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400" b="1" i="1" dirty="0"/>
                <a:t>               </a:t>
              </a:r>
              <a:r>
                <a:rPr lang="en-US" altLang="zh-CN" sz="2400" b="1" dirty="0">
                  <a:ea typeface="宋体" charset="-122"/>
                </a:rPr>
                <a:t>(marked </a:t>
              </a:r>
            </a:p>
            <a:p>
              <a:r>
                <a:rPr lang="en-US" altLang="zh-CN" sz="2400" b="1" dirty="0">
                  <a:ea typeface="宋体" charset="-122"/>
                </a:rPr>
                <a:t>language of plant)</a:t>
              </a:r>
              <a:endParaRPr lang="en-CA" altLang="zh-CN" sz="2400" b="1" dirty="0">
                <a:ea typeface="宋体" charset="-122"/>
              </a:endParaRP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244" y="2413"/>
              <a:ext cx="1122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i="1" dirty="0"/>
                <a:t>optimization</a:t>
              </a:r>
              <a:endParaRPr lang="en-CA" altLang="zh-CN" sz="2400" b="1" i="1" dirty="0">
                <a:ea typeface="宋体" charset="-122"/>
              </a:endParaRP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152" y="2640"/>
              <a:ext cx="876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 dirty="0"/>
                <a:t>(optimal)</a:t>
              </a:r>
              <a:endParaRPr lang="en-CA" altLang="zh-CN" sz="2400" b="1" dirty="0">
                <a:ea typeface="宋体" charset="-122"/>
              </a:endParaRP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3367" y="3250"/>
              <a:ext cx="1480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dirty="0">
                  <a:cs typeface="Arial" charset="0"/>
                </a:rPr>
                <a:t>        (suboptimal)</a:t>
              </a:r>
              <a:endParaRPr lang="en-CA" altLang="zh-CN" sz="2400" b="1" dirty="0">
                <a:ea typeface="宋体" charset="-122"/>
              </a:endParaRP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2455" y="4035"/>
              <a:ext cx="1098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ym typeface="Symbol" pitchFamily="18" charset="2"/>
                </a:rPr>
                <a:t>  (no strings)</a:t>
              </a:r>
              <a:endParaRPr lang="en-CA" altLang="zh-CN" sz="2400" b="1" dirty="0">
                <a:ea typeface="宋体" charset="-122"/>
              </a:endParaRPr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 flipH="1">
              <a:off x="1684" y="1146"/>
              <a:ext cx="714" cy="441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>
              <a:off x="2743" y="1619"/>
              <a:ext cx="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>
              <a:off x="2515" y="1152"/>
              <a:ext cx="694" cy="430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Line 26"/>
            <p:cNvSpPr>
              <a:spLocks noChangeShapeType="1"/>
            </p:cNvSpPr>
            <p:nvPr/>
          </p:nvSpPr>
          <p:spPr bwMode="auto">
            <a:xfrm>
              <a:off x="1675" y="1674"/>
              <a:ext cx="705" cy="531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 flipH="1">
              <a:off x="2530" y="1691"/>
              <a:ext cx="710" cy="511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>
              <a:off x="2455" y="2314"/>
              <a:ext cx="0" cy="416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flipH="1">
              <a:off x="1663" y="2844"/>
              <a:ext cx="729" cy="499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>
              <a:off x="2527" y="2832"/>
              <a:ext cx="744" cy="502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Line 31"/>
            <p:cNvSpPr>
              <a:spLocks noChangeShapeType="1"/>
            </p:cNvSpPr>
            <p:nvPr/>
          </p:nvSpPr>
          <p:spPr bwMode="auto">
            <a:xfrm>
              <a:off x="1678" y="3453"/>
              <a:ext cx="723" cy="473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flipH="1">
              <a:off x="2521" y="3456"/>
              <a:ext cx="702" cy="483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" name="Title 1"/>
          <p:cNvSpPr txBox="1">
            <a:spLocks/>
          </p:cNvSpPr>
          <p:nvPr/>
        </p:nvSpPr>
        <p:spPr>
          <a:xfrm>
            <a:off x="447802" y="-471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Structural lattice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645" y="1179535"/>
            <a:ext cx="325166" cy="21934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27708"/>
            <a:ext cx="954333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190" y="2347650"/>
            <a:ext cx="234735" cy="21741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881" y="3275682"/>
            <a:ext cx="2395452" cy="31939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84" y="4163401"/>
            <a:ext cx="633015" cy="30977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259" y="5154659"/>
            <a:ext cx="350179" cy="240508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445" y="5156145"/>
            <a:ext cx="423293" cy="24050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187" y="6408273"/>
            <a:ext cx="130836" cy="273217"/>
          </a:xfrm>
          <a:prstGeom prst="rect">
            <a:avLst/>
          </a:prstGeom>
        </p:spPr>
      </p:pic>
      <p:sp>
        <p:nvSpPr>
          <p:cNvPr id="50" name="Text Box 22"/>
          <p:cNvSpPr txBox="1">
            <a:spLocks noChangeArrowheads="1"/>
          </p:cNvSpPr>
          <p:nvPr/>
        </p:nvSpPr>
        <p:spPr bwMode="auto">
          <a:xfrm>
            <a:off x="3966452" y="1053814"/>
            <a:ext cx="173291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>
                <a:sym typeface="Symbol" pitchFamily="18" charset="2"/>
              </a:rPr>
              <a:t>  (all strings)</a:t>
            </a:r>
            <a:endParaRPr lang="en-CA" altLang="zh-CN" sz="2400" b="1" dirty="0">
              <a:ea typeface="宋体" charset="-122"/>
            </a:endParaRP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0" y="1617192"/>
            <a:ext cx="1141979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>
                <a:sym typeface="Symbol" pitchFamily="18" charset="2"/>
              </a:rPr>
              <a:t>  </a:t>
            </a:r>
            <a:r>
              <a:rPr lang="en-US" sz="2400" b="1" dirty="0">
                <a:solidFill>
                  <a:srgbClr val="FF0000"/>
                </a:solidFill>
                <a:sym typeface="Symbol" pitchFamily="18" charset="2"/>
              </a:rPr>
              <a:t>Given:</a:t>
            </a:r>
            <a:endParaRPr lang="en-CA" altLang="zh-CN" sz="2400" b="1" dirty="0">
              <a:solidFill>
                <a:srgbClr val="FF0000"/>
              </a:solidFill>
              <a:ea typeface="宋体" charset="-122"/>
            </a:endParaRPr>
          </a:p>
        </p:txBody>
      </p:sp>
      <p:sp>
        <p:nvSpPr>
          <p:cNvPr id="54" name="Text Box 22"/>
          <p:cNvSpPr txBox="1">
            <a:spLocks noChangeArrowheads="1"/>
          </p:cNvSpPr>
          <p:nvPr/>
        </p:nvSpPr>
        <p:spPr bwMode="auto">
          <a:xfrm>
            <a:off x="5431" y="3937108"/>
            <a:ext cx="1538755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>
                <a:sym typeface="Symbol" pitchFamily="18" charset="2"/>
              </a:rPr>
              <a:t>  </a:t>
            </a:r>
            <a:r>
              <a:rPr lang="en-US" sz="2400" b="1" dirty="0">
                <a:solidFill>
                  <a:srgbClr val="FF0000"/>
                </a:solidFill>
                <a:sym typeface="Symbol" pitchFamily="18" charset="2"/>
              </a:rPr>
              <a:t>Want to </a:t>
            </a:r>
          </a:p>
          <a:p>
            <a:r>
              <a:rPr lang="en-US" sz="2400" b="1" dirty="0">
                <a:solidFill>
                  <a:srgbClr val="FF0000"/>
                </a:solidFill>
                <a:sym typeface="Symbol" pitchFamily="18" charset="2"/>
              </a:rPr>
              <a:t>  compute:</a:t>
            </a:r>
            <a:endParaRPr lang="en-CA" altLang="zh-CN" sz="2400" b="1" dirty="0">
              <a:solidFill>
                <a:srgbClr val="FF0000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12420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2" grpId="0" animBg="1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Optimal supervisor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89965"/>
            <a:ext cx="6643783" cy="106785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244749"/>
            <a:ext cx="7430726" cy="71575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57192"/>
            <a:ext cx="8508203" cy="29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4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Optimal supervisor by </a:t>
            </a:r>
            <a:r>
              <a:rPr lang="en-CA" dirty="0" err="1"/>
              <a:t>MatlabTCT</a:t>
            </a:r>
            <a:endParaRPr lang="en-CA" dirty="0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840990"/>
            <a:ext cx="5473954" cy="66957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016972"/>
            <a:ext cx="4302202" cy="70228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225664"/>
            <a:ext cx="4860181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5051468"/>
            <a:ext cx="5216132" cy="319394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5877272"/>
            <a:ext cx="5506665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8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grpSp>
        <p:nvGrpSpPr>
          <p:cNvPr id="42" name="Group 13"/>
          <p:cNvGrpSpPr/>
          <p:nvPr/>
        </p:nvGrpSpPr>
        <p:grpSpPr>
          <a:xfrm>
            <a:off x="4669069" y="2821229"/>
            <a:ext cx="504056" cy="369332"/>
            <a:chOff x="4067944" y="3707740"/>
            <a:chExt cx="504056" cy="369332"/>
          </a:xfrm>
        </p:grpSpPr>
        <p:sp>
          <p:nvSpPr>
            <p:cNvPr id="44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8" name="Group 15"/>
          <p:cNvGrpSpPr/>
          <p:nvPr/>
        </p:nvGrpSpPr>
        <p:grpSpPr>
          <a:xfrm>
            <a:off x="3336921" y="4582344"/>
            <a:ext cx="504056" cy="369332"/>
            <a:chOff x="4067944" y="3707740"/>
            <a:chExt cx="504056" cy="369332"/>
          </a:xfrm>
        </p:grpSpPr>
        <p:sp>
          <p:nvSpPr>
            <p:cNvPr id="49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1" name="Group 21"/>
          <p:cNvGrpSpPr/>
          <p:nvPr/>
        </p:nvGrpSpPr>
        <p:grpSpPr>
          <a:xfrm>
            <a:off x="6073225" y="4596282"/>
            <a:ext cx="504056" cy="369332"/>
            <a:chOff x="4067944" y="3707740"/>
            <a:chExt cx="504056" cy="369332"/>
          </a:xfrm>
        </p:grpSpPr>
        <p:sp>
          <p:nvSpPr>
            <p:cNvPr id="53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7" name="Straight Arrow Connector 28"/>
          <p:cNvCxnSpPr/>
          <p:nvPr/>
        </p:nvCxnSpPr>
        <p:spPr>
          <a:xfrm flipV="1">
            <a:off x="3679208" y="3236726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8"/>
          <p:cNvCxnSpPr>
            <a:endCxn id="49" idx="4"/>
          </p:cNvCxnSpPr>
          <p:nvPr/>
        </p:nvCxnSpPr>
        <p:spPr>
          <a:xfrm flipH="1">
            <a:off x="3516941" y="3110130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8"/>
          <p:cNvCxnSpPr>
            <a:endCxn id="54" idx="1"/>
          </p:cNvCxnSpPr>
          <p:nvPr/>
        </p:nvCxnSpPr>
        <p:spPr>
          <a:xfrm>
            <a:off x="3695217" y="4767010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28"/>
          <p:cNvCxnSpPr>
            <a:stCxn id="53" idx="4"/>
            <a:endCxn id="88" idx="7"/>
          </p:cNvCxnSpPr>
          <p:nvPr/>
        </p:nvCxnSpPr>
        <p:spPr>
          <a:xfrm flipH="1" flipV="1">
            <a:off x="5010929" y="3172278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18"/>
          <p:cNvSpPr txBox="1"/>
          <p:nvPr/>
        </p:nvSpPr>
        <p:spPr>
          <a:xfrm>
            <a:off x="3695217" y="342711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62" name="TextBox 18"/>
          <p:cNvSpPr txBox="1"/>
          <p:nvPr/>
        </p:nvSpPr>
        <p:spPr>
          <a:xfrm>
            <a:off x="4183022" y="378715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63" name="TextBox 18"/>
          <p:cNvSpPr txBox="1"/>
          <p:nvPr/>
        </p:nvSpPr>
        <p:spPr>
          <a:xfrm>
            <a:off x="4608234" y="482971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6" name="TextBox 18"/>
          <p:cNvSpPr txBox="1"/>
          <p:nvPr/>
        </p:nvSpPr>
        <p:spPr>
          <a:xfrm>
            <a:off x="632285" y="169217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77" name="TextBox 18"/>
          <p:cNvSpPr txBox="1"/>
          <p:nvPr/>
        </p:nvSpPr>
        <p:spPr>
          <a:xfrm>
            <a:off x="632285" y="376771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79" name="TextBox 18"/>
          <p:cNvSpPr txBox="1"/>
          <p:nvPr/>
        </p:nvSpPr>
        <p:spPr>
          <a:xfrm>
            <a:off x="709056" y="4257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Sold:         3</a:t>
            </a:r>
          </a:p>
        </p:txBody>
      </p:sp>
      <p:sp>
        <p:nvSpPr>
          <p:cNvPr id="80" name="TextBox 18"/>
          <p:cNvSpPr txBox="1"/>
          <p:nvPr/>
        </p:nvSpPr>
        <p:spPr>
          <a:xfrm>
            <a:off x="5753525" y="37232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81" name="Group 21"/>
          <p:cNvGrpSpPr/>
          <p:nvPr/>
        </p:nvGrpSpPr>
        <p:grpSpPr>
          <a:xfrm>
            <a:off x="6687953" y="2798987"/>
            <a:ext cx="504056" cy="369332"/>
            <a:chOff x="4067944" y="3707740"/>
            <a:chExt cx="504056" cy="369332"/>
          </a:xfrm>
        </p:grpSpPr>
        <p:sp>
          <p:nvSpPr>
            <p:cNvPr id="82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84" name="Straight Arrow Connector 28"/>
          <p:cNvCxnSpPr/>
          <p:nvPr/>
        </p:nvCxnSpPr>
        <p:spPr>
          <a:xfrm>
            <a:off x="5070225" y="297130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8"/>
          <p:cNvSpPr txBox="1"/>
          <p:nvPr/>
        </p:nvSpPr>
        <p:spPr>
          <a:xfrm>
            <a:off x="5554665" y="261663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251" y="1407870"/>
            <a:ext cx="3769236" cy="319394"/>
          </a:xfrm>
          <a:prstGeom prst="rect">
            <a:avLst/>
          </a:prstGeom>
        </p:spPr>
      </p:pic>
      <p:cxnSp>
        <p:nvCxnSpPr>
          <p:cNvPr id="87" name="Straight Arrow Connector 28"/>
          <p:cNvCxnSpPr/>
          <p:nvPr/>
        </p:nvCxnSpPr>
        <p:spPr>
          <a:xfrm>
            <a:off x="4831646" y="2288214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4"/>
          <p:cNvSpPr/>
          <p:nvPr/>
        </p:nvSpPr>
        <p:spPr>
          <a:xfrm flipV="1">
            <a:off x="4608234" y="2796650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2" name="Oval 14"/>
          <p:cNvSpPr/>
          <p:nvPr/>
        </p:nvSpPr>
        <p:spPr>
          <a:xfrm flipV="1">
            <a:off x="6634785" y="274964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85" y="5661248"/>
            <a:ext cx="2899560" cy="227039"/>
          </a:xfrm>
          <a:prstGeom prst="rect">
            <a:avLst/>
          </a:prstGeom>
        </p:spPr>
      </p:pic>
      <p:sp>
        <p:nvSpPr>
          <p:cNvPr id="36" name="TextBox 18"/>
          <p:cNvSpPr txBox="1"/>
          <p:nvPr/>
        </p:nvSpPr>
        <p:spPr>
          <a:xfrm>
            <a:off x="632285" y="277506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 err="1">
                <a:solidFill>
                  <a:schemeClr val="accent1"/>
                </a:solidFill>
              </a:rPr>
              <a:t>Idel</a:t>
            </a:r>
            <a:r>
              <a:rPr lang="en-CA" sz="2400" b="1" dirty="0">
                <a:solidFill>
                  <a:schemeClr val="accent1"/>
                </a:solidFill>
              </a:rPr>
              <a:t>:          0</a:t>
            </a:r>
          </a:p>
        </p:txBody>
      </p:sp>
      <p:sp>
        <p:nvSpPr>
          <p:cNvPr id="37" name="TextBox 18"/>
          <p:cNvSpPr txBox="1"/>
          <p:nvPr/>
        </p:nvSpPr>
        <p:spPr>
          <a:xfrm>
            <a:off x="632285" y="327807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Brewing:  1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949" y="1864870"/>
            <a:ext cx="2308873" cy="319394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5" y="6218314"/>
            <a:ext cx="3876984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5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grpSp>
        <p:nvGrpSpPr>
          <p:cNvPr id="42" name="Group 13"/>
          <p:cNvGrpSpPr/>
          <p:nvPr/>
        </p:nvGrpSpPr>
        <p:grpSpPr>
          <a:xfrm>
            <a:off x="3727562" y="3482833"/>
            <a:ext cx="504056" cy="369332"/>
            <a:chOff x="4067944" y="3707740"/>
            <a:chExt cx="504056" cy="369332"/>
          </a:xfrm>
        </p:grpSpPr>
        <p:sp>
          <p:nvSpPr>
            <p:cNvPr id="44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sp>
        <p:nvSpPr>
          <p:cNvPr id="62" name="TextBox 18"/>
          <p:cNvSpPr txBox="1"/>
          <p:nvPr/>
        </p:nvSpPr>
        <p:spPr>
          <a:xfrm>
            <a:off x="3657659" y="2276872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grpSp>
        <p:nvGrpSpPr>
          <p:cNvPr id="81" name="Group 21"/>
          <p:cNvGrpSpPr/>
          <p:nvPr/>
        </p:nvGrpSpPr>
        <p:grpSpPr>
          <a:xfrm>
            <a:off x="5765935" y="3507937"/>
            <a:ext cx="504056" cy="369332"/>
            <a:chOff x="4067944" y="3707740"/>
            <a:chExt cx="504056" cy="369332"/>
          </a:xfrm>
        </p:grpSpPr>
        <p:sp>
          <p:nvSpPr>
            <p:cNvPr id="82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84" name="Straight Arrow Connector 28"/>
          <p:cNvCxnSpPr/>
          <p:nvPr/>
        </p:nvCxnSpPr>
        <p:spPr>
          <a:xfrm>
            <a:off x="4148207" y="368025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8"/>
          <p:cNvSpPr txBox="1"/>
          <p:nvPr/>
        </p:nvSpPr>
        <p:spPr>
          <a:xfrm>
            <a:off x="4632647" y="332558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cxnSp>
        <p:nvCxnSpPr>
          <p:cNvPr id="87" name="Straight Arrow Connector 28"/>
          <p:cNvCxnSpPr/>
          <p:nvPr/>
        </p:nvCxnSpPr>
        <p:spPr>
          <a:xfrm flipV="1">
            <a:off x="3172594" y="3654275"/>
            <a:ext cx="504056" cy="116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4"/>
          <p:cNvSpPr/>
          <p:nvPr/>
        </p:nvSpPr>
        <p:spPr>
          <a:xfrm flipV="1">
            <a:off x="3666727" y="3458254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2" name="Oval 14"/>
          <p:cNvSpPr/>
          <p:nvPr/>
        </p:nvSpPr>
        <p:spPr>
          <a:xfrm flipV="1">
            <a:off x="5712767" y="345859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6" y="1670997"/>
            <a:ext cx="7038215" cy="286685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883" y="3506897"/>
            <a:ext cx="219343" cy="217419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110" y="5067994"/>
            <a:ext cx="3390197" cy="319394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883" y="5857493"/>
            <a:ext cx="4814003" cy="319394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883" y="6397537"/>
            <a:ext cx="5112232" cy="319394"/>
          </a:xfrm>
          <a:prstGeom prst="rect">
            <a:avLst/>
          </a:prstGeom>
        </p:spPr>
      </p:pic>
      <p:sp>
        <p:nvSpPr>
          <p:cNvPr id="23" name="円弧 22"/>
          <p:cNvSpPr/>
          <p:nvPr/>
        </p:nvSpPr>
        <p:spPr>
          <a:xfrm rot="11330527">
            <a:off x="3528982" y="2647888"/>
            <a:ext cx="761411" cy="799350"/>
          </a:xfrm>
          <a:prstGeom prst="arc">
            <a:avLst>
              <a:gd name="adj1" fmla="val 16200000"/>
              <a:gd name="adj2" fmla="val 15272420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18"/>
          <p:cNvSpPr txBox="1"/>
          <p:nvPr/>
        </p:nvSpPr>
        <p:spPr>
          <a:xfrm>
            <a:off x="5693692" y="2276872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sp>
        <p:nvSpPr>
          <p:cNvPr id="26" name="円弧 25"/>
          <p:cNvSpPr/>
          <p:nvPr/>
        </p:nvSpPr>
        <p:spPr>
          <a:xfrm rot="11330527">
            <a:off x="5565015" y="2647888"/>
            <a:ext cx="761411" cy="799350"/>
          </a:xfrm>
          <a:prstGeom prst="arc">
            <a:avLst>
              <a:gd name="adj1" fmla="val 16200000"/>
              <a:gd name="adj2" fmla="val 15272420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8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85" grpId="0"/>
      <p:bldP spid="88" grpId="0" animBg="1"/>
      <p:bldP spid="92" grpId="0" animBg="1"/>
      <p:bldP spid="23" grpId="0" animBg="1"/>
      <p:bldP spid="25" grpId="0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sp>
        <p:nvSpPr>
          <p:cNvPr id="11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520" y="1556793"/>
            <a:ext cx="8774226" cy="26642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</a:rPr>
              <a:t>supcon</a:t>
            </a:r>
            <a:r>
              <a:rPr lang="en-US" dirty="0">
                <a:solidFill>
                  <a:srgbClr val="0000FF"/>
                </a:solidFill>
              </a:rPr>
              <a:t>(‘SUP',‘PLANT',‘SPEC'); </a:t>
            </a:r>
            <a:r>
              <a:rPr lang="en-US" dirty="0">
                <a:solidFill>
                  <a:srgbClr val="2C8454"/>
                </a:solidFill>
              </a:rPr>
              <a:t>% compute supervisor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displaydes</a:t>
            </a:r>
            <a:r>
              <a:rPr lang="en-US" dirty="0"/>
              <a:t>(‘SUP'); </a:t>
            </a:r>
            <a:r>
              <a:rPr lang="en-US" dirty="0">
                <a:solidFill>
                  <a:srgbClr val="2C8454"/>
                </a:solidFill>
              </a:rPr>
              <a:t>% display supervisor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374976"/>
            <a:ext cx="7486650" cy="24384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" y="4042041"/>
            <a:ext cx="698434" cy="225115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3347864" y="5445224"/>
            <a:ext cx="2329745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78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374976"/>
            <a:ext cx="7486650" cy="2438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" y="4042041"/>
            <a:ext cx="698434" cy="225115"/>
          </a:xfrm>
          <a:prstGeom prst="rect">
            <a:avLst/>
          </a:prstGeom>
        </p:spPr>
      </p:pic>
      <p:sp>
        <p:nvSpPr>
          <p:cNvPr id="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520" y="1556793"/>
            <a:ext cx="8774226" cy="26642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</a:rPr>
              <a:t>condat</a:t>
            </a:r>
            <a:r>
              <a:rPr lang="en-US" dirty="0">
                <a:solidFill>
                  <a:srgbClr val="0000FF"/>
                </a:solidFill>
              </a:rPr>
              <a:t>(‘SUPDAT',‘PLANT',‘SUP'); </a:t>
            </a:r>
            <a:r>
              <a:rPr lang="en-US" dirty="0">
                <a:solidFill>
                  <a:srgbClr val="2C8454"/>
                </a:solidFill>
              </a:rPr>
              <a:t>% compute supervisor’s control data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Open SUPDATA.txt:   </a:t>
            </a:r>
            <a:r>
              <a:rPr lang="en-US" u="sng" dirty="0">
                <a:solidFill>
                  <a:srgbClr val="FF0000"/>
                </a:solidFill>
              </a:rPr>
              <a:t>0:  15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                               </a:t>
            </a:r>
            <a:r>
              <a:rPr lang="en-US" u="sng" dirty="0">
                <a:solidFill>
                  <a:srgbClr val="FF0000"/>
                </a:solidFill>
              </a:rPr>
              <a:t>4:  11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5677609" y="3925484"/>
            <a:ext cx="288032" cy="792088"/>
            <a:chOff x="1331640" y="1791071"/>
            <a:chExt cx="288032" cy="792088"/>
          </a:xfrm>
        </p:grpSpPr>
        <p:cxnSp>
          <p:nvCxnSpPr>
            <p:cNvPr id="9" name="直線コネクタ 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テキスト ボックス 12"/>
          <p:cNvSpPr txBox="1"/>
          <p:nvPr/>
        </p:nvSpPr>
        <p:spPr>
          <a:xfrm>
            <a:off x="5580112" y="3467175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15" name="グループ化 14"/>
          <p:cNvGrpSpPr/>
          <p:nvPr/>
        </p:nvGrpSpPr>
        <p:grpSpPr>
          <a:xfrm>
            <a:off x="2293233" y="3925484"/>
            <a:ext cx="288032" cy="792088"/>
            <a:chOff x="1331640" y="1791071"/>
            <a:chExt cx="288032" cy="792088"/>
          </a:xfrm>
        </p:grpSpPr>
        <p:cxnSp>
          <p:nvCxnSpPr>
            <p:cNvPr id="16" name="直線コネクタ 15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テキスト ボックス 18"/>
          <p:cNvSpPr txBox="1"/>
          <p:nvPr/>
        </p:nvSpPr>
        <p:spPr>
          <a:xfrm>
            <a:off x="2195736" y="3467175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3347864" y="5445224"/>
            <a:ext cx="2329745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5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13"/>
          <p:cNvGrpSpPr/>
          <p:nvPr/>
        </p:nvGrpSpPr>
        <p:grpSpPr>
          <a:xfrm>
            <a:off x="2602127" y="3672691"/>
            <a:ext cx="504056" cy="369332"/>
            <a:chOff x="4067944" y="3707740"/>
            <a:chExt cx="504056" cy="369332"/>
          </a:xfrm>
        </p:grpSpPr>
        <p:sp>
          <p:nvSpPr>
            <p:cNvPr id="43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7" name="Group 15"/>
          <p:cNvGrpSpPr/>
          <p:nvPr/>
        </p:nvGrpSpPr>
        <p:grpSpPr>
          <a:xfrm>
            <a:off x="2566123" y="5435932"/>
            <a:ext cx="504056" cy="369332"/>
            <a:chOff x="4067944" y="3707740"/>
            <a:chExt cx="504056" cy="369332"/>
          </a:xfrm>
        </p:grpSpPr>
        <p:sp>
          <p:nvSpPr>
            <p:cNvPr id="52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66" name="Straight Arrow Connector 28"/>
          <p:cNvCxnSpPr/>
          <p:nvPr/>
        </p:nvCxnSpPr>
        <p:spPr>
          <a:xfrm flipH="1" flipV="1">
            <a:off x="2878986" y="4124250"/>
            <a:ext cx="6916" cy="1357847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8"/>
          <p:cNvCxnSpPr/>
          <p:nvPr/>
        </p:nvCxnSpPr>
        <p:spPr>
          <a:xfrm>
            <a:off x="2641822" y="4124250"/>
            <a:ext cx="3145" cy="1311682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2144775" y="4559876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71" name="TextBox 18"/>
          <p:cNvSpPr txBox="1"/>
          <p:nvPr/>
        </p:nvSpPr>
        <p:spPr>
          <a:xfrm>
            <a:off x="2915816" y="4574794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cxnSp>
        <p:nvCxnSpPr>
          <p:cNvPr id="90" name="Straight Arrow Connector 28"/>
          <p:cNvCxnSpPr/>
          <p:nvPr/>
        </p:nvCxnSpPr>
        <p:spPr>
          <a:xfrm>
            <a:off x="2764704" y="3139676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14"/>
          <p:cNvSpPr/>
          <p:nvPr/>
        </p:nvSpPr>
        <p:spPr>
          <a:xfrm flipV="1">
            <a:off x="2541292" y="3648112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47" y="4645940"/>
            <a:ext cx="1314134" cy="227039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309319"/>
            <a:ext cx="3965488" cy="319394"/>
          </a:xfrm>
          <a:prstGeom prst="rect">
            <a:avLst/>
          </a:prstGeom>
        </p:spPr>
      </p:pic>
      <p:grpSp>
        <p:nvGrpSpPr>
          <p:cNvPr id="29" name="Group 13"/>
          <p:cNvGrpSpPr/>
          <p:nvPr/>
        </p:nvGrpSpPr>
        <p:grpSpPr>
          <a:xfrm>
            <a:off x="7385284" y="3673983"/>
            <a:ext cx="504056" cy="369332"/>
            <a:chOff x="4067944" y="3707740"/>
            <a:chExt cx="504056" cy="369332"/>
          </a:xfrm>
        </p:grpSpPr>
        <p:sp>
          <p:nvSpPr>
            <p:cNvPr id="30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2" name="Group 15"/>
          <p:cNvGrpSpPr/>
          <p:nvPr/>
        </p:nvGrpSpPr>
        <p:grpSpPr>
          <a:xfrm>
            <a:off x="7349280" y="5437224"/>
            <a:ext cx="504056" cy="369332"/>
            <a:chOff x="4067944" y="3707740"/>
            <a:chExt cx="504056" cy="369332"/>
          </a:xfrm>
        </p:grpSpPr>
        <p:sp>
          <p:nvSpPr>
            <p:cNvPr id="33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35" name="Straight Arrow Connector 28"/>
          <p:cNvCxnSpPr/>
          <p:nvPr/>
        </p:nvCxnSpPr>
        <p:spPr>
          <a:xfrm flipH="1" flipV="1">
            <a:off x="7662143" y="4125542"/>
            <a:ext cx="6916" cy="1357847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28"/>
          <p:cNvCxnSpPr/>
          <p:nvPr/>
        </p:nvCxnSpPr>
        <p:spPr>
          <a:xfrm>
            <a:off x="7424979" y="4125542"/>
            <a:ext cx="3145" cy="1311682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8"/>
          <p:cNvSpPr txBox="1"/>
          <p:nvPr/>
        </p:nvSpPr>
        <p:spPr>
          <a:xfrm>
            <a:off x="6927932" y="456116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sp>
        <p:nvSpPr>
          <p:cNvPr id="42" name="TextBox 18"/>
          <p:cNvSpPr txBox="1"/>
          <p:nvPr/>
        </p:nvSpPr>
        <p:spPr>
          <a:xfrm>
            <a:off x="7698973" y="4576086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20</a:t>
            </a:r>
          </a:p>
        </p:txBody>
      </p:sp>
      <p:cxnSp>
        <p:nvCxnSpPr>
          <p:cNvPr id="44" name="Straight Arrow Connector 28"/>
          <p:cNvCxnSpPr/>
          <p:nvPr/>
        </p:nvCxnSpPr>
        <p:spPr>
          <a:xfrm>
            <a:off x="7547861" y="3140968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14"/>
          <p:cNvSpPr/>
          <p:nvPr/>
        </p:nvSpPr>
        <p:spPr>
          <a:xfrm flipV="1">
            <a:off x="7324449" y="3649404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647233"/>
            <a:ext cx="1321830" cy="22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1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91" grpId="0" animBg="1"/>
      <p:bldP spid="37" grpId="0"/>
      <p:bldP spid="42" grpId="0"/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648766"/>
            <a:ext cx="5810663" cy="319394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grpSp>
        <p:nvGrpSpPr>
          <p:cNvPr id="46" name="Group 13"/>
          <p:cNvGrpSpPr/>
          <p:nvPr/>
        </p:nvGrpSpPr>
        <p:grpSpPr>
          <a:xfrm>
            <a:off x="4139952" y="4741696"/>
            <a:ext cx="564891" cy="369332"/>
            <a:chOff x="4007109" y="3707740"/>
            <a:chExt cx="564891" cy="369332"/>
          </a:xfrm>
        </p:grpSpPr>
        <p:sp>
          <p:nvSpPr>
            <p:cNvPr id="47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15"/>
            <p:cNvSpPr txBox="1"/>
            <p:nvPr/>
          </p:nvSpPr>
          <p:spPr>
            <a:xfrm>
              <a:off x="4007109" y="3707740"/>
              <a:ext cx="5648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sz="1400" b="1" dirty="0">
                  <a:solidFill>
                    <a:schemeClr val="accent1"/>
                  </a:solidFill>
                </a:rPr>
                <a:t>0,0</a:t>
              </a:r>
            </a:p>
          </p:txBody>
        </p:sp>
      </p:grpSp>
      <p:cxnSp>
        <p:nvCxnSpPr>
          <p:cNvPr id="49" name="Straight Arrow Connector 28"/>
          <p:cNvCxnSpPr/>
          <p:nvPr/>
        </p:nvCxnSpPr>
        <p:spPr>
          <a:xfrm>
            <a:off x="4363364" y="4208681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14"/>
          <p:cNvSpPr/>
          <p:nvPr/>
        </p:nvSpPr>
        <p:spPr>
          <a:xfrm flipV="1">
            <a:off x="4139952" y="4717117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51" name="Group 15"/>
          <p:cNvGrpSpPr/>
          <p:nvPr/>
        </p:nvGrpSpPr>
        <p:grpSpPr>
          <a:xfrm>
            <a:off x="2758717" y="5435932"/>
            <a:ext cx="589147" cy="369332"/>
            <a:chOff x="3982853" y="3707740"/>
            <a:chExt cx="589147" cy="369332"/>
          </a:xfrm>
        </p:grpSpPr>
        <p:sp>
          <p:nvSpPr>
            <p:cNvPr id="52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TextBox 18"/>
            <p:cNvSpPr txBox="1"/>
            <p:nvPr/>
          </p:nvSpPr>
          <p:spPr>
            <a:xfrm>
              <a:off x="3982853" y="3707740"/>
              <a:ext cx="5891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sz="1400" b="1" dirty="0">
                  <a:solidFill>
                    <a:schemeClr val="accent1"/>
                  </a:solidFill>
                </a:rPr>
                <a:t>1,0</a:t>
              </a:r>
            </a:p>
          </p:txBody>
        </p:sp>
      </p:grpSp>
      <p:grpSp>
        <p:nvGrpSpPr>
          <p:cNvPr id="57" name="Group 15"/>
          <p:cNvGrpSpPr/>
          <p:nvPr/>
        </p:nvGrpSpPr>
        <p:grpSpPr>
          <a:xfrm>
            <a:off x="5423013" y="5435932"/>
            <a:ext cx="589147" cy="369332"/>
            <a:chOff x="3982853" y="3707740"/>
            <a:chExt cx="589147" cy="369332"/>
          </a:xfrm>
        </p:grpSpPr>
        <p:sp>
          <p:nvSpPr>
            <p:cNvPr id="58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9" name="TextBox 18"/>
            <p:cNvSpPr txBox="1"/>
            <p:nvPr/>
          </p:nvSpPr>
          <p:spPr>
            <a:xfrm>
              <a:off x="3982853" y="3707740"/>
              <a:ext cx="5891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sz="1400" b="1" dirty="0">
                  <a:solidFill>
                    <a:schemeClr val="accent1"/>
                  </a:solidFill>
                </a:rPr>
                <a:t>0,1</a:t>
              </a:r>
            </a:p>
          </p:txBody>
        </p:sp>
      </p:grpSp>
      <p:grpSp>
        <p:nvGrpSpPr>
          <p:cNvPr id="60" name="Group 15"/>
          <p:cNvGrpSpPr/>
          <p:nvPr/>
        </p:nvGrpSpPr>
        <p:grpSpPr>
          <a:xfrm>
            <a:off x="4081271" y="6165304"/>
            <a:ext cx="589147" cy="369332"/>
            <a:chOff x="3982853" y="3707740"/>
            <a:chExt cx="589147" cy="369332"/>
          </a:xfrm>
        </p:grpSpPr>
        <p:sp>
          <p:nvSpPr>
            <p:cNvPr id="61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TextBox 18"/>
            <p:cNvSpPr txBox="1"/>
            <p:nvPr/>
          </p:nvSpPr>
          <p:spPr>
            <a:xfrm>
              <a:off x="3982853" y="3707740"/>
              <a:ext cx="5891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sz="1400" b="1" dirty="0">
                  <a:solidFill>
                    <a:schemeClr val="accent1"/>
                  </a:solidFill>
                </a:rPr>
                <a:t>1,1</a:t>
              </a:r>
            </a:p>
          </p:txBody>
        </p:sp>
      </p:grpSp>
      <p:cxnSp>
        <p:nvCxnSpPr>
          <p:cNvPr id="63" name="Straight Arrow Connector 28"/>
          <p:cNvCxnSpPr>
            <a:stCxn id="50" idx="3"/>
            <a:endCxn id="52" idx="4"/>
          </p:cNvCxnSpPr>
          <p:nvPr/>
        </p:nvCxnSpPr>
        <p:spPr>
          <a:xfrm flipH="1">
            <a:off x="3023828" y="4781564"/>
            <a:ext cx="1185216" cy="66366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8"/>
          <p:cNvCxnSpPr/>
          <p:nvPr/>
        </p:nvCxnSpPr>
        <p:spPr>
          <a:xfrm flipV="1">
            <a:off x="3191191" y="5019050"/>
            <a:ext cx="995945" cy="54399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28"/>
          <p:cNvCxnSpPr/>
          <p:nvPr/>
        </p:nvCxnSpPr>
        <p:spPr>
          <a:xfrm flipV="1">
            <a:off x="4515432" y="5713286"/>
            <a:ext cx="995945" cy="54399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28"/>
          <p:cNvCxnSpPr/>
          <p:nvPr/>
        </p:nvCxnSpPr>
        <p:spPr>
          <a:xfrm flipH="1">
            <a:off x="4488638" y="5805264"/>
            <a:ext cx="1185216" cy="66366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28"/>
          <p:cNvCxnSpPr>
            <a:stCxn id="50" idx="5"/>
            <a:endCxn id="59" idx="0"/>
          </p:cNvCxnSpPr>
          <p:nvPr/>
        </p:nvCxnSpPr>
        <p:spPr>
          <a:xfrm>
            <a:off x="4542647" y="4781564"/>
            <a:ext cx="1174940" cy="65436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28"/>
          <p:cNvCxnSpPr/>
          <p:nvPr/>
        </p:nvCxnSpPr>
        <p:spPr>
          <a:xfrm flipH="1" flipV="1">
            <a:off x="4576509" y="5040655"/>
            <a:ext cx="926005" cy="48473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28"/>
          <p:cNvCxnSpPr/>
          <p:nvPr/>
        </p:nvCxnSpPr>
        <p:spPr>
          <a:xfrm flipH="1" flipV="1">
            <a:off x="3173527" y="5759450"/>
            <a:ext cx="999307" cy="497832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28"/>
          <p:cNvCxnSpPr/>
          <p:nvPr/>
        </p:nvCxnSpPr>
        <p:spPr>
          <a:xfrm>
            <a:off x="3025847" y="5805264"/>
            <a:ext cx="1174940" cy="65436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18"/>
          <p:cNvSpPr txBox="1"/>
          <p:nvPr/>
        </p:nvSpPr>
        <p:spPr>
          <a:xfrm>
            <a:off x="3308373" y="4776832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90" name="TextBox 18"/>
          <p:cNvSpPr txBox="1"/>
          <p:nvPr/>
        </p:nvSpPr>
        <p:spPr>
          <a:xfrm>
            <a:off x="3521029" y="5211407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91" name="TextBox 18"/>
          <p:cNvSpPr txBox="1"/>
          <p:nvPr/>
        </p:nvSpPr>
        <p:spPr>
          <a:xfrm>
            <a:off x="4958269" y="6064670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92" name="TextBox 18"/>
          <p:cNvSpPr txBox="1"/>
          <p:nvPr/>
        </p:nvSpPr>
        <p:spPr>
          <a:xfrm>
            <a:off x="4657189" y="5690215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93" name="TextBox 18"/>
          <p:cNvSpPr txBox="1"/>
          <p:nvPr/>
        </p:nvSpPr>
        <p:spPr>
          <a:xfrm>
            <a:off x="4939452" y="4772272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sp>
        <p:nvSpPr>
          <p:cNvPr id="94" name="TextBox 18"/>
          <p:cNvSpPr txBox="1"/>
          <p:nvPr/>
        </p:nvSpPr>
        <p:spPr>
          <a:xfrm>
            <a:off x="4703884" y="5223619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20</a:t>
            </a:r>
          </a:p>
        </p:txBody>
      </p:sp>
      <p:sp>
        <p:nvSpPr>
          <p:cNvPr id="100" name="TextBox 18"/>
          <p:cNvSpPr txBox="1"/>
          <p:nvPr/>
        </p:nvSpPr>
        <p:spPr>
          <a:xfrm>
            <a:off x="3567126" y="5710299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20</a:t>
            </a:r>
          </a:p>
        </p:txBody>
      </p:sp>
      <p:sp>
        <p:nvSpPr>
          <p:cNvPr id="101" name="TextBox 18"/>
          <p:cNvSpPr txBox="1"/>
          <p:nvPr/>
        </p:nvSpPr>
        <p:spPr>
          <a:xfrm>
            <a:off x="3232724" y="6076024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83058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89" grpId="0"/>
      <p:bldP spid="90" grpId="0"/>
      <p:bldP spid="91" grpId="0"/>
      <p:bldP spid="92" grpId="0"/>
      <p:bldP spid="93" grpId="0"/>
      <p:bldP spid="94" grpId="0"/>
      <p:bldP spid="100" grpId="0"/>
      <p:bldP spid="10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3" y="3648767"/>
            <a:ext cx="5797195" cy="686890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grpSp>
        <p:nvGrpSpPr>
          <p:cNvPr id="17" name="Group 13"/>
          <p:cNvGrpSpPr/>
          <p:nvPr/>
        </p:nvGrpSpPr>
        <p:grpSpPr>
          <a:xfrm>
            <a:off x="2664846" y="5339950"/>
            <a:ext cx="504056" cy="369332"/>
            <a:chOff x="4067944" y="3707740"/>
            <a:chExt cx="504056" cy="369332"/>
          </a:xfrm>
        </p:grpSpPr>
        <p:sp>
          <p:nvSpPr>
            <p:cNvPr id="18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sp>
        <p:nvSpPr>
          <p:cNvPr id="20" name="TextBox 18"/>
          <p:cNvSpPr txBox="1"/>
          <p:nvPr/>
        </p:nvSpPr>
        <p:spPr>
          <a:xfrm>
            <a:off x="3573201" y="5735294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703219" y="5365054"/>
            <a:ext cx="504056" cy="369332"/>
            <a:chOff x="4067944" y="3707740"/>
            <a:chExt cx="504056" cy="369332"/>
          </a:xfrm>
        </p:grpSpPr>
        <p:sp>
          <p:nvSpPr>
            <p:cNvPr id="22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24" name="Straight Arrow Connector 28"/>
          <p:cNvCxnSpPr/>
          <p:nvPr/>
        </p:nvCxnSpPr>
        <p:spPr>
          <a:xfrm>
            <a:off x="3085721" y="5395783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8"/>
          <p:cNvSpPr txBox="1"/>
          <p:nvPr/>
        </p:nvSpPr>
        <p:spPr>
          <a:xfrm>
            <a:off x="3573201" y="501317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cxnSp>
        <p:nvCxnSpPr>
          <p:cNvPr id="26" name="Straight Arrow Connector 28"/>
          <p:cNvCxnSpPr/>
          <p:nvPr/>
        </p:nvCxnSpPr>
        <p:spPr>
          <a:xfrm flipV="1">
            <a:off x="2109878" y="5511392"/>
            <a:ext cx="504056" cy="116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14"/>
          <p:cNvSpPr/>
          <p:nvPr/>
        </p:nvSpPr>
        <p:spPr>
          <a:xfrm flipV="1">
            <a:off x="2604011" y="5315371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Oval 14"/>
          <p:cNvSpPr/>
          <p:nvPr/>
        </p:nvSpPr>
        <p:spPr>
          <a:xfrm flipV="1">
            <a:off x="4650051" y="5315710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0" name="Straight Arrow Connector 28"/>
          <p:cNvCxnSpPr/>
          <p:nvPr/>
        </p:nvCxnSpPr>
        <p:spPr>
          <a:xfrm flipH="1" flipV="1">
            <a:off x="3038734" y="5690131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図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382508"/>
            <a:ext cx="219343" cy="217419"/>
          </a:xfrm>
          <a:prstGeom prst="rect">
            <a:avLst/>
          </a:prstGeom>
        </p:spPr>
      </p:pic>
      <p:sp>
        <p:nvSpPr>
          <p:cNvPr id="35" name="TextBox 18"/>
          <p:cNvSpPr txBox="1"/>
          <p:nvPr/>
        </p:nvSpPr>
        <p:spPr>
          <a:xfrm>
            <a:off x="5634472" y="575532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grpSp>
        <p:nvGrpSpPr>
          <p:cNvPr id="36" name="Group 21"/>
          <p:cNvGrpSpPr/>
          <p:nvPr/>
        </p:nvGrpSpPr>
        <p:grpSpPr>
          <a:xfrm>
            <a:off x="6764490" y="5385081"/>
            <a:ext cx="504056" cy="369332"/>
            <a:chOff x="4067944" y="3707740"/>
            <a:chExt cx="504056" cy="369332"/>
          </a:xfrm>
        </p:grpSpPr>
        <p:sp>
          <p:nvSpPr>
            <p:cNvPr id="37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2" name="Straight Arrow Connector 28"/>
          <p:cNvCxnSpPr/>
          <p:nvPr/>
        </p:nvCxnSpPr>
        <p:spPr>
          <a:xfrm>
            <a:off x="5146992" y="5415810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8"/>
          <p:cNvSpPr txBox="1"/>
          <p:nvPr/>
        </p:nvSpPr>
        <p:spPr>
          <a:xfrm>
            <a:off x="5634472" y="503320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44" name="Oval 14"/>
          <p:cNvSpPr/>
          <p:nvPr/>
        </p:nvSpPr>
        <p:spPr>
          <a:xfrm flipV="1">
            <a:off x="6711322" y="5335737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5" name="Straight Arrow Connector 28"/>
          <p:cNvCxnSpPr/>
          <p:nvPr/>
        </p:nvCxnSpPr>
        <p:spPr>
          <a:xfrm flipH="1" flipV="1">
            <a:off x="5100005" y="5710158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77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27" grpId="0" animBg="1"/>
      <p:bldP spid="28" grpId="0" animBg="1"/>
      <p:bldP spid="35" grpId="0"/>
      <p:bldP spid="43" grpId="0"/>
      <p:bldP spid="4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3" y="3648767"/>
            <a:ext cx="2364671" cy="286685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71" y="3935452"/>
            <a:ext cx="8313044" cy="2853626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1187624" y="5301208"/>
            <a:ext cx="288032" cy="792088"/>
            <a:chOff x="1331640" y="1791071"/>
            <a:chExt cx="288032" cy="792088"/>
          </a:xfrm>
        </p:grpSpPr>
        <p:cxnSp>
          <p:nvCxnSpPr>
            <p:cNvPr id="19" name="直線コネクタ 1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テキスト ボックス 21"/>
          <p:cNvSpPr txBox="1"/>
          <p:nvPr/>
        </p:nvSpPr>
        <p:spPr>
          <a:xfrm>
            <a:off x="1090127" y="4842899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23" name="グループ化 22"/>
          <p:cNvGrpSpPr/>
          <p:nvPr/>
        </p:nvGrpSpPr>
        <p:grpSpPr>
          <a:xfrm>
            <a:off x="2287122" y="4967429"/>
            <a:ext cx="288032" cy="792088"/>
            <a:chOff x="1331640" y="1791071"/>
            <a:chExt cx="288032" cy="792088"/>
          </a:xfrm>
        </p:grpSpPr>
        <p:cxnSp>
          <p:nvCxnSpPr>
            <p:cNvPr id="24" name="直線コネクタ 23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テキスト ボックス 26"/>
          <p:cNvSpPr txBox="1"/>
          <p:nvPr/>
        </p:nvSpPr>
        <p:spPr>
          <a:xfrm>
            <a:off x="2189625" y="450912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28" name="グループ化 27"/>
          <p:cNvGrpSpPr/>
          <p:nvPr/>
        </p:nvGrpSpPr>
        <p:grpSpPr>
          <a:xfrm>
            <a:off x="5389577" y="3419217"/>
            <a:ext cx="288032" cy="792088"/>
            <a:chOff x="1331640" y="1791071"/>
            <a:chExt cx="288032" cy="792088"/>
          </a:xfrm>
        </p:grpSpPr>
        <p:cxnSp>
          <p:nvCxnSpPr>
            <p:cNvPr id="29" name="直線コネクタ 2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テキスト ボックス 31"/>
          <p:cNvSpPr txBox="1"/>
          <p:nvPr/>
        </p:nvSpPr>
        <p:spPr>
          <a:xfrm>
            <a:off x="5292080" y="296090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33" name="グループ化 32"/>
          <p:cNvGrpSpPr/>
          <p:nvPr/>
        </p:nvGrpSpPr>
        <p:grpSpPr>
          <a:xfrm>
            <a:off x="8520453" y="3583856"/>
            <a:ext cx="288032" cy="792088"/>
            <a:chOff x="1331640" y="1791071"/>
            <a:chExt cx="288032" cy="792088"/>
          </a:xfrm>
        </p:grpSpPr>
        <p:cxnSp>
          <p:nvCxnSpPr>
            <p:cNvPr id="34" name="直線コネクタ 33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テキスト ボックス 36"/>
          <p:cNvSpPr txBox="1"/>
          <p:nvPr/>
        </p:nvSpPr>
        <p:spPr>
          <a:xfrm>
            <a:off x="8422956" y="3125547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78441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32" grpId="0"/>
      <p:bldP spid="3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1"/>
  <p:tag name="ORIGINALWIDTH" val="2271.75"/>
  <p:tag name="LATEXADDIN" val="\documentclass{article}&#10;\usepackage{amsmath}&#10;\usepackage{color}&#10;\pagestyle{empty}&#10;\begin{document}&#10;&#10;Theorem:&#10;&#10;Let ${\bf G} = (Q, \Sigma_c \dot\cup \Sigma_u, \delta, q_0, Q_m)$ be a plant,&#10;&#10;and $K \subseteq L_m({\bf G})$ a specification language.&#10;&#10;Suppose $K \neq \emptyset$.&#10;&#10;\end{document}"/>
  <p:tag name="IGUANATEXSIZE" val="20"/>
  <p:tag name="IGUANATEXCURSOR" val="24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5.5"/>
  <p:tag name="ORIGINALWIDTH" val="2760"/>
  <p:tag name="LATEXADDIN" val="\documentclass{article}&#10;\usepackage{amsmath}&#10;\usepackage{color}&#10;\pagestyle{empty}&#10;\begin{document}&#10;&#10;&#10;There always exists a {\color{blue} nonblocking,} &#10;&#10;{\color{blue} marking supervisory control $V$} for $(K, {\bf G})$&#10;&#10;s.t. {\color{red} $L_m(V/{\bf G}) = K$} if and only if &#10;{\color{red} $K$ is controllable}. &#10;&#10;\end{document}"/>
  <p:tag name="IGUANATEXSIZE" val="20"/>
  <p:tag name="IGUANATEXCURSOR" val="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3090"/>
  <p:tag name="LATEXADDIN" val="\documentclass{article}&#10;\usepackage{amsmath}&#10;\usepackage{color}&#10;\pagestyle{empty}&#10;\begin{document}&#10;&#10;&#10;Can we find the {\color{red} {\it supremal}} $K_{\sup} \subseteq K$ that is controllable?&#10;&#10;\end{document}"/>
  <p:tag name="IGUANATEXSIZE" val="20"/>
  <p:tag name="IGUANATEXCURSOR" val="14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593.5"/>
  <p:tag name="LATEXADDIN" val="\documentclass{article}&#10;\usepackage{amsmath}&#10;\usepackage{color}&#10;\pagestyle{empty}&#10;\begin{document}&#10;&#10;If so, there exists $V_{\sup}$ s.t. $L_m(V_{\sup}/{\bf G})=K_{\sup}$.&#10;&#10;\end{document}"/>
  <p:tag name="IGUANATEXSIZE" val="20"/>
  <p:tag name="IGUANATEXCURSOR" val="16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2.25"/>
  <p:tag name="ORIGINALWIDTH" val="2312.25"/>
  <p:tag name="LATEXADDIN" val="\documentclass{article}&#10;\usepackage{amsmath}&#10;\usepackage{color}&#10;\pagestyle{empty}&#10;\begin{document}&#10;&#10;&#10;{\color{red} {\it Supremal}}: &#10;&#10;If $K' \subseteq K$ is controllable, &#10;then $K' \subseteq K_{\sup}$.&#10;&#10;\end{document}"/>
  <p:tag name="IGUANATEXSIZE" val="20"/>
  <p:tag name="IGUANATEXCURSOR" val="17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271.75"/>
  <p:tag name="LATEXADDIN" val="\documentclass{article}&#10;\usepackage{amsmath}&#10;\usepackage{color}&#10;\pagestyle{empty}&#10;\begin{document}&#10;&#10;Let ${\bf G} = (Q, \Sigma_c \dot\cup \Sigma_u, \delta, q_0, Q_m)$ be a plant,&#10;&#10;and $K \subseteq L_m({\bf G})$ a specification language.&#10;&#10;&#10;\end{document}"/>
  <p:tag name="IGUANATEXSIZE" val="20"/>
  <p:tag name="IGUANATEXCURSOR" val="23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81.5"/>
  <p:tag name="LATEXADDIN" val="\documentclass{article}&#10;\usepackage{amsmath}&#10;\usepackage{color}&#10;\pagestyle{empty}&#10;\begin{document}&#10;&#10;&#10;Write $\mathcal{C}(K)$ for the {\color{blue} family of all  &#10;controllable sublanguages} of $K$: &#10;&#10;\end{document}"/>
  <p:tag name="IGUANATEXSIZE" val="20"/>
  <p:tag name="IGUANATEXCURSOR" val="18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2186.25"/>
  <p:tag name="LATEXADDIN" val="\documentclass{article}&#10;\usepackage{amsmath}&#10;\usepackage{color}&#10;\pagestyle{empty}&#10;\begin{document}&#10;&#10;&#10;$\mathcal{C}(K) := \{ K' \subseteq K \mid \overline{K'} \Sigma_u \cap L({\bf G}) \subseteq \overline{K'} \}$&#10;&#10;\end{document}"/>
  <p:tag name="IGUANATEXSIZE" val="20"/>
  <p:tag name="IGUANATEXCURSOR" val="14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95.75"/>
  <p:tag name="LATEXADDIN" val="\documentclass{article}&#10;\usepackage{amsmath}&#10;\usepackage{color}&#10;\pagestyle{empty}&#10;\begin{document}&#10;&#10;$\mathcal{C}(K)$ is nonempty (why?)&#10;&#10;\end{document}"/>
  <p:tag name="IGUANATEXSIZE" val="20"/>
  <p:tag name="IGUANATEXCURSOR" val="13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00.25"/>
  <p:tag name="LATEXADDIN" val="\documentclass{article}&#10;\usepackage{amsmath}&#10;\usepackage{color}&#10;\pagestyle{empty}&#10;\begin{document}&#10;&#10;If $K_1, K_2 \in \mathcal{C}(K)$, then $K_1 \cup K_2 \in \mathcal{C}(K)$&#10;(why?)&#10;&#10;\end{document}"/>
  <p:tag name="IGUANATEXSIZE" val="20"/>
  <p:tag name="IGUANATEXCURSOR" val="17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271.75"/>
  <p:tag name="LATEXADDIN" val="\documentclass{article}&#10;\usepackage{amsmath}&#10;\usepackage{color}&#10;\pagestyle{empty}&#10;\begin{document}&#10;&#10;Let ${\bf G} = (Q, \Sigma_c \dot\cup \Sigma_u, \delta, q_0, Q_m)$ be a plant,&#10;&#10;and $K \subseteq L_m({\bf G})$ a specification language.&#10;&#10;&#10;\end{document}"/>
  <p:tag name="IGUANATEXSIZE" val="20"/>
  <p:tag name="IGUANATEXCURSOR" val="23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81.5"/>
  <p:tag name="LATEXADDIN" val="\documentclass{article}&#10;\usepackage{amsmath}&#10;\usepackage{color}&#10;\pagestyle{empty}&#10;\begin{document}&#10;&#10;&#10;Write $\mathcal{C}(K)$ for the {\color{blue} family of all  &#10;controllable sublanguages} of $K$: &#10;&#10;\end{document}"/>
  <p:tag name="IGUANATEXSIZE" val="20"/>
  <p:tag name="IGUANATEXCURSOR" val="18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2186.25"/>
  <p:tag name="LATEXADDIN" val="\documentclass{article}&#10;\usepackage{amsmath}&#10;\usepackage{color}&#10;\pagestyle{empty}&#10;\begin{document}&#10;&#10;&#10;$\mathcal{C}(K) := \{ K' \subseteq K \mid \overline{K'} \Sigma_u \cap L({\bf G}) \subseteq \overline{K'} \}$&#10;&#10;\end{document}"/>
  <p:tag name="IGUANATEXSIZE" val="20"/>
  <p:tag name="IGUANATEXCURSOR" val="14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67.25"/>
  <p:tag name="LATEXADDIN" val="\documentclass{article}&#10;\usepackage{amsmath}&#10;\usepackage{color}&#10;\pagestyle{empty}&#10;\begin{document}&#10;&#10;$\mathcal{C}(K)$ contains a unique supremal element&#10;&#10;\end{document}"/>
  <p:tag name="IGUANATEXSIZE" val="20"/>
  <p:tag name="IGUANATEXCURSOR" val="15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748.25"/>
  <p:tag name="LATEXADDIN" val="\documentclass{article}&#10;\usepackage{amsmath}&#10;\usepackage{color}&#10;\pagestyle{empty}&#10;\begin{document}&#10;&#10;{\color{red}&#10;$\sup \mathcal{C}(K) := \bigcup\{K' \mid K' \in \mathcal{C}(K)\}$&#10;}&#10;&#10;\end{document}"/>
  <p:tag name="IGUANATEXSIZE" val="20"/>
  <p:tag name="IGUANATEXCURSOR" val="1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921.25"/>
  <p:tag name="LATEXADDIN" val="\documentclass{article}&#10;\usepackage{amsmath}&#10;\usepackage{color}&#10;\pagestyle{empty}&#10;\begin{document}&#10;&#10;&#10;(i) $\sup \mathcal{C}(K) \in \mathcal{C}(K)$, &#10;(ii) $(\forall K' \in \mathcal{C}(K)) K' \subseteq \sup \mathcal{C}(K) $&#10;&#10;\end{document}"/>
  <p:tag name="IGUANATEXSIZE" val="20"/>
  <p:tag name="IGUANATEXCURSOR" val="14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32.75"/>
  <p:tag name="LATEXADDIN" val="\documentclass{article}&#10;\usepackage{amsmath}&#10;\usepackage{color}&#10;\pagestyle{empty}&#10;\begin{document}&#10;&#10;If $K$ is already controllable, &#10;what is $\sup \mathcal{C}(K)$?&#10;&#10;\end{document}"/>
  <p:tag name="IGUANATEXSIZE" val="20"/>
  <p:tag name="IGUANATEXCURSOR" val="16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55"/>
  <p:tag name="LATEXADDIN" val="\documentclass{article}&#10;\usepackage{amsmath}&#10;\usepackage{color}&#10;\pagestyle{empty}&#10;\begin{document}&#10;&#10;$K =\{11.10, 15\}$&#10;&#10;\end{document}"/>
  <p:tag name="IGUANATEXSIZE" val="20"/>
  <p:tag name="IGUANATEXCURSOR" val="1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3.5"/>
  <p:tag name="LATEXADDIN" val="\documentclass{article}&#10;\usepackage{amsmath}&#10;\usepackage{color}&#10;\pagestyle{empty}&#10;\begin{document}&#10;&#10;$\sup \mathcal{C}(K) =$&#10;&#10;\end{document}"/>
  <p:tag name="IGUANATEXSIZE" val="20"/>
  <p:tag name="IGUANATEXCURSOR" val="12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97.5"/>
  <p:tag name="LATEXADDIN" val="\documentclass{article}&#10;\usepackage{amsmath}&#10;\usepackage{color}&#10;\pagestyle{empty}&#10;\begin{document}&#10;&#10;$K =\{\epsilon, 11.12.13, 11.12.13.15\}$&#10;&#10;\end{document}"/>
  <p:tag name="IGUANATEXSIZE" val="20"/>
  <p:tag name="IGUANATEXCURSOR" val="1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3.5"/>
  <p:tag name="LATEXADDIN" val="\documentclass{article}&#10;\usepackage{amsmath}&#10;\usepackage{color}&#10;\pagestyle{empty}&#10;\begin{document}&#10;&#10;$\sup \mathcal{C}(K) =$&#10;&#10;\end{document}"/>
  <p:tag name="IGUANATEXSIZE" val="20"/>
  <p:tag name="IGUANATEXCURSOR" val="12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73"/>
  <p:tag name="LATEXADDIN" val="\documentclass{article}&#10;\usepackage{amsmath}&#10;\usepackage{color}&#10;\pagestyle{empty}&#10;\begin{document}&#10;&#10;$K =\{11.10, 11.12.13\}$&#10;&#10;\end{document}"/>
  <p:tag name="IGUANATEXSIZE" val="20"/>
  <p:tag name="IGUANATEXCURSOR" val="1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3.5"/>
  <p:tag name="LATEXADDIN" val="\documentclass{article}&#10;\usepackage{amsmath}&#10;\usepackage{color}&#10;\pagestyle{empty}&#10;\begin{document}&#10;&#10;$\sup \mathcal{C}(K) =$&#10;&#10;\end{document}"/>
  <p:tag name="IGUANATEXSIZE" val="20"/>
  <p:tag name="IGUANATEXCURSOR" val="12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0"/>
  <p:tag name="ORIGINALWIDTH" val="2404.5"/>
  <p:tag name="LATEXADDIN" val="\documentclass{article}&#10;\usepackage{amsmath}&#10;\usepackage{color}&#10;\pagestyle{empty}&#10;\begin{document}&#10;&#10;Theorem:&#10;&#10;Let ${\bf G} = (Q, \Sigma_c \dot\cup \Sigma_u, \delta, q_0, Q_m)$ be a plant,&#10;&#10;and $K \subseteq L_m({\bf G})$ a specification language.&#10;&#10;Let $K_{\sup} = \sup \mathcal{C}(K)$ &#10;and suppose $K_{\sup} \neq \emptyset$.&#10;&#10;\end{document}"/>
  <p:tag name="IGUANATEXSIZE" val="20"/>
  <p:tag name="IGUANATEXCURSOR" val="31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0.75"/>
  <p:tag name="ORIGINALWIDTH" val="2646"/>
  <p:tag name="LATEXADDIN" val="\documentclass{article}&#10;\usepackage{amsmath}&#10;\usepackage{color}&#10;\pagestyle{empty}&#10;\begin{document}&#10;&#10;&#10;There always exists an {\color{blue} optimal and nonblocking,} &#10;&#10;{\color{blue} marking supervisory control $V_{\sup}$} for $(K_{\sup}, {\bf G})$&#10;&#10;s.t. {\color{red} $L_m(V_{\sup}/{\bf G}) = K_{\sup}$}.&#10;\end{document}"/>
  <p:tag name="IGUANATEXSIZE" val="20"/>
  <p:tag name="IGUANATEXCURSOR" val="29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3123.75"/>
  <p:tag name="LATEXADDIN" val="\documentclass{article}&#10;\usepackage{amsmath}&#10;\usepackage{color}&#10;\usepackage{amssymb}&#10;\pagestyle{empty}&#10;\begin{document}&#10;&#10;&#10;If we are given a specification language $E \subseteq \Sigma^*$ but &#10;&#10;$E \subsetneqq L_m({\bf G})$, then simply set {\color{blue} $K := E \cap L_m({\bf G}) \subseteq L_m({\bf G})$}.&#10;&#10;\end{document}"/>
  <p:tag name="IGUANATEXSIZE" val="20"/>
  <p:tag name="IGUANATEXCURSOR" val="25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26.75"/>
  <p:tag name="LATEXADDIN" val="\documentclass{article}&#10;\usepackage{amsmath}&#10;\usepackage{color}&#10;\pagestyle{empty}&#10;\begin{document}&#10;&#10;$\Sigma^*$&#10;&#10;\end{document}"/>
  <p:tag name="IGUANATEXSIZE" val="20"/>
  <p:tag name="IGUANATEXCURSOR" val="11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72"/>
  <p:tag name="LATEXADDIN" val="\documentclass{article}&#10;\usepackage{amsmath}&#10;\usepackage{color}&#10;\pagestyle{empty}&#10;\begin{document}&#10;&#10;$L_m({\bf G})$&#10;&#10;\end{document}"/>
  <p:tag name="IGUANATEXSIZE" val="20"/>
  <p:tag name="IGUANATEXCURSOR" val="11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1.5"/>
  <p:tag name="LATEXADDIN" val="\documentclass{article}&#10;\usepackage{amsmath}&#10;\usepackage{color}&#10;\pagestyle{empty}&#10;\begin{document}&#10;&#10;$E$&#10;&#10;\end{document}"/>
  <p:tag name="IGUANATEXSIZE" val="20"/>
  <p:tag name="IGUANATEXCURSOR" val="10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33.75"/>
  <p:tag name="LATEXADDIN" val="\documentclass{article}&#10;\usepackage{amsmath}&#10;\usepackage{color}&#10;\pagestyle{empty}&#10;\begin{document}&#10;&#10;$K:=L_m({\bf G}) \cap E$&#10;&#10;\end{document}"/>
  <p:tag name="IGUANATEXSIZE" val="20"/>
  <p:tag name="IGUANATEXCURSOR" val="10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0.75"/>
  <p:tag name="ORIGINALWIDTH" val="246.75"/>
  <p:tag name="LATEXADDIN" val="\documentclass{article}&#10;\usepackage{amsmath}&#10;\usepackage{color}&#10;\pagestyle{empty}&#10;\begin{document}&#10;&#10;$K_{\sup}$&#10;&#10;\end{document}"/>
  <p:tag name="IGUANATEXSIZE" val="20"/>
  <p:tag name="IGUANATEXCURSOR" val="10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36.5"/>
  <p:tag name="LATEXADDIN" val="\documentclass{article}&#10;\usepackage{amsmath}&#10;\usepackage{color}&#10;\pagestyle{empty}&#10;\begin{document}&#10;&#10;$K'$&#10;&#10;\end{document}"/>
  <p:tag name="IGUANATEXSIZE" val="20"/>
  <p:tag name="IGUANATEXCURSOR" val="10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65"/>
  <p:tag name="LATEXADDIN" val="\documentclass{article}&#10;\usepackage{amsmath}&#10;\usepackage{color}&#10;\pagestyle{empty}&#10;\begin{document}&#10;&#10;$K''$&#10;&#10;\end{document}"/>
  <p:tag name="IGUANATEXSIZE" val="20"/>
  <p:tag name="IGUANATEXCURSOR" val="10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51"/>
  <p:tag name="LATEXADDIN" val="\documentclass{article}&#10;\usepackage{amsmath}&#10;\usepackage{color}&#10;\pagestyle{empty}&#10;\begin{document}&#10;&#10;$\emptyset$&#10;&#10;\end{document}"/>
  <p:tag name="IGUANATEXSIZE" val="20"/>
  <p:tag name="IGUANATEXCURSOR" val="11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6.25"/>
  <p:tag name="ORIGINALWIDTH" val="2589.75"/>
  <p:tag name="LATEXADDIN" val="\documentclass{article}&#10;\usepackage{amsmath}&#10;\usepackage{color}&#10;\pagestyle{empty}&#10;\begin{document}&#10;&#10;Given {\color{blue} plant ${\bf G}$} with marked behavior $L_m({\bf G})$&#10;&#10;and {\color{blue} specification {\bf SPEC}} with $L_m({\bf SPEC})=E$, &#10;&#10;compute an automaton {\bf SUP} such that&#10;&#10;\end{document}"/>
  <p:tag name="IGUANATEXSIZE" val="20"/>
  <p:tag name="IGUANATEXCURSOR" val="21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896.5"/>
  <p:tag name="LATEXADDIN" val="\documentclass{article}&#10;\usepackage{amsmath}&#10;\usepackage{color}&#10;\usepackage{amssymb}&#10;\pagestyle{empty}&#10;\begin{document}&#10;&#10;(i) {\bf SUP} is nonblocking&#10;&#10;(ii) $L_m({\bf SUP}) = K_{\sup} = \sup \mathcal{C}(L_m({\bf G}) \cap L_m({\bf SPEC}))$&#10;&#10;\end{document}"/>
  <p:tag name="IGUANATEXSIZE" val="20"/>
  <p:tag name="IGUANATEXCURSOR" val="23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3316.5"/>
  <p:tag name="LATEXADDIN" val="\documentclass{article}&#10;\usepackage{amsmath}&#10;\usepackage{color}&#10;\usepackage{amssymb}&#10;\pagestyle{empty}&#10;\begin{document}&#10;&#10;Call {\bf SUP} an {\color{blue} optimal and nonblocking monolithic supervisor}&#10;&#10;\end{document}"/>
  <p:tag name="IGUANATEXSIZE" val="20"/>
  <p:tag name="IGUANATEXCURSOR" val="19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1"/>
  <p:tag name="ORIGINALWIDTH" val="2133.75"/>
  <p:tag name="LATEXADDIN" val="\documentclass{article}&#10;\usepackage{amsmath}&#10;\usepackage{color}&#10;\pagestyle{empty}&#10;\begin{document}&#10;&#10;1. Create plant components ${\bf G}_1$,...,${\bf G}_n$&#10;&#10;and specification components ${\bf E}_1$,...,${\bf E}_m$&#10;&#10;\end{document}"/>
  <p:tag name="IGUANATEXSIZE" val="20"/>
  <p:tag name="IGUANATEXCURSOR" val="2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677"/>
  <p:tag name="LATEXADDIN" val="\documentclass{article}&#10;\usepackage{amsmath}&#10;\usepackage{color}&#10;\usepackage{amssymb}&#10;\pagestyle{empty}&#10;\begin{document}&#10;&#10;2. {\bf PLANT} = sync(${\bf G}_1$,...,${\bf G}_n$)&#10;&#10;{\bf ALL} = allevents({\bf PLANT})&#10;&#10;&#10;\end{document}"/>
  <p:tag name="IGUANATEXSIZE" val="20"/>
  <p:tag name="IGUANATEXCURSOR" val="12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94.5"/>
  <p:tag name="LATEXADDIN" val="\documentclass{article}&#10;\usepackage{amsmath}&#10;\usepackage{color}&#10;\usepackage{amssymb}&#10;\pagestyle{empty}&#10;\begin{document}&#10;&#10;3. {\bf SPEC} = sync(${\bf E}_1$,...,${\bf E}_m$, {\color{blue} {\bf ALL}})&#10;&#10;\end{document}"/>
  <p:tag name="IGUANATEXSIZE" val="20"/>
  <p:tag name="IGUANATEXCURSOR" val="19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33.25"/>
  <p:tag name="LATEXADDIN" val="\documentclass{article}&#10;\usepackage{amsmath}&#10;\usepackage{color}&#10;\usepackage{amssymb}&#10;\pagestyle{empty}&#10;\begin{document}&#10;&#10;4. {\bf SUP} = supcon(${\bf PLANT}$, {\bf SPEC})&#10;&#10;\end{document}"/>
  <p:tag name="IGUANATEXSIZE" val="20"/>
  <p:tag name="IGUANATEXCURSOR" val="16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46.5"/>
  <p:tag name="LATEXADDIN" val="\documentclass{article}&#10;\usepackage{amsmath}&#10;\usepackage{color}&#10;\usepackage{amssymb}&#10;\pagestyle{empty}&#10;\begin{document}&#10;&#10;5. {\bf SUP}.dat = condat(${\bf PLANT}$, {\bf SUP})&#10;&#10;\end{document}"/>
  <p:tag name="IGUANATEXSIZE" val="20"/>
  <p:tag name="IGUANATEXCURSOR" val="17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1130.25"/>
  <p:tag name="LATEXADDIN" val="\documentclass{article}&#10;\usepackage{amsmath}&#10;\usepackage{color}&#10;\pagestyle{empty}&#10;\begin{document}&#10;&#10;{\bf PLANT} = {\bf MACH}&#10;&#10;\end{document}"/>
  <p:tag name="IGUANATEXSIZE" val="20"/>
  <p:tag name="IGUANATEXCURSOR" val="12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00"/>
  <p:tag name="LATEXADDIN" val="\documentclass{article}&#10;\usepackage{amsmath}&#10;\usepackage{color}&#10;\pagestyle{empty}&#10;\begin{document}&#10;&#10;$\Sigma_c = \{11,13,15\}$&#10;&#10;\end{document}"/>
  <p:tag name="IGUANATEXSIZE" val="20"/>
  <p:tag name="IGUANATEXCURSOR" val="12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11.25"/>
  <p:tag name="LATEXADDIN" val="\documentclass{article}&#10;\usepackage{amsmath}&#10;\usepackage{color}&#10;\usepackage{amssymb}&#10;\pagestyle{empty}&#10;\begin{document}&#10;&#10;&#10;&#10;{\bf ALL} = allevents({\bf PLANT})&#10;&#10;&#10;\end{document}"/>
  <p:tag name="IGUANATEXSIZE" val="20"/>
  <p:tag name="IGUANATEXCURSOR" val="12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743.5"/>
  <p:tag name="LATEXADDIN" val="\documentclass{article}&#10;\usepackage{amsmath}&#10;\usepackage{color}&#10;\pagestyle{empty}&#10;\begin{document}&#10;&#10;Specification: sell {\bf MACH} iff it breaks down once.&#10;&#10;\end{document}"/>
  <p:tag name="IGUANATEXSIZE" val="20"/>
  <p:tag name="IGUANATEXCURSOR" val="13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85.5"/>
  <p:tag name="LATEXADDIN" val="\documentclass{article}&#10;\usepackage{amsmath}&#10;\usepackage{color}&#10;\pagestyle{empty}&#10;\begin{document}&#10;&#10;{\bf E}&#10;&#10;\end{document}"/>
  <p:tag name="IGUANATEXSIZE" val="20"/>
  <p:tag name="IGUANATEXCURSOR" val="10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1.5"/>
  <p:tag name="LATEXADDIN" val="\documentclass{article}&#10;\usepackage{amsmath}&#10;\usepackage{color}&#10;\usepackage{amssymb}&#10;\pagestyle{empty}&#10;\begin{document}&#10;&#10;{\bf SPEC} = sync(${\bf E}$, {\bf ALL})&#10;&#10;\end{document}"/>
  <p:tag name="IGUANATEXSIZE" val="20"/>
  <p:tag name="IGUANATEXCURSOR" val="15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76.5"/>
  <p:tag name="LATEXADDIN" val="\documentclass{article}&#10;\usepackage{amsmath}&#10;\usepackage{color}&#10;\usepackage{amssymb}&#10;\pagestyle{empty}&#10;\begin{document}&#10;&#10;{\bf SUP} = supcon(${\bf PLANT}$, {\bf SPEC})&#10;&#10;\end{document}"/>
  <p:tag name="IGUANATEXSIZE" val="20"/>
  <p:tag name="IGUANATEXCURSOR" val="12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92.75"/>
  <p:tag name="LATEXADDIN" val="\documentclass{article}&#10;\usepackage{amsmath}&#10;\usepackage{color}&#10;\usepackage{amssymb}&#10;\pagestyle{empty}&#10;\begin{document}&#10;&#10;{\bf SUP}.dat = condat(${\bf PLANT}$, {\bf SUP})&#10;&#10;\end{document}"/>
  <p:tag name="IGUANATEXSIZE" val="20"/>
  <p:tag name="IGUANATEXCURSOR" val="12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&#10;{\bf SUP}&#10;&#10;\end{document}"/>
  <p:tag name="IGUANATEXSIZE" val="20"/>
  <p:tag name="IGUANATEXCURSOR" val="10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&#10;{\bf SUP}&#10;&#10;\end{document}"/>
  <p:tag name="IGUANATEXSIZE" val="20"/>
  <p:tag name="IGUANATEXCURSOR" val="10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12.25"/>
  <p:tag name="LATEXADDIN" val="\documentclass{article}&#10;\usepackage{amsmath}&#10;\usepackage{color}&#10;\pagestyle{empty}&#10;\begin{document}&#10;&#10;${\bf MACH1}$&#10;&#10;\end{document}"/>
  <p:tag name="IGUANATEXSIZE" val="20"/>
  <p:tag name="IGUANATEXCURSOR" val="11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45.75"/>
  <p:tag name="LATEXADDIN" val="\documentclass{article}&#10;\usepackage{amsmath}&#10;\usepackage{color}&#10;\pagestyle{empty}&#10;\begin{document}&#10;&#10;$\Sigma_c = \{11,21\}$, $\Sigma_u = \{10,20\}$&#10;&#10;\end{document}"/>
  <p:tag name="IGUANATEXSIZE" val="20"/>
  <p:tag name="IGUANATEXCURSOR" val="13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15.25"/>
  <p:tag name="LATEXADDIN" val="\documentclass{article}&#10;\usepackage{amsmath}&#10;\usepackage{color}&#10;\pagestyle{empty}&#10;\begin{document}&#10;&#10;${\bf MACH2}$&#10;&#10;\end{document}"/>
  <p:tag name="IGUANATEXSIZE" val="20"/>
  <p:tag name="IGUANATEXCURSOR" val="11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65"/>
  <p:tag name="LATEXADDIN" val="\documentclass{article}&#10;\usepackage{amsmath}&#10;\usepackage{color}&#10;\pagestyle{empty}&#10;\begin{document}&#10;&#10;Plant: {\bf PLANT} $=$ {\bf MACH1} $||$ {\bf MACH2} &#10;&#10;&#10;&#10;&#10;\end{document}"/>
  <p:tag name="IGUANATEXSIZE" val="20"/>
  <p:tag name="IGUANATEXCURSOR" val="15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2259.75"/>
  <p:tag name="LATEXADDIN" val="\documentclass{article}&#10;\usepackage{amsmath}&#10;\usepackage{color}&#10;\pagestyle{empty}&#10;\begin{document}&#10;&#10;Specification: &#10;&#10;Protect buffer against overflow/underflow&#10;&#10;&#10;&#10;\end{document}"/>
  <p:tag name="IGUANATEXSIZE" val="20"/>
  <p:tag name="IGUANATEXCURSOR" val="11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85.5"/>
  <p:tag name="LATEXADDIN" val="\documentclass{article}&#10;\usepackage{amsmath}&#10;\usepackage{color}&#10;\pagestyle{empty}&#10;\begin{document}&#10;&#10;{\bf E}&#10;&#10;\end{document}"/>
  <p:tag name="IGUANATEXSIZE" val="20"/>
  <p:tag name="IGUANATEXCURSOR" val="10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921.75"/>
  <p:tag name="LATEXADDIN" val="\documentclass{article}&#10;\usepackage{amsmath}&#10;\usepackage{color}&#10;\pagestyle{empty}&#10;\begin{document}&#10;&#10;Supervisor {\bf SUP}:&#10;&#10;&#10;\end{document}"/>
  <p:tag name="IGUANATEXSIZE" val="20"/>
  <p:tag name="IGUANATEXCURSOR" val="11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24945</TotalTime>
  <Words>347</Words>
  <Application>Microsoft Macintosh PowerPoint</Application>
  <PresentationFormat>On-screen Show (4:3)</PresentationFormat>
  <Paragraphs>136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Office Theme</vt:lpstr>
      <vt:lpstr>Custom Design</vt:lpstr>
      <vt:lpstr>Supervisory Control Theory -- continued</vt:lpstr>
      <vt:lpstr>Main result of supervisory control</vt:lpstr>
      <vt:lpstr>Optimal supervisory control</vt:lpstr>
      <vt:lpstr>Family of controllable sublanguages</vt:lpstr>
      <vt:lpstr>Family of controllable sublanguages</vt:lpstr>
      <vt:lpstr>A coffee machine</vt:lpstr>
      <vt:lpstr>A coffee machine</vt:lpstr>
      <vt:lpstr>A coffee machine</vt:lpstr>
      <vt:lpstr>Optimal supervisory control: result</vt:lpstr>
      <vt:lpstr>PowerPoint Presentation</vt:lpstr>
      <vt:lpstr>Optimal supervisor</vt:lpstr>
      <vt:lpstr>Optimal supervisor by MatlabTCT</vt:lpstr>
      <vt:lpstr>A coffee machine</vt:lpstr>
      <vt:lpstr>A coffee machine</vt:lpstr>
      <vt:lpstr>A coffee machine</vt:lpstr>
      <vt:lpstr>A coffee machine</vt:lpstr>
      <vt:lpstr>Small Factory</vt:lpstr>
      <vt:lpstr>Small Factory</vt:lpstr>
      <vt:lpstr>Small Factory</vt:lpstr>
      <vt:lpstr>Small Factory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540</cp:revision>
  <dcterms:created xsi:type="dcterms:W3CDTF">2012-09-17T19:21:51Z</dcterms:created>
  <dcterms:modified xsi:type="dcterms:W3CDTF">2020-06-18T01:18:30Z</dcterms:modified>
</cp:coreProperties>
</file>