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5"/>
  </p:notesMasterIdLst>
  <p:handoutMasterIdLst>
    <p:handoutMasterId r:id="rId16"/>
  </p:handoutMasterIdLst>
  <p:sldIdLst>
    <p:sldId id="443" r:id="rId3"/>
    <p:sldId id="436" r:id="rId4"/>
    <p:sldId id="437" r:id="rId5"/>
    <p:sldId id="438" r:id="rId6"/>
    <p:sldId id="439" r:id="rId7"/>
    <p:sldId id="440" r:id="rId8"/>
    <p:sldId id="441" r:id="rId9"/>
    <p:sldId id="442" r:id="rId10"/>
    <p:sldId id="444" r:id="rId11"/>
    <p:sldId id="445" r:id="rId12"/>
    <p:sldId id="446" r:id="rId13"/>
    <p:sldId id="448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75" autoAdjust="0"/>
    <p:restoredTop sz="96208" autoAdjust="0"/>
  </p:normalViewPr>
  <p:slideViewPr>
    <p:cSldViewPr>
      <p:cViewPr varScale="1">
        <p:scale>
          <a:sx n="119" d="100"/>
          <a:sy n="119" d="100"/>
        </p:scale>
        <p:origin x="1440" y="1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756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19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82FC24-B5B1-0A40-9220-2C9166D131EC}" type="datetimeFigureOut">
              <a:rPr lang="en-US" smtClean="0"/>
              <a:pPr/>
              <a:t>6/11/20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F11F3D-84C3-E04C-8BF9-C0A0DCB876F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14003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26DA0D-6C61-0040-AABE-3E6D264D4214}" type="datetimeFigureOut">
              <a:rPr lang="en-US" smtClean="0"/>
              <a:pPr/>
              <a:t>6/11/20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6F6456-F6D9-474D-A94F-BAB655D944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15047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8870A-EF7F-4D45-BADA-B886527F36CE}" type="datetimeFigureOut">
              <a:rPr lang="en-CA" smtClean="0"/>
              <a:pPr/>
              <a:t>2020-06-11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58883-0D4C-410F-A2FF-5938150B8637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8870A-EF7F-4D45-BADA-B886527F36CE}" type="datetimeFigureOut">
              <a:rPr lang="en-CA" smtClean="0"/>
              <a:pPr/>
              <a:t>2020-06-11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58883-0D4C-410F-A2FF-5938150B8637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8870A-EF7F-4D45-BADA-B886527F36CE}" type="datetimeFigureOut">
              <a:rPr lang="en-CA" smtClean="0"/>
              <a:pPr/>
              <a:t>2020-06-11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58883-0D4C-410F-A2FF-5938150B8637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8870A-EF7F-4D45-BADA-B886527F36CE}" type="datetimeFigureOut">
              <a:rPr lang="en-CA" smtClean="0"/>
              <a:pPr/>
              <a:t>2020-06-11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58883-0D4C-410F-A2FF-5938150B8637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8870A-EF7F-4D45-BADA-B886527F36CE}" type="datetimeFigureOut">
              <a:rPr lang="en-CA" smtClean="0"/>
              <a:pPr/>
              <a:t>2020-06-11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58883-0D4C-410F-A2FF-5938150B8637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8870A-EF7F-4D45-BADA-B886527F36CE}" type="datetimeFigureOut">
              <a:rPr lang="en-CA" smtClean="0"/>
              <a:pPr/>
              <a:t>2020-06-11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58883-0D4C-410F-A2FF-5938150B8637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8870A-EF7F-4D45-BADA-B886527F36CE}" type="datetimeFigureOut">
              <a:rPr lang="en-CA" smtClean="0"/>
              <a:pPr/>
              <a:t>2020-06-11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58883-0D4C-410F-A2FF-5938150B8637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8870A-EF7F-4D45-BADA-B886527F36CE}" type="datetimeFigureOut">
              <a:rPr lang="en-CA" smtClean="0"/>
              <a:pPr/>
              <a:t>2020-06-11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58883-0D4C-410F-A2FF-5938150B8637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8870A-EF7F-4D45-BADA-B886527F36CE}" type="datetimeFigureOut">
              <a:rPr lang="en-CA" smtClean="0"/>
              <a:pPr/>
              <a:t>2020-06-11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58883-0D4C-410F-A2FF-5938150B8637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8870A-EF7F-4D45-BADA-B886527F36CE}" type="datetimeFigureOut">
              <a:rPr lang="en-CA" smtClean="0"/>
              <a:pPr/>
              <a:t>2020-06-11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58883-0D4C-410F-A2FF-5938150B8637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8870A-EF7F-4D45-BADA-B886527F36CE}" type="datetimeFigureOut">
              <a:rPr lang="en-CA" smtClean="0"/>
              <a:pPr/>
              <a:t>2020-06-11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58883-0D4C-410F-A2FF-5938150B8637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F1EF8-3B1E-5B40-B0AD-81CFE690B49A}" type="datetimeFigureOut">
              <a:rPr lang="en-US" smtClean="0"/>
              <a:pPr/>
              <a:t>6/11/20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5E96F-40F1-5641-87EA-B02C782E62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55743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F1EF8-3B1E-5B40-B0AD-81CFE690B49A}" type="datetimeFigureOut">
              <a:rPr lang="en-US" smtClean="0"/>
              <a:pPr/>
              <a:t>6/11/20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5E96F-40F1-5641-87EA-B02C782E62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81620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F1EF8-3B1E-5B40-B0AD-81CFE690B49A}" type="datetimeFigureOut">
              <a:rPr lang="en-US" smtClean="0"/>
              <a:pPr/>
              <a:t>6/11/20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5E96F-40F1-5641-87EA-B02C782E62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98925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F1EF8-3B1E-5B40-B0AD-81CFE690B49A}" type="datetimeFigureOut">
              <a:rPr lang="en-US" smtClean="0"/>
              <a:pPr/>
              <a:t>6/11/20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5E96F-40F1-5641-87EA-B02C782E62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10857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F1EF8-3B1E-5B40-B0AD-81CFE690B49A}" type="datetimeFigureOut">
              <a:rPr lang="en-US" smtClean="0"/>
              <a:pPr/>
              <a:t>6/11/20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5E96F-40F1-5641-87EA-B02C782E62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649588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F1EF8-3B1E-5B40-B0AD-81CFE690B49A}" type="datetimeFigureOut">
              <a:rPr lang="en-US" smtClean="0"/>
              <a:pPr/>
              <a:t>6/11/20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5E96F-40F1-5641-87EA-B02C782E62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61666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F1EF8-3B1E-5B40-B0AD-81CFE690B49A}" type="datetimeFigureOut">
              <a:rPr lang="en-US" smtClean="0"/>
              <a:pPr/>
              <a:t>6/11/20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5E96F-40F1-5641-87EA-B02C782E62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723460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F1EF8-3B1E-5B40-B0AD-81CFE690B49A}" type="datetimeFigureOut">
              <a:rPr lang="en-US" smtClean="0"/>
              <a:pPr/>
              <a:t>6/11/20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5E96F-40F1-5641-87EA-B02C782E62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964453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F1EF8-3B1E-5B40-B0AD-81CFE690B49A}" type="datetimeFigureOut">
              <a:rPr lang="en-US" smtClean="0"/>
              <a:pPr/>
              <a:t>6/11/20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5E96F-40F1-5641-87EA-B02C782E62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270552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F1EF8-3B1E-5B40-B0AD-81CFE690B49A}" type="datetimeFigureOut">
              <a:rPr lang="en-US" smtClean="0"/>
              <a:pPr/>
              <a:t>6/11/20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5E96F-40F1-5641-87EA-B02C782E62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923357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F1EF8-3B1E-5B40-B0AD-81CFE690B49A}" type="datetimeFigureOut">
              <a:rPr lang="en-US" smtClean="0"/>
              <a:pPr/>
              <a:t>6/11/20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5E96F-40F1-5641-87EA-B02C782E62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9021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CA" dirty="0"/>
              <a:t>2012.12.14 (Friday)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CA" dirty="0"/>
              <a:t>DES Workshop at CDC’12, Maui, HI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158883-0D4C-410F-A2FF-5938150B8637}" type="slidenum">
              <a:rPr lang="en-CA" smtClean="0"/>
              <a:pPr/>
              <a:t>‹#›</a:t>
            </a:fld>
            <a:endParaRPr lang="en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0F1EF8-3B1E-5B40-B0AD-81CFE690B49A}" type="datetimeFigureOut">
              <a:rPr lang="en-US" smtClean="0"/>
              <a:pPr/>
              <a:t>6/11/20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E5E96F-40F1-5641-87EA-B02C782E62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9637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image" Target="../media/image9.png"/><Relationship Id="rId3" Type="http://schemas.openxmlformats.org/officeDocument/2006/relationships/tags" Target="../tags/tag7.xml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8.png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6" Type="http://schemas.openxmlformats.org/officeDocument/2006/relationships/tags" Target="../tags/tag10.xml"/><Relationship Id="rId11" Type="http://schemas.openxmlformats.org/officeDocument/2006/relationships/image" Target="../media/image7.png"/><Relationship Id="rId5" Type="http://schemas.openxmlformats.org/officeDocument/2006/relationships/tags" Target="../tags/tag9.xml"/><Relationship Id="rId10" Type="http://schemas.openxmlformats.org/officeDocument/2006/relationships/image" Target="../media/image6.png"/><Relationship Id="rId4" Type="http://schemas.openxmlformats.org/officeDocument/2006/relationships/tags" Target="../tags/tag8.xml"/><Relationship Id="rId9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tags" Target="../tags/tag13.xml"/><Relationship Id="rId7" Type="http://schemas.openxmlformats.org/officeDocument/2006/relationships/image" Target="../media/image11.png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6" Type="http://schemas.openxmlformats.org/officeDocument/2006/relationships/image" Target="../media/image10.png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14.xml"/><Relationship Id="rId9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tags" Target="../tags/tag17.xml"/><Relationship Id="rId7" Type="http://schemas.openxmlformats.org/officeDocument/2006/relationships/image" Target="../media/image16.png"/><Relationship Id="rId2" Type="http://schemas.openxmlformats.org/officeDocument/2006/relationships/tags" Target="../tags/tag16.xml"/><Relationship Id="rId1" Type="http://schemas.openxmlformats.org/officeDocument/2006/relationships/tags" Target="../tags/tag15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4.png"/><Relationship Id="rId3" Type="http://schemas.openxmlformats.org/officeDocument/2006/relationships/tags" Target="../tags/tag22.xml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23.png"/><Relationship Id="rId2" Type="http://schemas.openxmlformats.org/officeDocument/2006/relationships/tags" Target="../tags/tag21.xml"/><Relationship Id="rId1" Type="http://schemas.openxmlformats.org/officeDocument/2006/relationships/tags" Target="../tags/tag20.xml"/><Relationship Id="rId6" Type="http://schemas.openxmlformats.org/officeDocument/2006/relationships/tags" Target="../tags/tag25.xml"/><Relationship Id="rId11" Type="http://schemas.openxmlformats.org/officeDocument/2006/relationships/image" Target="../media/image22.png"/><Relationship Id="rId5" Type="http://schemas.openxmlformats.org/officeDocument/2006/relationships/tags" Target="../tags/tag24.xml"/><Relationship Id="rId10" Type="http://schemas.openxmlformats.org/officeDocument/2006/relationships/image" Target="../media/image21.png"/><Relationship Id="rId4" Type="http://schemas.openxmlformats.org/officeDocument/2006/relationships/tags" Target="../tags/tag23.xml"/><Relationship Id="rId9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tags" Target="../tags/tag30.xml"/><Relationship Id="rId7" Type="http://schemas.openxmlformats.org/officeDocument/2006/relationships/image" Target="../media/image27.png"/><Relationship Id="rId2" Type="http://schemas.openxmlformats.org/officeDocument/2006/relationships/tags" Target="../tags/tag29.xml"/><Relationship Id="rId1" Type="http://schemas.openxmlformats.org/officeDocument/2006/relationships/tags" Target="../tags/tag28.xml"/><Relationship Id="rId6" Type="http://schemas.openxmlformats.org/officeDocument/2006/relationships/image" Target="../media/image14.png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31.xml"/><Relationship Id="rId9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tags" Target="../tags/tag34.xml"/><Relationship Id="rId7" Type="http://schemas.openxmlformats.org/officeDocument/2006/relationships/image" Target="../media/image29.png"/><Relationship Id="rId2" Type="http://schemas.openxmlformats.org/officeDocument/2006/relationships/tags" Target="../tags/tag33.xml"/><Relationship Id="rId1" Type="http://schemas.openxmlformats.org/officeDocument/2006/relationships/tags" Target="../tags/tag32.xml"/><Relationship Id="rId6" Type="http://schemas.openxmlformats.org/officeDocument/2006/relationships/image" Target="../media/image14.png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35.xml"/><Relationship Id="rId9" Type="http://schemas.openxmlformats.org/officeDocument/2006/relationships/image" Target="../media/image3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492896"/>
            <a:ext cx="7772400" cy="1470025"/>
          </a:xfrm>
        </p:spPr>
        <p:txBody>
          <a:bodyPr/>
          <a:lstStyle/>
          <a:p>
            <a:r>
              <a:rPr lang="en-CA" dirty="0">
                <a:solidFill>
                  <a:srgbClr val="0000FF"/>
                </a:solidFill>
              </a:rPr>
              <a:t>Supervisory Control Theory</a:t>
            </a:r>
            <a:br>
              <a:rPr lang="en-CA" dirty="0">
                <a:solidFill>
                  <a:srgbClr val="0000FF"/>
                </a:solidFill>
              </a:rPr>
            </a:br>
            <a:r>
              <a:rPr lang="en-CA" dirty="0">
                <a:solidFill>
                  <a:srgbClr val="0000FF"/>
                </a:solidFill>
              </a:rPr>
              <a:t>-- continued</a:t>
            </a:r>
          </a:p>
        </p:txBody>
      </p:sp>
    </p:spTree>
    <p:extLst>
      <p:ext uri="{BB962C8B-B14F-4D97-AF65-F5344CB8AC3E}">
        <p14:creationId xmlns:p14="http://schemas.microsoft.com/office/powerpoint/2010/main" val="17754427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CA" dirty="0"/>
              <a:t>Main question</a:t>
            </a:r>
          </a:p>
        </p:txBody>
      </p:sp>
      <p:pic>
        <p:nvPicPr>
          <p:cNvPr id="4" name="図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4005064"/>
            <a:ext cx="6572594" cy="1085170"/>
          </a:xfrm>
          <a:prstGeom prst="rect">
            <a:avLst/>
          </a:prstGeom>
        </p:spPr>
      </p:pic>
      <p:pic>
        <p:nvPicPr>
          <p:cNvPr id="5" name="図 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1" y="1700806"/>
            <a:ext cx="6422516" cy="1081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76909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CA" dirty="0"/>
              <a:t>The answer</a:t>
            </a:r>
          </a:p>
        </p:txBody>
      </p:sp>
      <p:pic>
        <p:nvPicPr>
          <p:cNvPr id="8" name="図 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2" y="4005065"/>
            <a:ext cx="7034369" cy="1450741"/>
          </a:xfrm>
          <a:prstGeom prst="rect">
            <a:avLst/>
          </a:prstGeom>
        </p:spPr>
      </p:pic>
      <p:pic>
        <p:nvPicPr>
          <p:cNvPr id="5" name="図 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1" y="1700806"/>
            <a:ext cx="6422516" cy="1081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32123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CA" dirty="0"/>
              <a:t>Controllability</a:t>
            </a:r>
          </a:p>
        </p:txBody>
      </p:sp>
      <p:pic>
        <p:nvPicPr>
          <p:cNvPr id="3" name="図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1" y="1700807"/>
            <a:ext cx="6422516" cy="1081320"/>
          </a:xfrm>
          <a:prstGeom prst="rect">
            <a:avLst/>
          </a:prstGeom>
        </p:spPr>
      </p:pic>
      <p:pic>
        <p:nvPicPr>
          <p:cNvPr id="34" name="図 3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1" y="3429003"/>
            <a:ext cx="5256536" cy="350179"/>
          </a:xfrm>
          <a:prstGeom prst="rect">
            <a:avLst/>
          </a:prstGeom>
        </p:spPr>
      </p:pic>
      <p:pic>
        <p:nvPicPr>
          <p:cNvPr id="4" name="図 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2" y="4077073"/>
            <a:ext cx="8210723" cy="348984"/>
          </a:xfrm>
          <a:prstGeom prst="rect">
            <a:avLst/>
          </a:prstGeom>
        </p:spPr>
      </p:pic>
      <p:sp>
        <p:nvSpPr>
          <p:cNvPr id="13" name="Oval 7"/>
          <p:cNvSpPr/>
          <p:nvPr/>
        </p:nvSpPr>
        <p:spPr>
          <a:xfrm>
            <a:off x="2376332" y="5659276"/>
            <a:ext cx="72008" cy="72008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4" name="Oval 8"/>
          <p:cNvSpPr/>
          <p:nvPr/>
        </p:nvSpPr>
        <p:spPr>
          <a:xfrm>
            <a:off x="4536572" y="5396967"/>
            <a:ext cx="72008" cy="72008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cxnSp>
        <p:nvCxnSpPr>
          <p:cNvPr id="15" name="Straight Connector 9"/>
          <p:cNvCxnSpPr/>
          <p:nvPr/>
        </p:nvCxnSpPr>
        <p:spPr>
          <a:xfrm>
            <a:off x="3888500" y="5612991"/>
            <a:ext cx="0" cy="216024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Freeform 10"/>
          <p:cNvSpPr/>
          <p:nvPr/>
        </p:nvSpPr>
        <p:spPr>
          <a:xfrm>
            <a:off x="2448340" y="5600571"/>
            <a:ext cx="1440160" cy="156436"/>
          </a:xfrm>
          <a:custGeom>
            <a:avLst/>
            <a:gdLst>
              <a:gd name="connsiteX0" fmla="*/ 12213 w 909360"/>
              <a:gd name="connsiteY0" fmla="*/ 94891 h 146649"/>
              <a:gd name="connsiteX1" fmla="*/ 55345 w 909360"/>
              <a:gd name="connsiteY1" fmla="*/ 43132 h 146649"/>
              <a:gd name="connsiteX2" fmla="*/ 98477 w 909360"/>
              <a:gd name="connsiteY2" fmla="*/ 0 h 146649"/>
              <a:gd name="connsiteX3" fmla="*/ 150235 w 909360"/>
              <a:gd name="connsiteY3" fmla="*/ 25879 h 146649"/>
              <a:gd name="connsiteX4" fmla="*/ 167488 w 909360"/>
              <a:gd name="connsiteY4" fmla="*/ 51759 h 146649"/>
              <a:gd name="connsiteX5" fmla="*/ 210620 w 909360"/>
              <a:gd name="connsiteY5" fmla="*/ 129396 h 146649"/>
              <a:gd name="connsiteX6" fmla="*/ 262379 w 909360"/>
              <a:gd name="connsiteY6" fmla="*/ 146649 h 146649"/>
              <a:gd name="connsiteX7" fmla="*/ 322764 w 909360"/>
              <a:gd name="connsiteY7" fmla="*/ 138023 h 146649"/>
              <a:gd name="connsiteX8" fmla="*/ 374522 w 909360"/>
              <a:gd name="connsiteY8" fmla="*/ 120770 h 146649"/>
              <a:gd name="connsiteX9" fmla="*/ 391775 w 909360"/>
              <a:gd name="connsiteY9" fmla="*/ 94891 h 146649"/>
              <a:gd name="connsiteX10" fmla="*/ 417654 w 909360"/>
              <a:gd name="connsiteY10" fmla="*/ 86264 h 146649"/>
              <a:gd name="connsiteX11" fmla="*/ 443533 w 909360"/>
              <a:gd name="connsiteY11" fmla="*/ 69012 h 146649"/>
              <a:gd name="connsiteX12" fmla="*/ 469413 w 909360"/>
              <a:gd name="connsiteY12" fmla="*/ 60385 h 146649"/>
              <a:gd name="connsiteX13" fmla="*/ 521171 w 909360"/>
              <a:gd name="connsiteY13" fmla="*/ 34506 h 146649"/>
              <a:gd name="connsiteX14" fmla="*/ 564303 w 909360"/>
              <a:gd name="connsiteY14" fmla="*/ 69012 h 146649"/>
              <a:gd name="connsiteX15" fmla="*/ 590182 w 909360"/>
              <a:gd name="connsiteY15" fmla="*/ 77638 h 146649"/>
              <a:gd name="connsiteX16" fmla="*/ 616062 w 909360"/>
              <a:gd name="connsiteY16" fmla="*/ 94891 h 146649"/>
              <a:gd name="connsiteX17" fmla="*/ 676447 w 909360"/>
              <a:gd name="connsiteY17" fmla="*/ 112144 h 146649"/>
              <a:gd name="connsiteX18" fmla="*/ 909360 w 909360"/>
              <a:gd name="connsiteY18" fmla="*/ 103517 h 1466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909360" h="146649">
                <a:moveTo>
                  <a:pt x="12213" y="94891"/>
                </a:moveTo>
                <a:cubicBezTo>
                  <a:pt x="55041" y="30646"/>
                  <a:pt x="0" y="109545"/>
                  <a:pt x="55345" y="43132"/>
                </a:cubicBezTo>
                <a:cubicBezTo>
                  <a:pt x="91289" y="0"/>
                  <a:pt x="51032" y="31631"/>
                  <a:pt x="98477" y="0"/>
                </a:cubicBezTo>
                <a:cubicBezTo>
                  <a:pt x="119523" y="7016"/>
                  <a:pt x="133514" y="9158"/>
                  <a:pt x="150235" y="25879"/>
                </a:cubicBezTo>
                <a:cubicBezTo>
                  <a:pt x="157566" y="33210"/>
                  <a:pt x="162851" y="42486"/>
                  <a:pt x="167488" y="51759"/>
                </a:cubicBezTo>
                <a:cubicBezTo>
                  <a:pt x="179641" y="76064"/>
                  <a:pt x="177985" y="118518"/>
                  <a:pt x="210620" y="129396"/>
                </a:cubicBezTo>
                <a:lnTo>
                  <a:pt x="262379" y="146649"/>
                </a:lnTo>
                <a:cubicBezTo>
                  <a:pt x="282507" y="143774"/>
                  <a:pt x="302952" y="142595"/>
                  <a:pt x="322764" y="138023"/>
                </a:cubicBezTo>
                <a:cubicBezTo>
                  <a:pt x="340484" y="133934"/>
                  <a:pt x="374522" y="120770"/>
                  <a:pt x="374522" y="120770"/>
                </a:cubicBezTo>
                <a:cubicBezTo>
                  <a:pt x="380273" y="112144"/>
                  <a:pt x="383679" y="101368"/>
                  <a:pt x="391775" y="94891"/>
                </a:cubicBezTo>
                <a:cubicBezTo>
                  <a:pt x="398875" y="89211"/>
                  <a:pt x="409521" y="90331"/>
                  <a:pt x="417654" y="86264"/>
                </a:cubicBezTo>
                <a:cubicBezTo>
                  <a:pt x="426927" y="81628"/>
                  <a:pt x="434260" y="73648"/>
                  <a:pt x="443533" y="69012"/>
                </a:cubicBezTo>
                <a:cubicBezTo>
                  <a:pt x="451666" y="64945"/>
                  <a:pt x="461280" y="64452"/>
                  <a:pt x="469413" y="60385"/>
                </a:cubicBezTo>
                <a:cubicBezTo>
                  <a:pt x="536299" y="26942"/>
                  <a:pt x="456127" y="56186"/>
                  <a:pt x="521171" y="34506"/>
                </a:cubicBezTo>
                <a:cubicBezTo>
                  <a:pt x="586218" y="56187"/>
                  <a:pt x="508562" y="24418"/>
                  <a:pt x="564303" y="69012"/>
                </a:cubicBezTo>
                <a:cubicBezTo>
                  <a:pt x="571403" y="74692"/>
                  <a:pt x="581556" y="74763"/>
                  <a:pt x="590182" y="77638"/>
                </a:cubicBezTo>
                <a:cubicBezTo>
                  <a:pt x="598809" y="83389"/>
                  <a:pt x="606789" y="90254"/>
                  <a:pt x="616062" y="94891"/>
                </a:cubicBezTo>
                <a:cubicBezTo>
                  <a:pt x="628435" y="101077"/>
                  <a:pt x="665396" y="109381"/>
                  <a:pt x="676447" y="112144"/>
                </a:cubicBezTo>
                <a:cubicBezTo>
                  <a:pt x="886345" y="103017"/>
                  <a:pt x="808656" y="103517"/>
                  <a:pt x="909360" y="103517"/>
                </a:cubicBezTo>
              </a:path>
            </a:pathLst>
          </a:cu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9" name="Oval 18"/>
          <p:cNvSpPr/>
          <p:nvPr/>
        </p:nvSpPr>
        <p:spPr>
          <a:xfrm>
            <a:off x="2016292" y="5036926"/>
            <a:ext cx="3384376" cy="1488417"/>
          </a:xfrm>
          <a:prstGeom prst="ellipse">
            <a:avLst/>
          </a:prstGeom>
          <a:noFill/>
          <a:ln w="38100" cmpd="sng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0" name="Straight Arrow Connector 4"/>
          <p:cNvCxnSpPr>
            <a:stCxn id="16" idx="18"/>
            <a:endCxn id="14" idx="1"/>
          </p:cNvCxnSpPr>
          <p:nvPr/>
        </p:nvCxnSpPr>
        <p:spPr>
          <a:xfrm flipV="1">
            <a:off x="3888500" y="5407512"/>
            <a:ext cx="658617" cy="30348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6" name="図 2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9101" y="6194532"/>
            <a:ext cx="294381" cy="271293"/>
          </a:xfrm>
          <a:prstGeom prst="rect">
            <a:avLst/>
          </a:prstGeom>
        </p:spPr>
      </p:pic>
      <p:pic>
        <p:nvPicPr>
          <p:cNvPr id="31" name="図 30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9542" y="5774642"/>
            <a:ext cx="819651" cy="284762"/>
          </a:xfrm>
          <a:prstGeom prst="rect">
            <a:avLst/>
          </a:prstGeom>
        </p:spPr>
      </p:pic>
      <p:pic>
        <p:nvPicPr>
          <p:cNvPr id="30" name="図 29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7808" y="5631721"/>
            <a:ext cx="944716" cy="267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2359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6" grpId="0" animBg="1"/>
      <p:bldP spid="1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CA" dirty="0"/>
              <a:t>Examples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1DBB1E2-3AFE-4481-BFA6-90BC5B8CE12A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1" y="1772817"/>
            <a:ext cx="1050537" cy="21934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25E4838-F03C-45F8-815C-D5FC3FF345A4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2" y="2780928"/>
            <a:ext cx="1431501" cy="31939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FA6C83F5-4BAF-48F1-840C-34B9B208C66B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593" y="3889091"/>
            <a:ext cx="852359" cy="273217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D460B7D6-257B-4715-BD21-A0CF76D462D9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593" y="4951078"/>
            <a:ext cx="1133272" cy="319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26726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CA" dirty="0"/>
              <a:t>A coffee machine</a:t>
            </a:r>
          </a:p>
        </p:txBody>
      </p:sp>
      <p:grpSp>
        <p:nvGrpSpPr>
          <p:cNvPr id="42" name="Group 13"/>
          <p:cNvGrpSpPr/>
          <p:nvPr/>
        </p:nvGrpSpPr>
        <p:grpSpPr>
          <a:xfrm>
            <a:off x="4669069" y="2821229"/>
            <a:ext cx="504056" cy="369332"/>
            <a:chOff x="4067944" y="3707740"/>
            <a:chExt cx="504056" cy="369332"/>
          </a:xfrm>
        </p:grpSpPr>
        <p:sp>
          <p:nvSpPr>
            <p:cNvPr id="44" name="Oval 14 1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46" name="TextBox 15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0</a:t>
              </a:r>
            </a:p>
          </p:txBody>
        </p:sp>
      </p:grpSp>
      <p:grpSp>
        <p:nvGrpSpPr>
          <p:cNvPr id="48" name="Group 15"/>
          <p:cNvGrpSpPr/>
          <p:nvPr/>
        </p:nvGrpSpPr>
        <p:grpSpPr>
          <a:xfrm>
            <a:off x="3336921" y="4582344"/>
            <a:ext cx="504056" cy="369332"/>
            <a:chOff x="4067944" y="3707740"/>
            <a:chExt cx="504056" cy="369332"/>
          </a:xfrm>
        </p:grpSpPr>
        <p:sp>
          <p:nvSpPr>
            <p:cNvPr id="49" name="Oval 17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50" name="TextBox 18 1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1</a:t>
              </a:r>
            </a:p>
          </p:txBody>
        </p:sp>
      </p:grpSp>
      <p:grpSp>
        <p:nvGrpSpPr>
          <p:cNvPr id="51" name="Group 21"/>
          <p:cNvGrpSpPr/>
          <p:nvPr/>
        </p:nvGrpSpPr>
        <p:grpSpPr>
          <a:xfrm>
            <a:off x="6073225" y="4596282"/>
            <a:ext cx="504056" cy="369332"/>
            <a:chOff x="4067944" y="3707740"/>
            <a:chExt cx="504056" cy="369332"/>
          </a:xfrm>
        </p:grpSpPr>
        <p:sp>
          <p:nvSpPr>
            <p:cNvPr id="53" name="Oval 23 1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54" name="TextBox 24 1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2</a:t>
              </a:r>
            </a:p>
          </p:txBody>
        </p:sp>
      </p:grpSp>
      <p:cxnSp>
        <p:nvCxnSpPr>
          <p:cNvPr id="57" name="Straight Arrow Connector 28 1"/>
          <p:cNvCxnSpPr/>
          <p:nvPr/>
        </p:nvCxnSpPr>
        <p:spPr>
          <a:xfrm flipV="1">
            <a:off x="3679208" y="3236726"/>
            <a:ext cx="1060125" cy="1451303"/>
          </a:xfrm>
          <a:prstGeom prst="straightConnector1">
            <a:avLst/>
          </a:prstGeom>
          <a:ln w="2540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28 2"/>
          <p:cNvCxnSpPr>
            <a:endCxn id="49" idx="4"/>
          </p:cNvCxnSpPr>
          <p:nvPr/>
        </p:nvCxnSpPr>
        <p:spPr>
          <a:xfrm flipH="1">
            <a:off x="3516941" y="3110130"/>
            <a:ext cx="1091293" cy="1481506"/>
          </a:xfrm>
          <a:prstGeom prst="straightConnector1">
            <a:avLst/>
          </a:prstGeom>
          <a:ln w="2540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28 3"/>
          <p:cNvCxnSpPr>
            <a:endCxn id="54" idx="1"/>
          </p:cNvCxnSpPr>
          <p:nvPr/>
        </p:nvCxnSpPr>
        <p:spPr>
          <a:xfrm>
            <a:off x="3695217" y="4767010"/>
            <a:ext cx="2378008" cy="13938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28 4"/>
          <p:cNvCxnSpPr>
            <a:stCxn id="53" idx="4"/>
            <a:endCxn id="88" idx="7"/>
          </p:cNvCxnSpPr>
          <p:nvPr/>
        </p:nvCxnSpPr>
        <p:spPr>
          <a:xfrm flipH="1" flipV="1">
            <a:off x="5010929" y="3172278"/>
            <a:ext cx="1242316" cy="1433296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18 2"/>
          <p:cNvSpPr txBox="1"/>
          <p:nvPr/>
        </p:nvSpPr>
        <p:spPr>
          <a:xfrm>
            <a:off x="3695217" y="3427111"/>
            <a:ext cx="504056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chemeClr val="accent1"/>
                </a:solidFill>
              </a:rPr>
              <a:t> </a:t>
            </a:r>
            <a:r>
              <a:rPr lang="en-CA" b="1" dirty="0">
                <a:solidFill>
                  <a:schemeClr val="accent1"/>
                </a:solidFill>
              </a:rPr>
              <a:t>11</a:t>
            </a:r>
          </a:p>
        </p:txBody>
      </p:sp>
      <p:sp>
        <p:nvSpPr>
          <p:cNvPr id="62" name="TextBox 18 3"/>
          <p:cNvSpPr txBox="1"/>
          <p:nvPr/>
        </p:nvSpPr>
        <p:spPr>
          <a:xfrm>
            <a:off x="4183022" y="3787151"/>
            <a:ext cx="504056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chemeClr val="accent1"/>
                </a:solidFill>
              </a:rPr>
              <a:t> </a:t>
            </a:r>
            <a:r>
              <a:rPr lang="en-CA" b="1" dirty="0">
                <a:solidFill>
                  <a:schemeClr val="accent1"/>
                </a:solidFill>
              </a:rPr>
              <a:t>10</a:t>
            </a:r>
          </a:p>
        </p:txBody>
      </p:sp>
      <p:sp>
        <p:nvSpPr>
          <p:cNvPr id="63" name="TextBox 18 4"/>
          <p:cNvSpPr txBox="1"/>
          <p:nvPr/>
        </p:nvSpPr>
        <p:spPr>
          <a:xfrm>
            <a:off x="4608234" y="4829716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chemeClr val="accent1"/>
                </a:solidFill>
              </a:rPr>
              <a:t> </a:t>
            </a:r>
            <a:r>
              <a:rPr lang="en-CA" b="1" dirty="0">
                <a:solidFill>
                  <a:schemeClr val="accent1"/>
                </a:solidFill>
              </a:rPr>
              <a:t>12</a:t>
            </a:r>
          </a:p>
        </p:txBody>
      </p:sp>
      <p:sp>
        <p:nvSpPr>
          <p:cNvPr id="76" name="TextBox 18 5"/>
          <p:cNvSpPr txBox="1"/>
          <p:nvPr/>
        </p:nvSpPr>
        <p:spPr>
          <a:xfrm>
            <a:off x="632285" y="1692177"/>
            <a:ext cx="18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dirty="0">
                <a:solidFill>
                  <a:schemeClr val="accent1"/>
                </a:solidFill>
              </a:rPr>
              <a:t> </a:t>
            </a:r>
            <a:r>
              <a:rPr lang="en-CA" sz="2400" b="1" dirty="0">
                <a:solidFill>
                  <a:schemeClr val="accent1"/>
                </a:solidFill>
              </a:rPr>
              <a:t>States</a:t>
            </a:r>
            <a:r>
              <a:rPr lang="en-US" sz="2400" b="1" dirty="0">
                <a:solidFill>
                  <a:schemeClr val="accent1"/>
                </a:solidFill>
              </a:rPr>
              <a:t>:</a:t>
            </a:r>
            <a:endParaRPr lang="en-CA" sz="2400" b="1" dirty="0">
              <a:solidFill>
                <a:schemeClr val="accent1"/>
              </a:solidFill>
            </a:endParaRPr>
          </a:p>
        </p:txBody>
      </p:sp>
      <p:sp>
        <p:nvSpPr>
          <p:cNvPr id="77" name="TextBox 18 6"/>
          <p:cNvSpPr txBox="1"/>
          <p:nvPr/>
        </p:nvSpPr>
        <p:spPr>
          <a:xfrm>
            <a:off x="632285" y="3767716"/>
            <a:ext cx="18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dirty="0">
                <a:solidFill>
                  <a:schemeClr val="accent1"/>
                </a:solidFill>
              </a:rPr>
              <a:t> </a:t>
            </a:r>
            <a:r>
              <a:rPr lang="en-CA" sz="2400" b="1" dirty="0">
                <a:solidFill>
                  <a:schemeClr val="accent1"/>
                </a:solidFill>
              </a:rPr>
              <a:t>Broken:    2</a:t>
            </a:r>
          </a:p>
        </p:txBody>
      </p:sp>
      <p:sp>
        <p:nvSpPr>
          <p:cNvPr id="79" name="TextBox 18 7"/>
          <p:cNvSpPr txBox="1"/>
          <p:nvPr/>
        </p:nvSpPr>
        <p:spPr>
          <a:xfrm>
            <a:off x="709056" y="4257763"/>
            <a:ext cx="18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>
                <a:solidFill>
                  <a:schemeClr val="accent1"/>
                </a:solidFill>
              </a:rPr>
              <a:t>Sold:         3</a:t>
            </a:r>
          </a:p>
        </p:txBody>
      </p:sp>
      <p:sp>
        <p:nvSpPr>
          <p:cNvPr id="80" name="TextBox 18 8"/>
          <p:cNvSpPr txBox="1"/>
          <p:nvPr/>
        </p:nvSpPr>
        <p:spPr>
          <a:xfrm>
            <a:off x="5753525" y="3723246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chemeClr val="accent1"/>
                </a:solidFill>
              </a:rPr>
              <a:t> </a:t>
            </a:r>
            <a:r>
              <a:rPr lang="en-CA" b="1" dirty="0">
                <a:solidFill>
                  <a:schemeClr val="accent1"/>
                </a:solidFill>
              </a:rPr>
              <a:t>13</a:t>
            </a:r>
          </a:p>
        </p:txBody>
      </p:sp>
      <p:grpSp>
        <p:nvGrpSpPr>
          <p:cNvPr id="81" name="Group 21"/>
          <p:cNvGrpSpPr/>
          <p:nvPr/>
        </p:nvGrpSpPr>
        <p:grpSpPr>
          <a:xfrm>
            <a:off x="6687953" y="2798987"/>
            <a:ext cx="504056" cy="369332"/>
            <a:chOff x="4067944" y="3707740"/>
            <a:chExt cx="504056" cy="369332"/>
          </a:xfrm>
        </p:grpSpPr>
        <p:sp>
          <p:nvSpPr>
            <p:cNvPr id="82" name="Oval 23 2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83" name="TextBox 24 2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3</a:t>
              </a:r>
            </a:p>
          </p:txBody>
        </p:sp>
      </p:grpSp>
      <p:cxnSp>
        <p:nvCxnSpPr>
          <p:cNvPr id="84" name="Straight Arrow Connector 28 5"/>
          <p:cNvCxnSpPr/>
          <p:nvPr/>
        </p:nvCxnSpPr>
        <p:spPr>
          <a:xfrm>
            <a:off x="5070225" y="2971304"/>
            <a:ext cx="1571905" cy="20027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TextBox 18 9"/>
          <p:cNvSpPr txBox="1"/>
          <p:nvPr/>
        </p:nvSpPr>
        <p:spPr>
          <a:xfrm>
            <a:off x="5554665" y="2616632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chemeClr val="accent1"/>
                </a:solidFill>
              </a:rPr>
              <a:t> </a:t>
            </a:r>
            <a:r>
              <a:rPr lang="en-CA" b="1" dirty="0">
                <a:solidFill>
                  <a:schemeClr val="accent1"/>
                </a:solidFill>
              </a:rPr>
              <a:t>15</a:t>
            </a:r>
          </a:p>
        </p:txBody>
      </p:sp>
      <p:pic>
        <p:nvPicPr>
          <p:cNvPr id="10" name="図 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3888" y="1775562"/>
            <a:ext cx="3769236" cy="319394"/>
          </a:xfrm>
          <a:prstGeom prst="rect">
            <a:avLst/>
          </a:prstGeom>
        </p:spPr>
      </p:pic>
      <p:cxnSp>
        <p:nvCxnSpPr>
          <p:cNvPr id="87" name="Straight Arrow Connector 28 6"/>
          <p:cNvCxnSpPr/>
          <p:nvPr/>
        </p:nvCxnSpPr>
        <p:spPr>
          <a:xfrm>
            <a:off x="4831646" y="2288214"/>
            <a:ext cx="0" cy="508436"/>
          </a:xfrm>
          <a:prstGeom prst="straightConnector1">
            <a:avLst/>
          </a:prstGeom>
          <a:ln w="2540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Oval 14 2"/>
          <p:cNvSpPr/>
          <p:nvPr/>
        </p:nvSpPr>
        <p:spPr>
          <a:xfrm flipV="1">
            <a:off x="4608234" y="2796650"/>
            <a:ext cx="471787" cy="44007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92" name="Oval 14 3"/>
          <p:cNvSpPr/>
          <p:nvPr/>
        </p:nvSpPr>
        <p:spPr>
          <a:xfrm flipV="1">
            <a:off x="6634785" y="2749643"/>
            <a:ext cx="471787" cy="493831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7" name="図 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029" y="5580767"/>
            <a:ext cx="2193430" cy="319394"/>
          </a:xfrm>
          <a:prstGeom prst="rect">
            <a:avLst/>
          </a:prstGeom>
        </p:spPr>
      </p:pic>
      <p:sp>
        <p:nvSpPr>
          <p:cNvPr id="36" name="TextBox 18 10"/>
          <p:cNvSpPr txBox="1"/>
          <p:nvPr/>
        </p:nvSpPr>
        <p:spPr>
          <a:xfrm>
            <a:off x="632285" y="2775060"/>
            <a:ext cx="18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dirty="0">
                <a:solidFill>
                  <a:schemeClr val="accent1"/>
                </a:solidFill>
              </a:rPr>
              <a:t> </a:t>
            </a:r>
            <a:r>
              <a:rPr lang="en-CA" sz="2400" b="1" dirty="0">
                <a:solidFill>
                  <a:schemeClr val="accent1"/>
                </a:solidFill>
              </a:rPr>
              <a:t>Idle:          0</a:t>
            </a:r>
          </a:p>
        </p:txBody>
      </p:sp>
      <p:sp>
        <p:nvSpPr>
          <p:cNvPr id="37" name="TextBox 18 11"/>
          <p:cNvSpPr txBox="1"/>
          <p:nvPr/>
        </p:nvSpPr>
        <p:spPr>
          <a:xfrm>
            <a:off x="632285" y="3278074"/>
            <a:ext cx="18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dirty="0">
                <a:solidFill>
                  <a:schemeClr val="accent1"/>
                </a:solidFill>
              </a:rPr>
              <a:t> </a:t>
            </a:r>
            <a:r>
              <a:rPr lang="en-CA" sz="2400" b="1" dirty="0">
                <a:solidFill>
                  <a:schemeClr val="accent1"/>
                </a:solidFill>
              </a:rPr>
              <a:t>Brewing:  1</a:t>
            </a:r>
          </a:p>
        </p:txBody>
      </p:sp>
      <p:pic>
        <p:nvPicPr>
          <p:cNvPr id="3" name="図 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029" y="6260469"/>
            <a:ext cx="3009232" cy="319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1499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CA" dirty="0"/>
              <a:t>Main result</a:t>
            </a:r>
          </a:p>
        </p:txBody>
      </p:sp>
      <p:pic>
        <p:nvPicPr>
          <p:cNvPr id="9" name="図 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1" y="1700810"/>
            <a:ext cx="5827981" cy="1439195"/>
          </a:xfrm>
          <a:prstGeom prst="rect">
            <a:avLst/>
          </a:prstGeom>
        </p:spPr>
      </p:pic>
      <p:pic>
        <p:nvPicPr>
          <p:cNvPr id="3" name="図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3" y="3423177"/>
            <a:ext cx="7080547" cy="1065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21656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CA" dirty="0"/>
              <a:t>Proof (sufficiency)</a:t>
            </a:r>
          </a:p>
        </p:txBody>
      </p:sp>
      <p:pic>
        <p:nvPicPr>
          <p:cNvPr id="6" name="図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174" y="1351112"/>
            <a:ext cx="7115178" cy="1069776"/>
          </a:xfrm>
          <a:prstGeom prst="rect">
            <a:avLst/>
          </a:prstGeom>
        </p:spPr>
      </p:pic>
      <p:pic>
        <p:nvPicPr>
          <p:cNvPr id="11" name="図 1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476" y="2779687"/>
            <a:ext cx="7803992" cy="319394"/>
          </a:xfrm>
          <a:prstGeom prst="rect">
            <a:avLst/>
          </a:prstGeom>
        </p:spPr>
      </p:pic>
      <p:pic>
        <p:nvPicPr>
          <p:cNvPr id="12" name="図 1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068" y="3212976"/>
            <a:ext cx="7401863" cy="767699"/>
          </a:xfrm>
          <a:prstGeom prst="rect">
            <a:avLst/>
          </a:prstGeom>
        </p:spPr>
      </p:pic>
      <p:pic>
        <p:nvPicPr>
          <p:cNvPr id="22" name="図 2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477" y="4333742"/>
            <a:ext cx="7369154" cy="319394"/>
          </a:xfrm>
          <a:prstGeom prst="rect">
            <a:avLst/>
          </a:prstGeom>
        </p:spPr>
      </p:pic>
      <p:pic>
        <p:nvPicPr>
          <p:cNvPr id="20" name="図 19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925" y="4987948"/>
            <a:ext cx="2964979" cy="350179"/>
          </a:xfrm>
          <a:prstGeom prst="rect">
            <a:avLst/>
          </a:prstGeom>
        </p:spPr>
      </p:pic>
      <p:pic>
        <p:nvPicPr>
          <p:cNvPr id="23" name="図 22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816" y="5672938"/>
            <a:ext cx="6064642" cy="319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7666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CA" dirty="0"/>
              <a:t>Proof (sufficiency)</a:t>
            </a:r>
          </a:p>
        </p:txBody>
      </p:sp>
      <p:pic>
        <p:nvPicPr>
          <p:cNvPr id="3" name="図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448270"/>
            <a:ext cx="4317594" cy="350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89942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CA" dirty="0"/>
              <a:t>Proof (necessity)</a:t>
            </a:r>
          </a:p>
        </p:txBody>
      </p:sp>
      <p:pic>
        <p:nvPicPr>
          <p:cNvPr id="4" name="図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174" y="1351112"/>
            <a:ext cx="7115178" cy="998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24604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CA" dirty="0"/>
              <a:t>A coffee machine</a:t>
            </a:r>
          </a:p>
        </p:txBody>
      </p:sp>
      <p:grpSp>
        <p:nvGrpSpPr>
          <p:cNvPr id="42" name="Group 13"/>
          <p:cNvGrpSpPr/>
          <p:nvPr/>
        </p:nvGrpSpPr>
        <p:grpSpPr>
          <a:xfrm>
            <a:off x="6012160" y="1647659"/>
            <a:ext cx="504056" cy="369332"/>
            <a:chOff x="4067944" y="3707740"/>
            <a:chExt cx="504056" cy="369332"/>
          </a:xfrm>
        </p:grpSpPr>
        <p:sp>
          <p:nvSpPr>
            <p:cNvPr id="44" name="Oval 14 1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46" name="TextBox 15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0</a:t>
              </a:r>
            </a:p>
          </p:txBody>
        </p:sp>
      </p:grpSp>
      <p:grpSp>
        <p:nvGrpSpPr>
          <p:cNvPr id="48" name="Group 15"/>
          <p:cNvGrpSpPr/>
          <p:nvPr/>
        </p:nvGrpSpPr>
        <p:grpSpPr>
          <a:xfrm>
            <a:off x="4680012" y="3408774"/>
            <a:ext cx="504056" cy="369332"/>
            <a:chOff x="4067944" y="3707740"/>
            <a:chExt cx="504056" cy="369332"/>
          </a:xfrm>
        </p:grpSpPr>
        <p:sp>
          <p:nvSpPr>
            <p:cNvPr id="49" name="Oval 17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50" name="TextBox 18 1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1</a:t>
              </a:r>
            </a:p>
          </p:txBody>
        </p:sp>
      </p:grpSp>
      <p:grpSp>
        <p:nvGrpSpPr>
          <p:cNvPr id="51" name="Group 21"/>
          <p:cNvGrpSpPr/>
          <p:nvPr/>
        </p:nvGrpSpPr>
        <p:grpSpPr>
          <a:xfrm>
            <a:off x="7416316" y="3422712"/>
            <a:ext cx="504056" cy="369332"/>
            <a:chOff x="4067944" y="3707740"/>
            <a:chExt cx="504056" cy="369332"/>
          </a:xfrm>
        </p:grpSpPr>
        <p:sp>
          <p:nvSpPr>
            <p:cNvPr id="53" name="Oval 23 1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54" name="TextBox 24 1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2</a:t>
              </a:r>
            </a:p>
          </p:txBody>
        </p:sp>
      </p:grpSp>
      <p:cxnSp>
        <p:nvCxnSpPr>
          <p:cNvPr id="57" name="Straight Arrow Connector 28 1"/>
          <p:cNvCxnSpPr/>
          <p:nvPr/>
        </p:nvCxnSpPr>
        <p:spPr>
          <a:xfrm flipV="1">
            <a:off x="5022299" y="2063156"/>
            <a:ext cx="1060125" cy="1451303"/>
          </a:xfrm>
          <a:prstGeom prst="straightConnector1">
            <a:avLst/>
          </a:prstGeom>
          <a:ln w="2540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28 2"/>
          <p:cNvCxnSpPr>
            <a:endCxn id="49" idx="4"/>
          </p:cNvCxnSpPr>
          <p:nvPr/>
        </p:nvCxnSpPr>
        <p:spPr>
          <a:xfrm flipH="1">
            <a:off x="4860032" y="1936560"/>
            <a:ext cx="1091293" cy="1481506"/>
          </a:xfrm>
          <a:prstGeom prst="straightConnector1">
            <a:avLst/>
          </a:prstGeom>
          <a:ln w="2540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28 3"/>
          <p:cNvCxnSpPr>
            <a:endCxn id="54" idx="1"/>
          </p:cNvCxnSpPr>
          <p:nvPr/>
        </p:nvCxnSpPr>
        <p:spPr>
          <a:xfrm>
            <a:off x="5038308" y="3593440"/>
            <a:ext cx="2378008" cy="13938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28 4"/>
          <p:cNvCxnSpPr>
            <a:stCxn id="53" idx="4"/>
            <a:endCxn id="88" idx="7"/>
          </p:cNvCxnSpPr>
          <p:nvPr/>
        </p:nvCxnSpPr>
        <p:spPr>
          <a:xfrm flipH="1" flipV="1">
            <a:off x="6354020" y="1998708"/>
            <a:ext cx="1242316" cy="1433296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18 2"/>
          <p:cNvSpPr txBox="1"/>
          <p:nvPr/>
        </p:nvSpPr>
        <p:spPr>
          <a:xfrm>
            <a:off x="5038308" y="2253541"/>
            <a:ext cx="504056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chemeClr val="accent1"/>
                </a:solidFill>
              </a:rPr>
              <a:t> </a:t>
            </a:r>
            <a:r>
              <a:rPr lang="en-CA" b="1" dirty="0">
                <a:solidFill>
                  <a:schemeClr val="accent1"/>
                </a:solidFill>
              </a:rPr>
              <a:t>11</a:t>
            </a:r>
          </a:p>
        </p:txBody>
      </p:sp>
      <p:sp>
        <p:nvSpPr>
          <p:cNvPr id="62" name="TextBox 18 3"/>
          <p:cNvSpPr txBox="1"/>
          <p:nvPr/>
        </p:nvSpPr>
        <p:spPr>
          <a:xfrm>
            <a:off x="5526113" y="2613581"/>
            <a:ext cx="504056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chemeClr val="accent1"/>
                </a:solidFill>
              </a:rPr>
              <a:t> </a:t>
            </a:r>
            <a:r>
              <a:rPr lang="en-CA" b="1" dirty="0">
                <a:solidFill>
                  <a:schemeClr val="accent1"/>
                </a:solidFill>
              </a:rPr>
              <a:t>10</a:t>
            </a:r>
          </a:p>
        </p:txBody>
      </p:sp>
      <p:sp>
        <p:nvSpPr>
          <p:cNvPr id="63" name="TextBox 18 4"/>
          <p:cNvSpPr txBox="1"/>
          <p:nvPr/>
        </p:nvSpPr>
        <p:spPr>
          <a:xfrm>
            <a:off x="5951325" y="3656146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chemeClr val="accent1"/>
                </a:solidFill>
              </a:rPr>
              <a:t> </a:t>
            </a:r>
            <a:r>
              <a:rPr lang="en-CA" b="1" dirty="0">
                <a:solidFill>
                  <a:schemeClr val="accent1"/>
                </a:solidFill>
              </a:rPr>
              <a:t>12</a:t>
            </a:r>
          </a:p>
        </p:txBody>
      </p:sp>
      <p:sp>
        <p:nvSpPr>
          <p:cNvPr id="80" name="TextBox 18 8"/>
          <p:cNvSpPr txBox="1"/>
          <p:nvPr/>
        </p:nvSpPr>
        <p:spPr>
          <a:xfrm>
            <a:off x="7096616" y="2549676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chemeClr val="accent1"/>
                </a:solidFill>
              </a:rPr>
              <a:t> </a:t>
            </a:r>
            <a:r>
              <a:rPr lang="en-CA" b="1" dirty="0">
                <a:solidFill>
                  <a:schemeClr val="accent1"/>
                </a:solidFill>
              </a:rPr>
              <a:t>13</a:t>
            </a:r>
          </a:p>
        </p:txBody>
      </p:sp>
      <p:grpSp>
        <p:nvGrpSpPr>
          <p:cNvPr id="81" name="Group 21"/>
          <p:cNvGrpSpPr/>
          <p:nvPr/>
        </p:nvGrpSpPr>
        <p:grpSpPr>
          <a:xfrm>
            <a:off x="8031044" y="1625417"/>
            <a:ext cx="504056" cy="369332"/>
            <a:chOff x="4067944" y="3707740"/>
            <a:chExt cx="504056" cy="369332"/>
          </a:xfrm>
        </p:grpSpPr>
        <p:sp>
          <p:nvSpPr>
            <p:cNvPr id="82" name="Oval 23 2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83" name="TextBox 24 2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3</a:t>
              </a:r>
            </a:p>
          </p:txBody>
        </p:sp>
      </p:grpSp>
      <p:cxnSp>
        <p:nvCxnSpPr>
          <p:cNvPr id="84" name="Straight Arrow Connector 28 5"/>
          <p:cNvCxnSpPr/>
          <p:nvPr/>
        </p:nvCxnSpPr>
        <p:spPr>
          <a:xfrm>
            <a:off x="6413316" y="1797734"/>
            <a:ext cx="1571905" cy="20027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TextBox 18 9"/>
          <p:cNvSpPr txBox="1"/>
          <p:nvPr/>
        </p:nvSpPr>
        <p:spPr>
          <a:xfrm>
            <a:off x="6897756" y="1443062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chemeClr val="accent1"/>
                </a:solidFill>
              </a:rPr>
              <a:t> </a:t>
            </a:r>
            <a:r>
              <a:rPr lang="en-CA" b="1" dirty="0">
                <a:solidFill>
                  <a:schemeClr val="accent1"/>
                </a:solidFill>
              </a:rPr>
              <a:t>15</a:t>
            </a:r>
          </a:p>
        </p:txBody>
      </p:sp>
      <p:pic>
        <p:nvPicPr>
          <p:cNvPr id="10" name="図 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588" y="2213100"/>
            <a:ext cx="3769236" cy="319394"/>
          </a:xfrm>
          <a:prstGeom prst="rect">
            <a:avLst/>
          </a:prstGeom>
        </p:spPr>
      </p:pic>
      <p:cxnSp>
        <p:nvCxnSpPr>
          <p:cNvPr id="87" name="Straight Arrow Connector 28 6"/>
          <p:cNvCxnSpPr/>
          <p:nvPr/>
        </p:nvCxnSpPr>
        <p:spPr>
          <a:xfrm>
            <a:off x="6174737" y="1114644"/>
            <a:ext cx="0" cy="508436"/>
          </a:xfrm>
          <a:prstGeom prst="straightConnector1">
            <a:avLst/>
          </a:prstGeom>
          <a:ln w="2540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Oval 14 2"/>
          <p:cNvSpPr/>
          <p:nvPr/>
        </p:nvSpPr>
        <p:spPr>
          <a:xfrm flipV="1">
            <a:off x="5951325" y="1623080"/>
            <a:ext cx="471787" cy="44007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92" name="Oval 14 3"/>
          <p:cNvSpPr/>
          <p:nvPr/>
        </p:nvSpPr>
        <p:spPr>
          <a:xfrm flipV="1">
            <a:off x="7977876" y="1576073"/>
            <a:ext cx="471787" cy="493831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4" name="図 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021" y="4293096"/>
            <a:ext cx="5146864" cy="319394"/>
          </a:xfrm>
          <a:prstGeom prst="rect">
            <a:avLst/>
          </a:prstGeom>
        </p:spPr>
      </p:pic>
      <p:pic>
        <p:nvPicPr>
          <p:cNvPr id="9" name="図 8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3" y="4794215"/>
            <a:ext cx="7900197" cy="683041"/>
          </a:xfrm>
          <a:prstGeom prst="rect">
            <a:avLst/>
          </a:prstGeom>
        </p:spPr>
      </p:pic>
      <p:pic>
        <p:nvPicPr>
          <p:cNvPr id="39" name="図 38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892" y="5757645"/>
            <a:ext cx="7401863" cy="767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4910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CA" dirty="0"/>
              <a:t>A coffee machine</a:t>
            </a:r>
          </a:p>
        </p:txBody>
      </p:sp>
      <p:grpSp>
        <p:nvGrpSpPr>
          <p:cNvPr id="42" name="Group 13"/>
          <p:cNvGrpSpPr/>
          <p:nvPr/>
        </p:nvGrpSpPr>
        <p:grpSpPr>
          <a:xfrm>
            <a:off x="6012160" y="1647659"/>
            <a:ext cx="504056" cy="369332"/>
            <a:chOff x="4067944" y="3707740"/>
            <a:chExt cx="504056" cy="369332"/>
          </a:xfrm>
        </p:grpSpPr>
        <p:sp>
          <p:nvSpPr>
            <p:cNvPr id="44" name="Oval 14 1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46" name="TextBox 15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0</a:t>
              </a:r>
            </a:p>
          </p:txBody>
        </p:sp>
      </p:grpSp>
      <p:grpSp>
        <p:nvGrpSpPr>
          <p:cNvPr id="48" name="Group 15"/>
          <p:cNvGrpSpPr/>
          <p:nvPr/>
        </p:nvGrpSpPr>
        <p:grpSpPr>
          <a:xfrm>
            <a:off x="4680012" y="3408774"/>
            <a:ext cx="504056" cy="369332"/>
            <a:chOff x="4067944" y="3707740"/>
            <a:chExt cx="504056" cy="369332"/>
          </a:xfrm>
        </p:grpSpPr>
        <p:sp>
          <p:nvSpPr>
            <p:cNvPr id="49" name="Oval 17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50" name="TextBox 18 1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1</a:t>
              </a:r>
            </a:p>
          </p:txBody>
        </p:sp>
      </p:grpSp>
      <p:grpSp>
        <p:nvGrpSpPr>
          <p:cNvPr id="51" name="Group 21"/>
          <p:cNvGrpSpPr/>
          <p:nvPr/>
        </p:nvGrpSpPr>
        <p:grpSpPr>
          <a:xfrm>
            <a:off x="7416316" y="3422712"/>
            <a:ext cx="504056" cy="369332"/>
            <a:chOff x="4067944" y="3707740"/>
            <a:chExt cx="504056" cy="369332"/>
          </a:xfrm>
        </p:grpSpPr>
        <p:sp>
          <p:nvSpPr>
            <p:cNvPr id="53" name="Oval 23 1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54" name="TextBox 24 1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2</a:t>
              </a:r>
            </a:p>
          </p:txBody>
        </p:sp>
      </p:grpSp>
      <p:cxnSp>
        <p:nvCxnSpPr>
          <p:cNvPr id="57" name="Straight Arrow Connector 28 1"/>
          <p:cNvCxnSpPr/>
          <p:nvPr/>
        </p:nvCxnSpPr>
        <p:spPr>
          <a:xfrm flipV="1">
            <a:off x="5022299" y="2063156"/>
            <a:ext cx="1060125" cy="1451303"/>
          </a:xfrm>
          <a:prstGeom prst="straightConnector1">
            <a:avLst/>
          </a:prstGeom>
          <a:ln w="2540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28 2"/>
          <p:cNvCxnSpPr>
            <a:endCxn id="49" idx="4"/>
          </p:cNvCxnSpPr>
          <p:nvPr/>
        </p:nvCxnSpPr>
        <p:spPr>
          <a:xfrm flipH="1">
            <a:off x="4860032" y="1936560"/>
            <a:ext cx="1091293" cy="1481506"/>
          </a:xfrm>
          <a:prstGeom prst="straightConnector1">
            <a:avLst/>
          </a:prstGeom>
          <a:ln w="2540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28 3"/>
          <p:cNvCxnSpPr>
            <a:endCxn id="54" idx="1"/>
          </p:cNvCxnSpPr>
          <p:nvPr/>
        </p:nvCxnSpPr>
        <p:spPr>
          <a:xfrm>
            <a:off x="5038308" y="3593440"/>
            <a:ext cx="2378008" cy="13938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28 4"/>
          <p:cNvCxnSpPr>
            <a:stCxn id="53" idx="4"/>
            <a:endCxn id="88" idx="7"/>
          </p:cNvCxnSpPr>
          <p:nvPr/>
        </p:nvCxnSpPr>
        <p:spPr>
          <a:xfrm flipH="1" flipV="1">
            <a:off x="6354020" y="1998708"/>
            <a:ext cx="1242316" cy="1433296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18 2"/>
          <p:cNvSpPr txBox="1"/>
          <p:nvPr/>
        </p:nvSpPr>
        <p:spPr>
          <a:xfrm>
            <a:off x="5038308" y="2253541"/>
            <a:ext cx="504056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chemeClr val="accent1"/>
                </a:solidFill>
              </a:rPr>
              <a:t> </a:t>
            </a:r>
            <a:r>
              <a:rPr lang="en-CA" b="1" dirty="0">
                <a:solidFill>
                  <a:schemeClr val="accent1"/>
                </a:solidFill>
              </a:rPr>
              <a:t>11</a:t>
            </a:r>
          </a:p>
        </p:txBody>
      </p:sp>
      <p:sp>
        <p:nvSpPr>
          <p:cNvPr id="62" name="TextBox 18 3"/>
          <p:cNvSpPr txBox="1"/>
          <p:nvPr/>
        </p:nvSpPr>
        <p:spPr>
          <a:xfrm>
            <a:off x="5526113" y="2613581"/>
            <a:ext cx="504056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chemeClr val="accent1"/>
                </a:solidFill>
              </a:rPr>
              <a:t> </a:t>
            </a:r>
            <a:r>
              <a:rPr lang="en-CA" b="1" dirty="0">
                <a:solidFill>
                  <a:schemeClr val="accent1"/>
                </a:solidFill>
              </a:rPr>
              <a:t>10</a:t>
            </a:r>
          </a:p>
        </p:txBody>
      </p:sp>
      <p:sp>
        <p:nvSpPr>
          <p:cNvPr id="63" name="TextBox 18 4"/>
          <p:cNvSpPr txBox="1"/>
          <p:nvPr/>
        </p:nvSpPr>
        <p:spPr>
          <a:xfrm>
            <a:off x="5951325" y="3656146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chemeClr val="accent1"/>
                </a:solidFill>
              </a:rPr>
              <a:t> </a:t>
            </a:r>
            <a:r>
              <a:rPr lang="en-CA" b="1" dirty="0">
                <a:solidFill>
                  <a:schemeClr val="accent1"/>
                </a:solidFill>
              </a:rPr>
              <a:t>12</a:t>
            </a:r>
          </a:p>
        </p:txBody>
      </p:sp>
      <p:sp>
        <p:nvSpPr>
          <p:cNvPr id="80" name="TextBox 18 8"/>
          <p:cNvSpPr txBox="1"/>
          <p:nvPr/>
        </p:nvSpPr>
        <p:spPr>
          <a:xfrm>
            <a:off x="7096616" y="2549676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chemeClr val="accent1"/>
                </a:solidFill>
              </a:rPr>
              <a:t> </a:t>
            </a:r>
            <a:r>
              <a:rPr lang="en-CA" b="1" dirty="0">
                <a:solidFill>
                  <a:schemeClr val="accent1"/>
                </a:solidFill>
              </a:rPr>
              <a:t>13</a:t>
            </a:r>
          </a:p>
        </p:txBody>
      </p:sp>
      <p:grpSp>
        <p:nvGrpSpPr>
          <p:cNvPr id="81" name="Group 21"/>
          <p:cNvGrpSpPr/>
          <p:nvPr/>
        </p:nvGrpSpPr>
        <p:grpSpPr>
          <a:xfrm>
            <a:off x="8031044" y="1625417"/>
            <a:ext cx="504056" cy="369332"/>
            <a:chOff x="4067944" y="3707740"/>
            <a:chExt cx="504056" cy="369332"/>
          </a:xfrm>
        </p:grpSpPr>
        <p:sp>
          <p:nvSpPr>
            <p:cNvPr id="82" name="Oval 23 2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83" name="TextBox 24 2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3</a:t>
              </a:r>
            </a:p>
          </p:txBody>
        </p:sp>
      </p:grpSp>
      <p:cxnSp>
        <p:nvCxnSpPr>
          <p:cNvPr id="84" name="Straight Arrow Connector 28 5"/>
          <p:cNvCxnSpPr/>
          <p:nvPr/>
        </p:nvCxnSpPr>
        <p:spPr>
          <a:xfrm>
            <a:off x="6413316" y="1797734"/>
            <a:ext cx="1571905" cy="20027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TextBox 18 9"/>
          <p:cNvSpPr txBox="1"/>
          <p:nvPr/>
        </p:nvSpPr>
        <p:spPr>
          <a:xfrm>
            <a:off x="6897756" y="1443062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chemeClr val="accent1"/>
                </a:solidFill>
              </a:rPr>
              <a:t> </a:t>
            </a:r>
            <a:r>
              <a:rPr lang="en-CA" b="1" dirty="0">
                <a:solidFill>
                  <a:schemeClr val="accent1"/>
                </a:solidFill>
              </a:rPr>
              <a:t>15</a:t>
            </a:r>
          </a:p>
        </p:txBody>
      </p:sp>
      <p:pic>
        <p:nvPicPr>
          <p:cNvPr id="10" name="図 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588" y="2213100"/>
            <a:ext cx="3769236" cy="319394"/>
          </a:xfrm>
          <a:prstGeom prst="rect">
            <a:avLst/>
          </a:prstGeom>
        </p:spPr>
      </p:pic>
      <p:cxnSp>
        <p:nvCxnSpPr>
          <p:cNvPr id="87" name="Straight Arrow Connector 28 6"/>
          <p:cNvCxnSpPr/>
          <p:nvPr/>
        </p:nvCxnSpPr>
        <p:spPr>
          <a:xfrm>
            <a:off x="6174737" y="1114644"/>
            <a:ext cx="0" cy="508436"/>
          </a:xfrm>
          <a:prstGeom prst="straightConnector1">
            <a:avLst/>
          </a:prstGeom>
          <a:ln w="2540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Oval 14 2"/>
          <p:cNvSpPr/>
          <p:nvPr/>
        </p:nvSpPr>
        <p:spPr>
          <a:xfrm flipV="1">
            <a:off x="5951325" y="1623080"/>
            <a:ext cx="471787" cy="44007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92" name="Oval 14 3"/>
          <p:cNvSpPr/>
          <p:nvPr/>
        </p:nvSpPr>
        <p:spPr>
          <a:xfrm flipV="1">
            <a:off x="7977876" y="1576073"/>
            <a:ext cx="471787" cy="493831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11" name="図 1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023" y="4293095"/>
            <a:ext cx="4898660" cy="319394"/>
          </a:xfrm>
          <a:prstGeom prst="rect">
            <a:avLst/>
          </a:prstGeom>
        </p:spPr>
      </p:pic>
      <p:pic>
        <p:nvPicPr>
          <p:cNvPr id="14" name="図 1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3" y="4864735"/>
            <a:ext cx="6472543" cy="688813"/>
          </a:xfrm>
          <a:prstGeom prst="rect">
            <a:avLst/>
          </a:prstGeom>
        </p:spPr>
      </p:pic>
      <p:pic>
        <p:nvPicPr>
          <p:cNvPr id="17" name="図 1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282" y="5939619"/>
            <a:ext cx="8685214" cy="702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84240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23"/>
  <p:tag name="ORIGINALWIDTH" val="2562"/>
  <p:tag name="LATEXADDIN" val="\documentclass{article}&#10;\usepackage{amsmath}&#10;\usepackage{color}&#10;\pagestyle{empty}&#10;\begin{document}&#10;&#10;Can we (and how to) synthesize a {\color{blue} nonblocking,} &#10;&#10;{\color{blue} marking supervisory control $V$} for $(K, {\bf G})$&#10;&#10;s.t. {\color{red} $L_m(V/{\bf G}) = K$}. &#10;&#10;\end{document}"/>
  <p:tag name="IGUANATEXSIZE" val="20"/>
  <p:tag name="IGUANATEXCURSOR" val="12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21.5"/>
  <p:tag name="ORIGINALWIDTH" val="2503.5"/>
  <p:tag name="LATEXADDIN" val="\documentclass{article}&#10;\usepackage{amsmath}&#10;\usepackage{color}&#10;\pagestyle{empty}&#10;\begin{document}&#10;&#10;Let ${\bf G} = (Q, \Sigma_c \dot\cup \Sigma_u, \delta, q_0, Q_m)$ be a plant,&#10;&#10;and $K \subseteq L_m({\bf G})$ a {\color{blue} specification language} that &#10;&#10;imposes some {\it behavioral constraints} on {\bf G}.&#10;&#10;\end{document}"/>
  <p:tag name="IGUANATEXSIZE" val="20"/>
  <p:tag name="IGUANATEXCURSOR" val="298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65.5"/>
  <p:tag name="ORIGINALWIDTH" val="2742"/>
  <p:tag name="LATEXADDIN" val="\documentclass{article}&#10;\usepackage{amsmath}&#10;\usepackage{color}&#10;\pagestyle{empty}&#10;\begin{document}&#10;&#10;Necessary and sufficient condition:&#10;&#10;There always exists a {\color{blue} nonblocking,} &#10;&#10;{\color{blue} marking supervisory control $V$} for $(K, {\bf G})$&#10;&#10;s.t. {\color{red} $L_m(V/{\bf G}) = K$} if and only if &#10;{\color{red} $K$ is {\it controllable}}. &#10;&#10;\end{document}"/>
  <p:tag name="IGUANATEXSIZE" val="20"/>
  <p:tag name="IGUANATEXCURSOR" val="134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21.5"/>
  <p:tag name="ORIGINALWIDTH" val="2503.5"/>
  <p:tag name="LATEXADDIN" val="\documentclass{article}&#10;\usepackage{amsmath}&#10;\usepackage{color}&#10;\pagestyle{empty}&#10;\begin{document}&#10;&#10;Let ${\bf G} = (Q, \Sigma_c \dot\cup \Sigma_u, \delta, q_0, Q_m)$ be a plant,&#10;&#10;and $K \subseteq L_m({\bf G})$ a {\color{blue} specification language} that &#10;&#10;imposes some {\it behavioral constraints} on {\bf G}.&#10;&#10;\end{document}"/>
  <p:tag name="IGUANATEXSIZE" val="20"/>
  <p:tag name="IGUANATEXCURSOR" val="298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21.5"/>
  <p:tag name="ORIGINALWIDTH" val="2503.5"/>
  <p:tag name="LATEXADDIN" val="\documentclass{article}&#10;\usepackage{amsmath}&#10;\usepackage{color}&#10;\pagestyle{empty}&#10;\begin{document}&#10;&#10;Let ${\bf G} = (Q, \Sigma_c \dot\cup \Sigma_u, \delta, q_0, Q_m)$ be a plant,&#10;&#10;and $K \subseteq L_m({\bf G})$ a {\color{blue} specification language} that &#10;&#10;imposes some behavioral constraints on {\bf G}.&#10;&#10;&#10;\end{document}"/>
  <p:tag name="IGUANATEXSIZE" val="20"/>
  <p:tag name="IGUANATEXCURSOR" val="30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6.5"/>
  <p:tag name="ORIGINALWIDTH" val="2049"/>
  <p:tag name="LATEXADDIN" val="\documentclass{article}&#10;\usepackage{amsmath}&#10;\usepackage{color}&#10;\pagestyle{empty}&#10;\begin{document}&#10;&#10;$K$ is {\color{blue} controllable} if $\overline{K} \Sigma_u \cap L({\bf G}) \subseteq \overline{K}$&#10;&#10;\end{document}"/>
  <p:tag name="IGUANATEXSIZE" val="20"/>
  <p:tag name="IGUANATEXCURSOR" val="138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6.5"/>
  <p:tag name="ORIGINALWIDTH" val="3211.5"/>
  <p:tag name="LATEXADDIN" val="\documentclass{article}&#10;\usepackage{amsmath}&#10;\usepackage{color}&#10;\pagestyle{empty}&#10;\begin{document}&#10;&#10;i.e. $(\forall s \in \Sigma^*)(\forall \sigma \in \Sigma)&#10;s \in \overline{K}, \sigma \in \Sigma_u, s\sigma \in L({\bf G}) &#10;\Rightarrow s\sigma \in \overline{K}$&#10;&#10;\end{document}"/>
  <p:tag name="IGUANATEXSIZE" val="20"/>
  <p:tag name="IGUANATEXCURSOR" val="156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5.75"/>
  <p:tag name="ORIGINALWIDTH" val="114.75"/>
  <p:tag name="LATEXADDIN" val="\documentclass{article}&#10;\usepackage{amsmath}&#10;\usepackage{color}&#10;\pagestyle{empty}&#10;\begin{document}&#10;&#10;$\overline{K}$&#10;&#10;\end{document}"/>
  <p:tag name="IGUANATEXSIZE" val="20"/>
  <p:tag name="IGUANATEXCURSOR" val="112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"/>
  <p:tag name="ORIGINALWIDTH" val="319.5"/>
  <p:tag name="LATEXADDIN" val="\documentclass{article}&#10;\usepackage{amsmath}&#10;\usepackage{color}&#10;\pagestyle{empty}&#10;\begin{document}&#10;&#10;$s \in \overline{K}$&#10;&#10;\end{document}"/>
  <p:tag name="IGUANATEXSIZE" val="20"/>
  <p:tag name="IGUANATEXCURSOR" val="118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4.25"/>
  <p:tag name="ORIGINALWIDTH" val="368.25"/>
  <p:tag name="LATEXADDIN" val="\documentclass{article}&#10;\usepackage{amsmath}&#10;\usepackage{color}&#10;\pagestyle{empty}&#10;\begin{document}&#10;&#10;$\sigma \in \Sigma_u$&#10;&#10;\end{document}"/>
  <p:tag name="IGUANATEXSIZE" val="20"/>
  <p:tag name="IGUANATEXCURSOR" val="12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5.5"/>
  <p:tag name="ORIGINALWIDTH" val="409.5"/>
  <p:tag name="LATEXADDIN" val="\documentclass{article}&#10;\usepackage{amsmath}&#10;\usepackage{color}&#10;\pagestyle{empty}&#10;\begin{document}&#10;&#10;$K = \Sigma^*$&#10;&#10;&#10;\end{document}"/>
  <p:tag name="IGUANATEXSIZE" val="20"/>
  <p:tag name="IGUANATEXCURSOR" val="113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4.5"/>
  <p:tag name="ORIGINALWIDTH" val="558"/>
  <p:tag name="LATEXADDIN" val="\documentclass{article}&#10;\usepackage{amsmath}&#10;\usepackage{color}&#10;\pagestyle{empty}&#10;\begin{document}&#10;&#10;$K = L({\bf {G}})$&#10;&#10;&#10;\end{document}"/>
  <p:tag name="IGUANATEXSIZE" val="20"/>
  <p:tag name="IGUANATEXCURSOR" val="11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6.5"/>
  <p:tag name="ORIGINALWIDTH" val="332.25"/>
  <p:tag name="LATEXADDIN" val="\documentclass{article}&#10;\usepackage{amsmath}&#10;\usepackage{color}&#10;\pagestyle{empty}&#10;\begin{document}&#10;&#10;$K = \emptyset$&#10;&#10;&#10;\end{document}"/>
  <p:tag name="IGUANATEXSIZE" val="20"/>
  <p:tag name="IGUANATEXCURSOR" val="11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4.5"/>
  <p:tag name="ORIGINALWIDTH" val="441.75"/>
  <p:tag name="LATEXADDIN" val="\documentclass{article}&#10;\usepackage{amsmath}&#10;\usepackage{color}&#10;\pagestyle{empty}&#10;\begin{document}&#10;&#10;$K = \{\epsilon\}$&#10;&#10;&#10;\end{document}"/>
  <p:tag name="IGUANATEXSIZE" val="20"/>
  <p:tag name="IGUANATEXCURSOR" val="11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469.25"/>
  <p:tag name="LATEXADDIN" val="\documentclass{article}&#10;\usepackage{amsmath}&#10;\usepackage{color}&#10;\pagestyle{empty}&#10;\begin{document}&#10;&#10;${\bf MACH} = (Q, \Sigma, \delta, q_0, Q_m)$&#10;&#10;\end{document}"/>
  <p:tag name="IGUANATEXSIZE" val="20"/>
  <p:tag name="IGUANATEXCURSOR" val="110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855"/>
  <p:tag name="LATEXADDIN" val="\documentclass{article}&#10;\usepackage{amsmath}&#10;\usepackage{color}&#10;\pagestyle{empty}&#10;\begin{document}&#10;&#10;$K=\{11.10, 15\}$&#10;&#10;\end{document}"/>
  <p:tag name="IGUANATEXSIZE" val="20"/>
  <p:tag name="IGUANATEXCURSOR" val="114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173"/>
  <p:tag name="LATEXADDIN" val="\documentclass{article}&#10;\usepackage{amsmath}&#10;\usepackage{color}&#10;\pagestyle{empty}&#10;\begin{document}&#10;&#10;$K=\{11.10, 11.12.13\}$&#10;&#10;\end{document}"/>
  <p:tag name="IGUANATEXSIZE" val="20"/>
  <p:tag name="IGUANATEXCURSOR" val="120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61"/>
  <p:tag name="ORIGINALWIDTH" val="2271.75"/>
  <p:tag name="LATEXADDIN" val="\documentclass{article}&#10;\usepackage{amsmath}&#10;\usepackage{color}&#10;\pagestyle{empty}&#10;\begin{document}&#10;&#10;Theorem:&#10;&#10;Let ${\bf G} = (Q, \Sigma_c \dot\cup \Sigma_u, \delta, q_0, Q_m)$ be a plant,&#10;&#10;and $K \subseteq L_m({\bf G})$ a specification language.&#10;&#10;Suppose $K \neq \emptyset$.&#10;&#10;\end{document}"/>
  <p:tag name="IGUANATEXSIZE" val="20"/>
  <p:tag name="IGUANATEXCURSOR" val="244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15.5"/>
  <p:tag name="ORIGINALWIDTH" val="2760"/>
  <p:tag name="LATEXADDIN" val="\documentclass{article}&#10;\usepackage{amsmath}&#10;\usepackage{color}&#10;\pagestyle{empty}&#10;\begin{document}&#10;&#10;&#10;There always exists a {\color{blue} nonblocking,} &#10;&#10;{\color{blue} marking supervisory control $V$} for $(K, {\bf G})$&#10;&#10;s.t. {\color{red} $L_m(V/{\bf G}) = K$} if and only if &#10;{\color{red} $K$ is controllable}. &#10;&#10;\end{document}"/>
  <p:tag name="IGUANATEXSIZE" val="20"/>
  <p:tag name="IGUANATEXCURSOR" val="238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17"/>
  <p:tag name="ORIGINALWIDTH" val="2773.5"/>
  <p:tag name="LATEXADDIN" val="\documentclass{article}&#10;\usepackage{amsmath}&#10;\usepackage{color}&#10;\pagestyle{empty}&#10;\begin{document}&#10;&#10;Suppose $K$ is controllable.&#10;&#10;We must show there exists a nonblocking, &#10;&#10;marking supervisory control $V$ s.t. $L_m(V/{\bf G}) = K$.&#10;&#10;\end{document}"/>
  <p:tag name="IGUANATEXSIZE" val="20"/>
  <p:tag name="IGUANATEXCURSOR" val="23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3042"/>
  <p:tag name="LATEXADDIN" val="\documentclass{article}&#10;\usepackage{amsmath}&#10;\usepackage{color}&#10;\pagestyle{empty}&#10;\begin{document}&#10;&#10;&#10;Construct a marking supervisory control $V: L({\bf G}) \rightarrow \Gamma$: &#10;&#10;\end{document}"/>
  <p:tag name="IGUANATEXSIZE" val="20"/>
  <p:tag name="IGUANATEXCURSOR" val="178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9.25"/>
  <p:tag name="ORIGINALWIDTH" val="2885.25"/>
  <p:tag name="LATEXADDIN" val="\documentclass{article}&#10;\usepackage{amsmath}&#10;\usepackage{color}&#10;\pagestyle{empty}&#10;\begin{document}&#10;&#10;&#10;{\color{blue}&#10;\[V(s) := \left\{&#10;  \begin{array}{ll}&#10;    \Sigma_u \dot\cup \{\sigma \in \Sigma_c \mid s\sigma \in \overline{K}\}, &amp; \hbox{if $s \in \overline{K}$} \\&#10;    \Sigma_u, &amp; \hbox{if $s \in L({\bf G})-\overline{K}$}&#10;  \end{array}&#10;\right.&#10;\]&#10;}&#10;\end{document}"/>
  <p:tag name="IGUANATEXSIZE" val="20"/>
  <p:tag name="IGUANATEXCURSOR" val="114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2872.5"/>
  <p:tag name="LATEXADDIN" val="\documentclass{article}&#10;\usepackage{amsmath}&#10;\usepackage{color}&#10;\pagestyle{empty}&#10;\begin{document}&#10;&#10;&#10;&#10;We must show $V$ is nonblocking and $L_m(V/{\bf G}) = K$.&#10;&#10;\end{document}"/>
  <p:tag name="IGUANATEXSIZE" val="20"/>
  <p:tag name="IGUANATEXCURSOR" val="102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6.5"/>
  <p:tag name="ORIGINALWIDTH" val="1155.75"/>
  <p:tag name="LATEXADDIN" val="\documentclass{article}&#10;\usepackage{amsmath}&#10;\usepackage{color}&#10;\pagestyle{empty}&#10;\begin{document}&#10;&#10;&#10;&#10;Claim: {\color{blue} $L(V/{\bf G}) = \overline{K}$}.&#10;&#10;&#10;\end{document}"/>
  <p:tag name="IGUANATEXSIZE" val="20"/>
  <p:tag name="IGUANATEXCURSOR" val="153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2364"/>
  <p:tag name="LATEXADDIN" val="\documentclass{article}&#10;\usepackage{amsmath}&#10;\usepackage{color}&#10;\pagestyle{empty}&#10;\begin{document}&#10;&#10;&#10;&#10;Then $V$ is nonblocking and $L_m(V/{\bf G}) = K$.&#10;&#10;&#10;\end{document}"/>
  <p:tag name="IGUANATEXSIZE" val="20"/>
  <p:tag name="IGUANATEXCURSOR" val="107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6.5"/>
  <p:tag name="ORIGINALWIDTH" val="1683"/>
  <p:tag name="LATEXADDIN" val="\documentclass{article}&#10;\usepackage{amsmath}&#10;\usepackage{color}&#10;\pagestyle{empty}&#10;\begin{document}&#10;&#10;&#10;&#10;It is left to show {\color{blue} $L(V/{\bf G}) = \overline{K}$}.&#10;&#10;&#10;\end{document}"/>
  <p:tag name="IGUANATEXSIZE" val="20"/>
  <p:tag name="IGUANATEXCURSOR" val="12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89.25"/>
  <p:tag name="ORIGINALWIDTH" val="2773.5"/>
  <p:tag name="LATEXADDIN" val="\documentclass{article}&#10;\usepackage{amsmath}&#10;\usepackage{color}&#10;\pagestyle{empty}&#10;\begin{document}&#10;&#10;Suppose there exists a nonblocking, &#10;&#10;marking supervisory control $V$ s.t. $L_m(V/{\bf G}) = K$.&#10;&#10;We must show $K$ is controllable.&#10;\end{document}"/>
  <p:tag name="IGUANATEXSIZE" val="20"/>
  <p:tag name="IGUANATEXCURSOR" val="175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469.25"/>
  <p:tag name="LATEXADDIN" val="\documentclass{article}&#10;\usepackage{amsmath}&#10;\usepackage{color}&#10;\pagestyle{empty}&#10;\begin{document}&#10;&#10;${\bf MACH} = (Q, \Sigma, \delta, q_0, Q_m)$&#10;&#10;\end{document}"/>
  <p:tag name="IGUANATEXSIZE" val="20"/>
  <p:tag name="IGUANATEXCURSOR" val="110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2006.25"/>
  <p:tag name="LATEXADDIN" val="\documentclass{article}&#10;\usepackage{amsmath}&#10;\usepackage{color}&#10;\pagestyle{empty}&#10;\begin{document}&#10;&#10;$K=\{11.10, 11.12.13\}$ is controllable.&#10;&#10;\end{document}"/>
  <p:tag name="IGUANATEXSIZE" val="20"/>
  <p:tag name="IGUANATEXCURSOR" val="140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66.25"/>
  <p:tag name="ORIGINALWIDTH" val="3079.5"/>
  <p:tag name="LATEXADDIN" val="\documentclass{article}&#10;\usepackage{amsmath}&#10;\usepackage{color}&#10;\pagestyle{empty}&#10;\begin{document}&#10;&#10;What is the nonblocking, marking supervisory control $V$&#10;&#10;s.t. $L_m(V/{\bf G}) = K$?&#10;&#10;\end{document}"/>
  <p:tag name="IGUANATEXSIZE" val="20"/>
  <p:tag name="IGUANATEXCURSOR" val="163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9.25"/>
  <p:tag name="ORIGINALWIDTH" val="2885.25"/>
  <p:tag name="LATEXADDIN" val="\documentclass{article}&#10;\usepackage{amsmath}&#10;\usepackage{color}&#10;\pagestyle{empty}&#10;\begin{document}&#10;&#10;&#10;{\color{blue}&#10;\[V(s) := \left\{&#10;  \begin{array}{ll}&#10;    \Sigma_u \dot\cup \{\sigma \in \Sigma_c \mid s\sigma \in \overline{K}\}, &amp; \hbox{if $s \in \overline{K}$} \\&#10;    \Sigma_u, &amp; \hbox{if $s \in L({\bf G})-\overline{K}$}&#10;  \end{array}&#10;\right.&#10;\]&#10;}&#10;\end{document}"/>
  <p:tag name="IGUANATEXSIZE" val="20"/>
  <p:tag name="IGUANATEXCURSOR" val="114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469.25"/>
  <p:tag name="LATEXADDIN" val="\documentclass{article}&#10;\usepackage{amsmath}&#10;\usepackage{color}&#10;\pagestyle{empty}&#10;\begin{document}&#10;&#10;${\bf MACH} = (Q, \Sigma, \delta, q_0, Q_m)$&#10;&#10;\end{document}"/>
  <p:tag name="IGUANATEXSIZE" val="20"/>
  <p:tag name="IGUANATEXCURSOR" val="110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909.5"/>
  <p:tag name="LATEXADDIN" val="\documentclass{article}&#10;\usepackage{amsmath}&#10;\usepackage{color}&#10;\pagestyle{empty}&#10;\begin{document}&#10;&#10;$K=\{11.10, 15\}$ is not controllable.&#10;&#10;\end{document}"/>
  <p:tag name="IGUANATEXSIZE" val="20"/>
  <p:tag name="IGUANATEXCURSOR" val="114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68.5"/>
  <p:tag name="ORIGINALWIDTH" val="2523"/>
  <p:tag name="LATEXADDIN" val="\documentclass{article}&#10;\usepackage{amsmath}&#10;\usepackage{color}&#10;\pagestyle{empty}&#10;\begin{document}&#10;&#10;A nonblocking, marking supervisory control $V$ &#10;&#10;s.t. $L_m(V/{\bf G}) = K$ does not exist.&#10;&#10;\end{document}"/>
  <p:tag name="IGUANATEXSIZE" val="20"/>
  <p:tag name="IGUANATEXCURSOR" val="154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73.75"/>
  <p:tag name="ORIGINALWIDTH" val="3385.5"/>
  <p:tag name="LATEXADDIN" val="\documentclass{article}&#10;\usepackage{amsmath}&#10;\usepackage{color}&#10;\pagestyle{empty}&#10;\begin{document}&#10;&#10;{\color{red} Can we find a sublanguage of $K$, say $K'$, which is controllable&#10;&#10;so that there exists $V'$ s.t. $L_m(V'/{\bf G}) = K'$? }&#10;\end{document}"/>
  <p:tag name="IGUANATEXSIZE" val="20"/>
  <p:tag name="IGUANATEXCURSOR" val="218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24919</TotalTime>
  <Words>104</Words>
  <Application>Microsoft Macintosh PowerPoint</Application>
  <PresentationFormat>On-screen Show (4:3)</PresentationFormat>
  <Paragraphs>44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Office Theme</vt:lpstr>
      <vt:lpstr>Custom Design</vt:lpstr>
      <vt:lpstr>Supervisory Control Theory -- continued</vt:lpstr>
      <vt:lpstr>Main question</vt:lpstr>
      <vt:lpstr>The answer</vt:lpstr>
      <vt:lpstr>Controllability</vt:lpstr>
      <vt:lpstr>Examples</vt:lpstr>
      <vt:lpstr>A coffee machine</vt:lpstr>
      <vt:lpstr>Main result</vt:lpstr>
      <vt:lpstr>Proof (sufficiency)</vt:lpstr>
      <vt:lpstr>Proof (sufficiency)</vt:lpstr>
      <vt:lpstr>Proof (necessity)</vt:lpstr>
      <vt:lpstr>A coffee machine</vt:lpstr>
      <vt:lpstr>A coffee machine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Supervisory Control of Discrete-Event Systems</dc:title>
  <dc:creator>kai.cai</dc:creator>
  <cp:lastModifiedBy>蔡　凱</cp:lastModifiedBy>
  <cp:revision>534</cp:revision>
  <dcterms:created xsi:type="dcterms:W3CDTF">2012-09-17T19:21:51Z</dcterms:created>
  <dcterms:modified xsi:type="dcterms:W3CDTF">2020-06-11T01:36:54Z</dcterms:modified>
</cp:coreProperties>
</file>