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414" r:id="rId3"/>
    <p:sldId id="415" r:id="rId4"/>
    <p:sldId id="416" r:id="rId5"/>
    <p:sldId id="417" r:id="rId6"/>
    <p:sldId id="418" r:id="rId7"/>
    <p:sldId id="401" r:id="rId8"/>
    <p:sldId id="419" r:id="rId9"/>
    <p:sldId id="404" r:id="rId10"/>
    <p:sldId id="321" r:id="rId11"/>
    <p:sldId id="405" r:id="rId12"/>
    <p:sldId id="407" r:id="rId13"/>
    <p:sldId id="420" r:id="rId14"/>
    <p:sldId id="283" r:id="rId15"/>
    <p:sldId id="408" r:id="rId16"/>
    <p:sldId id="409" r:id="rId17"/>
    <p:sldId id="284" r:id="rId18"/>
    <p:sldId id="41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5827" autoAdjust="0"/>
  </p:normalViewPr>
  <p:slideViewPr>
    <p:cSldViewPr>
      <p:cViewPr varScale="1">
        <p:scale>
          <a:sx n="183" d="100"/>
          <a:sy n="183" d="100"/>
        </p:scale>
        <p:origin x="-4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42" Type="http://schemas.microsoft.com/office/2015/10/relationships/revisionInfo" Target="revisionInfo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5/2/18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5/2/18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5/2/18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5/2/18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5/2/18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5/2/18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5/2/18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5/2/18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5/2/18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5/2/18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5/2/18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control.toronto.edu/~wonham/wonham.html" TargetMode="External"/><Relationship Id="rId5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e.princeton.edu/people/faculty/peter-j-ramadge" TargetMode="Externa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.png"/><Relationship Id="rId12" Type="http://schemas.openxmlformats.org/officeDocument/2006/relationships/image" Target="../media/image7.png"/><Relationship Id="rId13" Type="http://schemas.openxmlformats.org/officeDocument/2006/relationships/image" Target="../media/image8.png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0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tags" Target="../tags/tag7.xml"/><Relationship Id="rId2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tags" Target="../tags/tag10.xml"/><Relationship Id="rId2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20.png"/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1" Type="http://schemas.openxmlformats.org/officeDocument/2006/relationships/tags" Target="../tags/tag19.xml"/><Relationship Id="rId2" Type="http://schemas.openxmlformats.org/officeDocument/2006/relationships/tags" Target="../tags/tag20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4.png"/><Relationship Id="rId12" Type="http://schemas.openxmlformats.org/officeDocument/2006/relationships/image" Target="../media/image25.png"/><Relationship Id="rId13" Type="http://schemas.openxmlformats.org/officeDocument/2006/relationships/image" Target="../media/image26.png"/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3" Type="http://schemas.openxmlformats.org/officeDocument/2006/relationships/image" Target="../media/image32.png"/><Relationship Id="rId1" Type="http://schemas.openxmlformats.org/officeDocument/2006/relationships/tags" Target="../tags/tag28.xml"/><Relationship Id="rId2" Type="http://schemas.openxmlformats.org/officeDocument/2006/relationships/tags" Target="../tags/tag29.xml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20" Type="http://schemas.openxmlformats.org/officeDocument/2006/relationships/image" Target="../media/image36.png"/><Relationship Id="rId21" Type="http://schemas.openxmlformats.org/officeDocument/2006/relationships/image" Target="../media/image37.png"/><Relationship Id="rId10" Type="http://schemas.openxmlformats.org/officeDocument/2006/relationships/tags" Target="../tags/tag43.xml"/><Relationship Id="rId11" Type="http://schemas.openxmlformats.org/officeDocument/2006/relationships/slideLayout" Target="../slideLayouts/slideLayout2.xml"/><Relationship Id="rId12" Type="http://schemas.openxmlformats.org/officeDocument/2006/relationships/image" Target="../media/image33.png"/><Relationship Id="rId13" Type="http://schemas.openxmlformats.org/officeDocument/2006/relationships/image" Target="../media/image28.png"/><Relationship Id="rId14" Type="http://schemas.openxmlformats.org/officeDocument/2006/relationships/image" Target="../media/image29.png"/><Relationship Id="rId15" Type="http://schemas.openxmlformats.org/officeDocument/2006/relationships/image" Target="../media/image30.png"/><Relationship Id="rId16" Type="http://schemas.openxmlformats.org/officeDocument/2006/relationships/image" Target="../media/image31.png"/><Relationship Id="rId17" Type="http://schemas.openxmlformats.org/officeDocument/2006/relationships/image" Target="../media/image32.png"/><Relationship Id="rId18" Type="http://schemas.openxmlformats.org/officeDocument/2006/relationships/image" Target="../media/image34.png"/><Relationship Id="rId19" Type="http://schemas.openxmlformats.org/officeDocument/2006/relationships/image" Target="../media/image35.png"/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1" Type="http://schemas.openxmlformats.org/officeDocument/2006/relationships/tags" Target="../tags/tag44.xml"/><Relationship Id="rId2" Type="http://schemas.openxmlformats.org/officeDocument/2006/relationships/tags" Target="../tags/tag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Relationship Id="rId6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42.png"/><Relationship Id="rId11" Type="http://schemas.openxmlformats.org/officeDocument/2006/relationships/image" Target="../media/image43.png"/><Relationship Id="rId1" Type="http://schemas.openxmlformats.org/officeDocument/2006/relationships/tags" Target="../tags/tag47.xml"/><Relationship Id="rId2" Type="http://schemas.openxmlformats.org/officeDocument/2006/relationships/tags" Target="../tags/tag4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20" Type="http://schemas.openxmlformats.org/officeDocument/2006/relationships/image" Target="../media/image51.png"/><Relationship Id="rId21" Type="http://schemas.openxmlformats.org/officeDocument/2006/relationships/image" Target="../media/image52.png"/><Relationship Id="rId10" Type="http://schemas.openxmlformats.org/officeDocument/2006/relationships/tags" Target="../tags/tag61.xml"/><Relationship Id="rId11" Type="http://schemas.openxmlformats.org/officeDocument/2006/relationships/slideLayout" Target="../slideLayouts/slideLayout2.xml"/><Relationship Id="rId12" Type="http://schemas.openxmlformats.org/officeDocument/2006/relationships/image" Target="../media/image44.png"/><Relationship Id="rId13" Type="http://schemas.openxmlformats.org/officeDocument/2006/relationships/image" Target="../media/image15.png"/><Relationship Id="rId14" Type="http://schemas.openxmlformats.org/officeDocument/2006/relationships/image" Target="../media/image45.png"/><Relationship Id="rId15" Type="http://schemas.openxmlformats.org/officeDocument/2006/relationships/image" Target="../media/image46.png"/><Relationship Id="rId16" Type="http://schemas.openxmlformats.org/officeDocument/2006/relationships/image" Target="../media/image47.png"/><Relationship Id="rId17" Type="http://schemas.openxmlformats.org/officeDocument/2006/relationships/image" Target="../media/image48.png"/><Relationship Id="rId18" Type="http://schemas.openxmlformats.org/officeDocument/2006/relationships/image" Target="../media/image49.png"/><Relationship Id="rId19" Type="http://schemas.openxmlformats.org/officeDocument/2006/relationships/image" Target="../media/image50.png"/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20" Type="http://schemas.openxmlformats.org/officeDocument/2006/relationships/image" Target="../media/image29.png"/><Relationship Id="rId21" Type="http://schemas.openxmlformats.org/officeDocument/2006/relationships/image" Target="../media/image30.png"/><Relationship Id="rId22" Type="http://schemas.openxmlformats.org/officeDocument/2006/relationships/image" Target="../media/image31.png"/><Relationship Id="rId23" Type="http://schemas.openxmlformats.org/officeDocument/2006/relationships/image" Target="../media/image56.png"/><Relationship Id="rId24" Type="http://schemas.openxmlformats.org/officeDocument/2006/relationships/image" Target="../media/image57.png"/><Relationship Id="rId25" Type="http://schemas.openxmlformats.org/officeDocument/2006/relationships/image" Target="../media/image44.png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tags" Target="../tags/tag73.xml"/><Relationship Id="rId13" Type="http://schemas.openxmlformats.org/officeDocument/2006/relationships/slideLayout" Target="../slideLayouts/slideLayout2.xml"/><Relationship Id="rId14" Type="http://schemas.openxmlformats.org/officeDocument/2006/relationships/image" Target="../media/image15.png"/><Relationship Id="rId15" Type="http://schemas.openxmlformats.org/officeDocument/2006/relationships/image" Target="../media/image45.png"/><Relationship Id="rId16" Type="http://schemas.openxmlformats.org/officeDocument/2006/relationships/image" Target="../media/image53.png"/><Relationship Id="rId17" Type="http://schemas.openxmlformats.org/officeDocument/2006/relationships/image" Target="../media/image54.png"/><Relationship Id="rId18" Type="http://schemas.openxmlformats.org/officeDocument/2006/relationships/image" Target="../media/image55.png"/><Relationship Id="rId19" Type="http://schemas.openxmlformats.org/officeDocument/2006/relationships/image" Target="../media/image28.png"/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image" Target="../media/image61.png"/><Relationship Id="rId1" Type="http://schemas.openxmlformats.org/officeDocument/2006/relationships/tags" Target="../tags/tag74.xml"/><Relationship Id="rId2" Type="http://schemas.openxmlformats.org/officeDocument/2006/relationships/tags" Target="../tags/tag7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1" Type="http://schemas.openxmlformats.org/officeDocument/2006/relationships/tags" Target="../tags/tag78.xml"/><Relationship Id="rId2" Type="http://schemas.openxmlformats.org/officeDocument/2006/relationships/tags" Target="../tags/tag7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4.png"/><Relationship Id="rId5" Type="http://schemas.openxmlformats.org/officeDocument/2006/relationships/image" Target="../media/image63.png"/><Relationship Id="rId1" Type="http://schemas.openxmlformats.org/officeDocument/2006/relationships/tags" Target="../tags/tag80.xml"/><Relationship Id="rId2" Type="http://schemas.openxmlformats.org/officeDocument/2006/relationships/tags" Target="../tags/tag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Supervisory Control Theory</a:t>
            </a:r>
          </a:p>
        </p:txBody>
      </p:sp>
    </p:spTree>
    <p:extLst>
      <p:ext uri="{BB962C8B-B14F-4D97-AF65-F5344CB8AC3E}">
        <p14:creationId xmlns:p14="http://schemas.microsoft.com/office/powerpoint/2010/main" val="589408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 descr=" 12"/>
          <p:cNvSpPr/>
          <p:nvPr/>
        </p:nvSpPr>
        <p:spPr>
          <a:xfrm>
            <a:off x="4716016" y="4994013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6" descr=" 7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2041685"/>
            <a:ext cx="1905000" cy="2381250"/>
          </a:xfrm>
          <a:prstGeom prst="rect">
            <a:avLst/>
          </a:prstGeom>
        </p:spPr>
      </p:pic>
      <p:pic>
        <p:nvPicPr>
          <p:cNvPr id="8" name="Picture 7" descr=" 8">
            <a:hlinkClick r:id="rId4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2041685"/>
            <a:ext cx="1676400" cy="2409825"/>
          </a:xfrm>
          <a:prstGeom prst="rect">
            <a:avLst/>
          </a:prstGeom>
        </p:spPr>
      </p:pic>
      <p:sp>
        <p:nvSpPr>
          <p:cNvPr id="11" name="TextBox 10" descr=" 11"/>
          <p:cNvSpPr txBox="1"/>
          <p:nvPr/>
        </p:nvSpPr>
        <p:spPr>
          <a:xfrm>
            <a:off x="2627784" y="4633973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P.J. </a:t>
            </a:r>
            <a:r>
              <a:rPr lang="en-CA" sz="2400" b="1" dirty="0" err="1"/>
              <a:t>Ramadge</a:t>
            </a:r>
            <a:endParaRPr lang="en-CA" sz="2400" b="1" dirty="0"/>
          </a:p>
        </p:txBody>
      </p:sp>
      <p:sp>
        <p:nvSpPr>
          <p:cNvPr id="13" name="TextBox 12" descr=" 13"/>
          <p:cNvSpPr txBox="1"/>
          <p:nvPr/>
        </p:nvSpPr>
        <p:spPr>
          <a:xfrm>
            <a:off x="4644008" y="463397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W.M. </a:t>
            </a:r>
            <a:r>
              <a:rPr lang="en-CA" sz="2400" b="1" dirty="0" err="1"/>
              <a:t>Wonham</a:t>
            </a:r>
            <a:endParaRPr lang="en-CA" sz="2400" b="1" dirty="0"/>
          </a:p>
        </p:txBody>
      </p:sp>
      <p:sp>
        <p:nvSpPr>
          <p:cNvPr id="17" name="TextBox 16" descr=" 17"/>
          <p:cNvSpPr txBox="1"/>
          <p:nvPr/>
        </p:nvSpPr>
        <p:spPr>
          <a:xfrm>
            <a:off x="2627785" y="5282044"/>
            <a:ext cx="6048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0000FF"/>
                </a:solidFill>
              </a:rPr>
              <a:t>proposed by RW in 1982 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CA" dirty="0"/>
              <a:t>Supervisory control theory for DES</a:t>
            </a:r>
          </a:p>
        </p:txBody>
      </p:sp>
    </p:spTree>
    <p:extLst>
      <p:ext uri="{BB962C8B-B14F-4D97-AF65-F5344CB8AC3E}">
        <p14:creationId xmlns:p14="http://schemas.microsoft.com/office/powerpoint/2010/main" val="3688307442"/>
      </p:ext>
    </p:extLst>
  </p:cSld>
  <p:clrMapOvr>
    <a:masterClrMapping/>
  </p:clrMapOvr>
  <p:transition xmlns:p14="http://schemas.microsoft.com/office/powerpoint/2010/main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/>
              <a:t>Supervisory control theory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229600" cy="4525963"/>
          </a:xfrm>
        </p:spPr>
        <p:txBody>
          <a:bodyPr/>
          <a:lstStyle/>
          <a:p>
            <a:pPr>
              <a:buNone/>
            </a:pPr>
            <a:endParaRPr lang="en-CA" dirty="0"/>
          </a:p>
          <a:p>
            <a:endParaRPr lang="en-CA" dirty="0"/>
          </a:p>
          <a:p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45" y="1654726"/>
            <a:ext cx="5173801" cy="28668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45" y="4483938"/>
            <a:ext cx="4706254" cy="286685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46" y="5761417"/>
            <a:ext cx="8587086" cy="290533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000" y="2248812"/>
            <a:ext cx="6228186" cy="28668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175" y="2753724"/>
            <a:ext cx="6838113" cy="319394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175" y="3379554"/>
            <a:ext cx="5485497" cy="28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Control technology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85124"/>
            <a:ext cx="5083370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509118"/>
            <a:ext cx="7981006" cy="688814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95528"/>
            <a:ext cx="4665447" cy="108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96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grpSp>
        <p:nvGrpSpPr>
          <p:cNvPr id="42" name="Group 13"/>
          <p:cNvGrpSpPr/>
          <p:nvPr/>
        </p:nvGrpSpPr>
        <p:grpSpPr>
          <a:xfrm>
            <a:off x="4669069" y="2821229"/>
            <a:ext cx="504056" cy="369332"/>
            <a:chOff x="4067944" y="3707740"/>
            <a:chExt cx="504056" cy="369332"/>
          </a:xfrm>
        </p:grpSpPr>
        <p:sp>
          <p:nvSpPr>
            <p:cNvPr id="44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8" name="Group 15"/>
          <p:cNvGrpSpPr/>
          <p:nvPr/>
        </p:nvGrpSpPr>
        <p:grpSpPr>
          <a:xfrm>
            <a:off x="3336921" y="4582344"/>
            <a:ext cx="504056" cy="369332"/>
            <a:chOff x="4067944" y="3707740"/>
            <a:chExt cx="504056" cy="369332"/>
          </a:xfrm>
        </p:grpSpPr>
        <p:sp>
          <p:nvSpPr>
            <p:cNvPr id="49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1" name="Group 21"/>
          <p:cNvGrpSpPr/>
          <p:nvPr/>
        </p:nvGrpSpPr>
        <p:grpSpPr>
          <a:xfrm>
            <a:off x="6073225" y="4596282"/>
            <a:ext cx="504056" cy="369332"/>
            <a:chOff x="4067944" y="3707740"/>
            <a:chExt cx="504056" cy="369332"/>
          </a:xfrm>
        </p:grpSpPr>
        <p:sp>
          <p:nvSpPr>
            <p:cNvPr id="53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7" name="Straight Arrow Connector 28"/>
          <p:cNvCxnSpPr/>
          <p:nvPr/>
        </p:nvCxnSpPr>
        <p:spPr>
          <a:xfrm flipV="1">
            <a:off x="3679208" y="3236726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28"/>
          <p:cNvCxnSpPr>
            <a:endCxn id="49" idx="4"/>
          </p:cNvCxnSpPr>
          <p:nvPr/>
        </p:nvCxnSpPr>
        <p:spPr>
          <a:xfrm flipH="1">
            <a:off x="3516941" y="3110130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28"/>
          <p:cNvCxnSpPr>
            <a:endCxn id="54" idx="1"/>
          </p:cNvCxnSpPr>
          <p:nvPr/>
        </p:nvCxnSpPr>
        <p:spPr>
          <a:xfrm>
            <a:off x="3695217" y="4767010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28"/>
          <p:cNvCxnSpPr>
            <a:stCxn id="53" idx="4"/>
            <a:endCxn id="88" idx="7"/>
          </p:cNvCxnSpPr>
          <p:nvPr/>
        </p:nvCxnSpPr>
        <p:spPr>
          <a:xfrm flipH="1" flipV="1">
            <a:off x="5010929" y="3172278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18"/>
          <p:cNvSpPr txBox="1"/>
          <p:nvPr/>
        </p:nvSpPr>
        <p:spPr>
          <a:xfrm>
            <a:off x="3695217" y="342711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62" name="TextBox 18"/>
          <p:cNvSpPr txBox="1"/>
          <p:nvPr/>
        </p:nvSpPr>
        <p:spPr>
          <a:xfrm>
            <a:off x="4183022" y="378715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63" name="TextBox 18"/>
          <p:cNvSpPr txBox="1"/>
          <p:nvPr/>
        </p:nvSpPr>
        <p:spPr>
          <a:xfrm>
            <a:off x="4608234" y="482971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65" name="TextBox 18"/>
          <p:cNvSpPr txBox="1"/>
          <p:nvPr/>
        </p:nvSpPr>
        <p:spPr>
          <a:xfrm>
            <a:off x="632285" y="277506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Idle:          0</a:t>
            </a:r>
          </a:p>
        </p:txBody>
      </p:sp>
      <p:sp>
        <p:nvSpPr>
          <p:cNvPr id="75" name="TextBox 18"/>
          <p:cNvSpPr txBox="1"/>
          <p:nvPr/>
        </p:nvSpPr>
        <p:spPr>
          <a:xfrm>
            <a:off x="632285" y="327807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Brewing:  1</a:t>
            </a:r>
          </a:p>
        </p:txBody>
      </p:sp>
      <p:sp>
        <p:nvSpPr>
          <p:cNvPr id="76" name="TextBox 18"/>
          <p:cNvSpPr txBox="1"/>
          <p:nvPr/>
        </p:nvSpPr>
        <p:spPr>
          <a:xfrm>
            <a:off x="632285" y="169217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77" name="TextBox 18"/>
          <p:cNvSpPr txBox="1"/>
          <p:nvPr/>
        </p:nvSpPr>
        <p:spPr>
          <a:xfrm>
            <a:off x="632285" y="376771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79" name="TextBox 18"/>
          <p:cNvSpPr txBox="1"/>
          <p:nvPr/>
        </p:nvSpPr>
        <p:spPr>
          <a:xfrm>
            <a:off x="709056" y="42577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Sold:         </a:t>
            </a:r>
            <a:r>
              <a:rPr lang="en-CA" sz="2400" b="1" dirty="0" smtClean="0">
                <a:solidFill>
                  <a:schemeClr val="accent1"/>
                </a:solidFill>
              </a:rPr>
              <a:t>3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80" name="TextBox 18"/>
          <p:cNvSpPr txBox="1"/>
          <p:nvPr/>
        </p:nvSpPr>
        <p:spPr>
          <a:xfrm>
            <a:off x="5753525" y="372324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81" name="Group 21"/>
          <p:cNvGrpSpPr/>
          <p:nvPr/>
        </p:nvGrpSpPr>
        <p:grpSpPr>
          <a:xfrm>
            <a:off x="6687953" y="2798987"/>
            <a:ext cx="504056" cy="369332"/>
            <a:chOff x="4067944" y="3707740"/>
            <a:chExt cx="504056" cy="369332"/>
          </a:xfrm>
        </p:grpSpPr>
        <p:sp>
          <p:nvSpPr>
            <p:cNvPr id="82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84" name="Straight Arrow Connector 28"/>
          <p:cNvCxnSpPr/>
          <p:nvPr/>
        </p:nvCxnSpPr>
        <p:spPr>
          <a:xfrm>
            <a:off x="5070225" y="2971304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18"/>
          <p:cNvSpPr txBox="1"/>
          <p:nvPr/>
        </p:nvSpPr>
        <p:spPr>
          <a:xfrm>
            <a:off x="5554665" y="261663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775562"/>
            <a:ext cx="3769236" cy="319394"/>
          </a:xfrm>
          <a:prstGeom prst="rect">
            <a:avLst/>
          </a:prstGeom>
        </p:spPr>
      </p:pic>
      <p:cxnSp>
        <p:nvCxnSpPr>
          <p:cNvPr id="87" name="Straight Arrow Connector 28"/>
          <p:cNvCxnSpPr/>
          <p:nvPr/>
        </p:nvCxnSpPr>
        <p:spPr>
          <a:xfrm>
            <a:off x="4831646" y="2288214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14"/>
          <p:cNvSpPr/>
          <p:nvPr/>
        </p:nvSpPr>
        <p:spPr>
          <a:xfrm flipV="1">
            <a:off x="4608234" y="2796650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1" name="図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14" y="5600971"/>
            <a:ext cx="1356463" cy="31939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15" y="6216896"/>
            <a:ext cx="5429697" cy="286686"/>
          </a:xfrm>
          <a:prstGeom prst="rect">
            <a:avLst/>
          </a:prstGeom>
        </p:spPr>
      </p:pic>
      <p:sp>
        <p:nvSpPr>
          <p:cNvPr id="92" name="Oval 14"/>
          <p:cNvSpPr/>
          <p:nvPr/>
        </p:nvSpPr>
        <p:spPr>
          <a:xfrm flipV="1">
            <a:off x="6634785" y="2749643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627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Control pattern</a:t>
            </a:r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85124"/>
            <a:ext cx="5827981" cy="332862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098655"/>
            <a:ext cx="4475381" cy="66621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501008"/>
            <a:ext cx="7155907" cy="30175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87" y="4201912"/>
            <a:ext cx="1659653" cy="29195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5234908"/>
            <a:ext cx="5553078" cy="289999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454" y="6081791"/>
            <a:ext cx="2990118" cy="32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35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grpSp>
        <p:nvGrpSpPr>
          <p:cNvPr id="42" name="Group 13"/>
          <p:cNvGrpSpPr/>
          <p:nvPr/>
        </p:nvGrpSpPr>
        <p:grpSpPr>
          <a:xfrm>
            <a:off x="4669069" y="2821229"/>
            <a:ext cx="504056" cy="369332"/>
            <a:chOff x="4067944" y="3707740"/>
            <a:chExt cx="504056" cy="369332"/>
          </a:xfrm>
        </p:grpSpPr>
        <p:sp>
          <p:nvSpPr>
            <p:cNvPr id="44" name="Oval 14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8" name="Group 15"/>
          <p:cNvGrpSpPr/>
          <p:nvPr/>
        </p:nvGrpSpPr>
        <p:grpSpPr>
          <a:xfrm>
            <a:off x="3336921" y="4582344"/>
            <a:ext cx="504056" cy="369332"/>
            <a:chOff x="4067944" y="3707740"/>
            <a:chExt cx="504056" cy="369332"/>
          </a:xfrm>
        </p:grpSpPr>
        <p:sp>
          <p:nvSpPr>
            <p:cNvPr id="49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TextBox 18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1" name="Group 21"/>
          <p:cNvGrpSpPr/>
          <p:nvPr/>
        </p:nvGrpSpPr>
        <p:grpSpPr>
          <a:xfrm>
            <a:off x="6073225" y="4596282"/>
            <a:ext cx="504056" cy="369332"/>
            <a:chOff x="4067944" y="3707740"/>
            <a:chExt cx="504056" cy="369332"/>
          </a:xfrm>
        </p:grpSpPr>
        <p:sp>
          <p:nvSpPr>
            <p:cNvPr id="53" name="Oval 23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TextBox 24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7" name="Straight Arrow Connector 28 1"/>
          <p:cNvCxnSpPr/>
          <p:nvPr/>
        </p:nvCxnSpPr>
        <p:spPr>
          <a:xfrm flipV="1">
            <a:off x="3679208" y="3236726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28 2"/>
          <p:cNvCxnSpPr>
            <a:endCxn id="49" idx="4"/>
          </p:cNvCxnSpPr>
          <p:nvPr/>
        </p:nvCxnSpPr>
        <p:spPr>
          <a:xfrm flipH="1">
            <a:off x="3516941" y="3110130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28 3"/>
          <p:cNvCxnSpPr>
            <a:endCxn id="54" idx="1"/>
          </p:cNvCxnSpPr>
          <p:nvPr/>
        </p:nvCxnSpPr>
        <p:spPr>
          <a:xfrm>
            <a:off x="3695217" y="4767010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28 4"/>
          <p:cNvCxnSpPr>
            <a:stCxn id="53" idx="4"/>
            <a:endCxn id="88" idx="7"/>
          </p:cNvCxnSpPr>
          <p:nvPr/>
        </p:nvCxnSpPr>
        <p:spPr>
          <a:xfrm flipH="1" flipV="1">
            <a:off x="5010929" y="3172278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18 2"/>
          <p:cNvSpPr txBox="1"/>
          <p:nvPr/>
        </p:nvSpPr>
        <p:spPr>
          <a:xfrm>
            <a:off x="3695217" y="342711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62" name="TextBox 18 3"/>
          <p:cNvSpPr txBox="1"/>
          <p:nvPr/>
        </p:nvSpPr>
        <p:spPr>
          <a:xfrm>
            <a:off x="4183022" y="378715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63" name="TextBox 18 4"/>
          <p:cNvSpPr txBox="1"/>
          <p:nvPr/>
        </p:nvSpPr>
        <p:spPr>
          <a:xfrm>
            <a:off x="4608234" y="482971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65" name="TextBox 18 5"/>
          <p:cNvSpPr txBox="1"/>
          <p:nvPr/>
        </p:nvSpPr>
        <p:spPr>
          <a:xfrm>
            <a:off x="632285" y="277506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Idle:          0</a:t>
            </a:r>
          </a:p>
        </p:txBody>
      </p:sp>
      <p:sp>
        <p:nvSpPr>
          <p:cNvPr id="75" name="TextBox 18 6"/>
          <p:cNvSpPr txBox="1"/>
          <p:nvPr/>
        </p:nvSpPr>
        <p:spPr>
          <a:xfrm>
            <a:off x="632285" y="327807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Brewing:  1</a:t>
            </a:r>
          </a:p>
        </p:txBody>
      </p:sp>
      <p:sp>
        <p:nvSpPr>
          <p:cNvPr id="76" name="TextBox 18 7"/>
          <p:cNvSpPr txBox="1"/>
          <p:nvPr/>
        </p:nvSpPr>
        <p:spPr>
          <a:xfrm>
            <a:off x="632285" y="169217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77" name="TextBox 18 8"/>
          <p:cNvSpPr txBox="1"/>
          <p:nvPr/>
        </p:nvSpPr>
        <p:spPr>
          <a:xfrm>
            <a:off x="632285" y="376771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79" name="TextBox 18 9"/>
          <p:cNvSpPr txBox="1"/>
          <p:nvPr/>
        </p:nvSpPr>
        <p:spPr>
          <a:xfrm>
            <a:off x="709056" y="42577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Sold:         </a:t>
            </a:r>
            <a:r>
              <a:rPr lang="en-CA" sz="2400" b="1" dirty="0" smtClean="0">
                <a:solidFill>
                  <a:schemeClr val="accent1"/>
                </a:solidFill>
              </a:rPr>
              <a:t>3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80" name="TextBox 18 10"/>
          <p:cNvSpPr txBox="1"/>
          <p:nvPr/>
        </p:nvSpPr>
        <p:spPr>
          <a:xfrm>
            <a:off x="5753525" y="372324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81" name="Group 21"/>
          <p:cNvGrpSpPr/>
          <p:nvPr/>
        </p:nvGrpSpPr>
        <p:grpSpPr>
          <a:xfrm>
            <a:off x="6687953" y="2798987"/>
            <a:ext cx="504056" cy="369332"/>
            <a:chOff x="4067944" y="3707740"/>
            <a:chExt cx="504056" cy="369332"/>
          </a:xfrm>
        </p:grpSpPr>
        <p:sp>
          <p:nvSpPr>
            <p:cNvPr id="82" name="Oval 23 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4 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84" name="Straight Arrow Connector 28 5"/>
          <p:cNvCxnSpPr/>
          <p:nvPr/>
        </p:nvCxnSpPr>
        <p:spPr>
          <a:xfrm>
            <a:off x="5070225" y="2971304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18 11"/>
          <p:cNvSpPr txBox="1"/>
          <p:nvPr/>
        </p:nvSpPr>
        <p:spPr>
          <a:xfrm>
            <a:off x="5554665" y="261663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775562"/>
            <a:ext cx="3769236" cy="319394"/>
          </a:xfrm>
          <a:prstGeom prst="rect">
            <a:avLst/>
          </a:prstGeom>
        </p:spPr>
      </p:pic>
      <p:cxnSp>
        <p:nvCxnSpPr>
          <p:cNvPr id="87" name="Straight Arrow Connector 28 6"/>
          <p:cNvCxnSpPr/>
          <p:nvPr/>
        </p:nvCxnSpPr>
        <p:spPr>
          <a:xfrm>
            <a:off x="4831646" y="2288214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14 2"/>
          <p:cNvSpPr/>
          <p:nvPr/>
        </p:nvSpPr>
        <p:spPr>
          <a:xfrm flipV="1">
            <a:off x="4608234" y="2796650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876387E-CD5F-4089-9867-CB61547ACCA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14" y="5600971"/>
            <a:ext cx="498331" cy="2097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C6B3243-C7CC-4E32-A6DF-62FA7DED668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14" y="6224592"/>
            <a:ext cx="509876" cy="217420"/>
          </a:xfrm>
          <a:prstGeom prst="rect">
            <a:avLst/>
          </a:prstGeom>
        </p:spPr>
      </p:pic>
      <p:sp>
        <p:nvSpPr>
          <p:cNvPr id="92" name="Oval 14 3"/>
          <p:cNvSpPr/>
          <p:nvPr/>
        </p:nvSpPr>
        <p:spPr>
          <a:xfrm flipV="1">
            <a:off x="6634785" y="2749643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7614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Supervisory control</a:t>
            </a:r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85124"/>
            <a:ext cx="5827981" cy="332862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098655"/>
            <a:ext cx="4475381" cy="66621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56992"/>
            <a:ext cx="8282590" cy="32526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274384"/>
            <a:ext cx="7101042" cy="29783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87" y="4975287"/>
            <a:ext cx="1979043" cy="3252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9E77C65C-1187-4171-B2BB-20348DCA6C6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805264"/>
            <a:ext cx="5690238" cy="71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99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Feedback control loop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5496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CA" dirty="0">
              <a:solidFill>
                <a:srgbClr val="0000FF"/>
              </a:solidFill>
            </a:endParaRPr>
          </a:p>
          <a:p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68301" y="2248610"/>
            <a:ext cx="1040557" cy="648072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896490" y="2248610"/>
            <a:ext cx="1040557" cy="648072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>
            <a:endCxn id="14" idx="1"/>
          </p:cNvCxnSpPr>
          <p:nvPr/>
        </p:nvCxnSpPr>
        <p:spPr>
          <a:xfrm>
            <a:off x="2904602" y="2536642"/>
            <a:ext cx="1263699" cy="36004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208858" y="2536642"/>
            <a:ext cx="1263699" cy="36004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84922" y="2536642"/>
            <a:ext cx="0" cy="864096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2400546" y="3400738"/>
            <a:ext cx="3384376" cy="0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15" idx="2"/>
          </p:cNvCxnSpPr>
          <p:nvPr/>
        </p:nvCxnSpPr>
        <p:spPr>
          <a:xfrm flipV="1">
            <a:off x="2400546" y="2896682"/>
            <a:ext cx="16223" cy="504056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ight Brace 46"/>
          <p:cNvSpPr/>
          <p:nvPr/>
        </p:nvSpPr>
        <p:spPr>
          <a:xfrm rot="16200000">
            <a:off x="3704734" y="-118680"/>
            <a:ext cx="315061" cy="4176464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CAC1CB6-5297-46B0-A848-5D54353A23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78" y="3968212"/>
            <a:ext cx="5455101" cy="63878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181" y="2461516"/>
            <a:ext cx="233174" cy="22925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458" y="2461516"/>
            <a:ext cx="256687" cy="22925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474" y="2277997"/>
            <a:ext cx="121485" cy="14696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083" y="2185577"/>
            <a:ext cx="619182" cy="325271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361" y="1437749"/>
            <a:ext cx="2696199" cy="29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64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Feedback control loop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CA" dirty="0">
              <a:solidFill>
                <a:srgbClr val="0000FF"/>
              </a:solidFill>
            </a:endParaRPr>
          </a:p>
          <a:p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90" y="4201491"/>
            <a:ext cx="4600432" cy="319394"/>
          </a:xfrm>
          <a:prstGeom prst="rect">
            <a:avLst/>
          </a:prstGeom>
        </p:spPr>
      </p:pic>
      <p:sp>
        <p:nvSpPr>
          <p:cNvPr id="19" name="Rectangle 13"/>
          <p:cNvSpPr/>
          <p:nvPr/>
        </p:nvSpPr>
        <p:spPr>
          <a:xfrm>
            <a:off x="4590005" y="2248610"/>
            <a:ext cx="1040557" cy="648072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4"/>
          <p:cNvSpPr/>
          <p:nvPr/>
        </p:nvSpPr>
        <p:spPr>
          <a:xfrm>
            <a:off x="2318194" y="2248610"/>
            <a:ext cx="1040557" cy="648072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15"/>
          <p:cNvCxnSpPr>
            <a:endCxn id="19" idx="1"/>
          </p:cNvCxnSpPr>
          <p:nvPr/>
        </p:nvCxnSpPr>
        <p:spPr>
          <a:xfrm>
            <a:off x="3326306" y="2536642"/>
            <a:ext cx="1263699" cy="36004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17"/>
          <p:cNvCxnSpPr/>
          <p:nvPr/>
        </p:nvCxnSpPr>
        <p:spPr>
          <a:xfrm>
            <a:off x="5630562" y="2536642"/>
            <a:ext cx="1263699" cy="36004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9"/>
          <p:cNvCxnSpPr/>
          <p:nvPr/>
        </p:nvCxnSpPr>
        <p:spPr>
          <a:xfrm>
            <a:off x="6206626" y="2536642"/>
            <a:ext cx="0" cy="864096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32"/>
          <p:cNvCxnSpPr/>
          <p:nvPr/>
        </p:nvCxnSpPr>
        <p:spPr>
          <a:xfrm flipH="1">
            <a:off x="2822250" y="3400738"/>
            <a:ext cx="3384376" cy="0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39"/>
          <p:cNvCxnSpPr>
            <a:endCxn id="21" idx="2"/>
          </p:cNvCxnSpPr>
          <p:nvPr/>
        </p:nvCxnSpPr>
        <p:spPr>
          <a:xfrm flipV="1">
            <a:off x="2822250" y="2896682"/>
            <a:ext cx="16223" cy="504056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ight Brace 46"/>
          <p:cNvSpPr/>
          <p:nvPr/>
        </p:nvSpPr>
        <p:spPr>
          <a:xfrm rot="16200000">
            <a:off x="4126438" y="-118680"/>
            <a:ext cx="315061" cy="4176464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8" name="図 2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885" y="2461516"/>
            <a:ext cx="233174" cy="229257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162" y="2461516"/>
            <a:ext cx="256687" cy="229257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78" y="2277997"/>
            <a:ext cx="121485" cy="146960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787" y="2185577"/>
            <a:ext cx="619182" cy="325271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065" y="1437749"/>
            <a:ext cx="2696199" cy="2919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8452B86-FD38-464F-A343-FAB31B3BA73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90" y="4651695"/>
            <a:ext cx="6593759" cy="31939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90" y="5101901"/>
            <a:ext cx="6299378" cy="106785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73" y="6351654"/>
            <a:ext cx="5522057" cy="290533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64" y="3742881"/>
            <a:ext cx="3165081" cy="2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193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grpSp>
        <p:nvGrpSpPr>
          <p:cNvPr id="42" name="Group 13"/>
          <p:cNvGrpSpPr/>
          <p:nvPr/>
        </p:nvGrpSpPr>
        <p:grpSpPr>
          <a:xfrm>
            <a:off x="4669069" y="2821229"/>
            <a:ext cx="504056" cy="369332"/>
            <a:chOff x="4067944" y="3707740"/>
            <a:chExt cx="504056" cy="369332"/>
          </a:xfrm>
        </p:grpSpPr>
        <p:sp>
          <p:nvSpPr>
            <p:cNvPr id="44" name="Oval 14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8" name="Group 15"/>
          <p:cNvGrpSpPr/>
          <p:nvPr/>
        </p:nvGrpSpPr>
        <p:grpSpPr>
          <a:xfrm>
            <a:off x="3336921" y="4582344"/>
            <a:ext cx="504056" cy="369332"/>
            <a:chOff x="4067944" y="3707740"/>
            <a:chExt cx="504056" cy="369332"/>
          </a:xfrm>
        </p:grpSpPr>
        <p:sp>
          <p:nvSpPr>
            <p:cNvPr id="49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TextBox 18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1" name="Group 21"/>
          <p:cNvGrpSpPr/>
          <p:nvPr/>
        </p:nvGrpSpPr>
        <p:grpSpPr>
          <a:xfrm>
            <a:off x="6073225" y="4596282"/>
            <a:ext cx="504056" cy="369332"/>
            <a:chOff x="4067944" y="3707740"/>
            <a:chExt cx="504056" cy="369332"/>
          </a:xfrm>
        </p:grpSpPr>
        <p:sp>
          <p:nvSpPr>
            <p:cNvPr id="53" name="Oval 23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TextBox 24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7" name="Straight Arrow Connector 28 1"/>
          <p:cNvCxnSpPr/>
          <p:nvPr/>
        </p:nvCxnSpPr>
        <p:spPr>
          <a:xfrm flipV="1">
            <a:off x="3679208" y="3236726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28 2"/>
          <p:cNvCxnSpPr>
            <a:endCxn id="49" idx="4"/>
          </p:cNvCxnSpPr>
          <p:nvPr/>
        </p:nvCxnSpPr>
        <p:spPr>
          <a:xfrm flipH="1">
            <a:off x="3516941" y="3110130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28 3"/>
          <p:cNvCxnSpPr>
            <a:endCxn id="54" idx="1"/>
          </p:cNvCxnSpPr>
          <p:nvPr/>
        </p:nvCxnSpPr>
        <p:spPr>
          <a:xfrm>
            <a:off x="3695217" y="4767010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28 4"/>
          <p:cNvCxnSpPr>
            <a:stCxn id="53" idx="4"/>
            <a:endCxn id="88" idx="7"/>
          </p:cNvCxnSpPr>
          <p:nvPr/>
        </p:nvCxnSpPr>
        <p:spPr>
          <a:xfrm flipH="1" flipV="1">
            <a:off x="5010929" y="3172278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18 2"/>
          <p:cNvSpPr txBox="1"/>
          <p:nvPr/>
        </p:nvSpPr>
        <p:spPr>
          <a:xfrm>
            <a:off x="3695217" y="342711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62" name="TextBox 18 3"/>
          <p:cNvSpPr txBox="1"/>
          <p:nvPr/>
        </p:nvSpPr>
        <p:spPr>
          <a:xfrm>
            <a:off x="4183022" y="378715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63" name="TextBox 18 4"/>
          <p:cNvSpPr txBox="1"/>
          <p:nvPr/>
        </p:nvSpPr>
        <p:spPr>
          <a:xfrm>
            <a:off x="4608234" y="482971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6" name="TextBox 18 5"/>
          <p:cNvSpPr txBox="1"/>
          <p:nvPr/>
        </p:nvSpPr>
        <p:spPr>
          <a:xfrm>
            <a:off x="632285" y="169217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77" name="TextBox 18 6"/>
          <p:cNvSpPr txBox="1"/>
          <p:nvPr/>
        </p:nvSpPr>
        <p:spPr>
          <a:xfrm>
            <a:off x="632285" y="376771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79" name="TextBox 18 7"/>
          <p:cNvSpPr txBox="1"/>
          <p:nvPr/>
        </p:nvSpPr>
        <p:spPr>
          <a:xfrm>
            <a:off x="709056" y="42577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Sold:         </a:t>
            </a:r>
            <a:r>
              <a:rPr lang="en-CA" sz="2400" b="1" dirty="0" smtClean="0">
                <a:solidFill>
                  <a:schemeClr val="accent1"/>
                </a:solidFill>
              </a:rPr>
              <a:t>3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80" name="TextBox 18 8"/>
          <p:cNvSpPr txBox="1"/>
          <p:nvPr/>
        </p:nvSpPr>
        <p:spPr>
          <a:xfrm>
            <a:off x="5753525" y="372324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81" name="Group 21"/>
          <p:cNvGrpSpPr/>
          <p:nvPr/>
        </p:nvGrpSpPr>
        <p:grpSpPr>
          <a:xfrm>
            <a:off x="6687953" y="2798987"/>
            <a:ext cx="504056" cy="369332"/>
            <a:chOff x="4067944" y="3707740"/>
            <a:chExt cx="504056" cy="369332"/>
          </a:xfrm>
        </p:grpSpPr>
        <p:sp>
          <p:nvSpPr>
            <p:cNvPr id="82" name="Oval 23 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4 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84" name="Straight Arrow Connector 28 5"/>
          <p:cNvCxnSpPr/>
          <p:nvPr/>
        </p:nvCxnSpPr>
        <p:spPr>
          <a:xfrm>
            <a:off x="5070225" y="2971304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18 9"/>
          <p:cNvSpPr txBox="1"/>
          <p:nvPr/>
        </p:nvSpPr>
        <p:spPr>
          <a:xfrm>
            <a:off x="5554665" y="261663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775562"/>
            <a:ext cx="3769236" cy="319394"/>
          </a:xfrm>
          <a:prstGeom prst="rect">
            <a:avLst/>
          </a:prstGeom>
        </p:spPr>
      </p:pic>
      <p:cxnSp>
        <p:nvCxnSpPr>
          <p:cNvPr id="87" name="Straight Arrow Connector 28 6"/>
          <p:cNvCxnSpPr/>
          <p:nvPr/>
        </p:nvCxnSpPr>
        <p:spPr>
          <a:xfrm>
            <a:off x="4831646" y="2288214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14 2"/>
          <p:cNvSpPr/>
          <p:nvPr/>
        </p:nvSpPr>
        <p:spPr>
          <a:xfrm flipV="1">
            <a:off x="4608234" y="2796650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2" name="Oval 14 3"/>
          <p:cNvSpPr/>
          <p:nvPr/>
        </p:nvSpPr>
        <p:spPr>
          <a:xfrm flipV="1">
            <a:off x="6634785" y="2749643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9552B1B-F9AA-4ECE-8688-C7F7D3A5660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5393537"/>
            <a:ext cx="7038215" cy="2866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FBD61CC9-BB73-44DB-97E4-8F2B25883C6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949280"/>
            <a:ext cx="7640446" cy="688813"/>
          </a:xfrm>
          <a:prstGeom prst="rect">
            <a:avLst/>
          </a:prstGeom>
        </p:spPr>
      </p:pic>
      <p:sp>
        <p:nvSpPr>
          <p:cNvPr id="36" name="TextBox 18 10"/>
          <p:cNvSpPr txBox="1"/>
          <p:nvPr/>
        </p:nvSpPr>
        <p:spPr>
          <a:xfrm>
            <a:off x="632285" y="277506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Idle:          0</a:t>
            </a:r>
          </a:p>
        </p:txBody>
      </p:sp>
      <p:sp>
        <p:nvSpPr>
          <p:cNvPr id="37" name="TextBox 18 11"/>
          <p:cNvSpPr txBox="1"/>
          <p:nvPr/>
        </p:nvSpPr>
        <p:spPr>
          <a:xfrm>
            <a:off x="632285" y="327807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Brewing:  1</a:t>
            </a:r>
          </a:p>
        </p:txBody>
      </p:sp>
    </p:spTree>
    <p:extLst>
      <p:ext uri="{BB962C8B-B14F-4D97-AF65-F5344CB8AC3E}">
        <p14:creationId xmlns:p14="http://schemas.microsoft.com/office/powerpoint/2010/main" val="1140996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grpSp>
        <p:nvGrpSpPr>
          <p:cNvPr id="42" name="Group 13"/>
          <p:cNvGrpSpPr/>
          <p:nvPr/>
        </p:nvGrpSpPr>
        <p:grpSpPr>
          <a:xfrm>
            <a:off x="6325253" y="1081695"/>
            <a:ext cx="504056" cy="369332"/>
            <a:chOff x="4067944" y="3707740"/>
            <a:chExt cx="504056" cy="369332"/>
          </a:xfrm>
        </p:grpSpPr>
        <p:sp>
          <p:nvSpPr>
            <p:cNvPr id="44" name="Oval 14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8" name="Group 15"/>
          <p:cNvGrpSpPr/>
          <p:nvPr/>
        </p:nvGrpSpPr>
        <p:grpSpPr>
          <a:xfrm>
            <a:off x="4993105" y="2842810"/>
            <a:ext cx="504056" cy="369332"/>
            <a:chOff x="4067944" y="3707740"/>
            <a:chExt cx="504056" cy="369332"/>
          </a:xfrm>
        </p:grpSpPr>
        <p:sp>
          <p:nvSpPr>
            <p:cNvPr id="49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TextBox 18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1" name="Group 21"/>
          <p:cNvGrpSpPr/>
          <p:nvPr/>
        </p:nvGrpSpPr>
        <p:grpSpPr>
          <a:xfrm>
            <a:off x="7729409" y="2856748"/>
            <a:ext cx="504056" cy="369332"/>
            <a:chOff x="4067944" y="3707740"/>
            <a:chExt cx="504056" cy="369332"/>
          </a:xfrm>
        </p:grpSpPr>
        <p:sp>
          <p:nvSpPr>
            <p:cNvPr id="53" name="Oval 23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TextBox 24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7" name="Straight Arrow Connector 28 1"/>
          <p:cNvCxnSpPr/>
          <p:nvPr/>
        </p:nvCxnSpPr>
        <p:spPr>
          <a:xfrm flipV="1">
            <a:off x="5335392" y="1497192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28 2"/>
          <p:cNvCxnSpPr>
            <a:endCxn id="49" idx="4"/>
          </p:cNvCxnSpPr>
          <p:nvPr/>
        </p:nvCxnSpPr>
        <p:spPr>
          <a:xfrm flipH="1">
            <a:off x="5173125" y="1370596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28 3"/>
          <p:cNvCxnSpPr>
            <a:endCxn id="54" idx="1"/>
          </p:cNvCxnSpPr>
          <p:nvPr/>
        </p:nvCxnSpPr>
        <p:spPr>
          <a:xfrm>
            <a:off x="5351401" y="3027476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28 4"/>
          <p:cNvCxnSpPr>
            <a:stCxn id="53" idx="4"/>
            <a:endCxn id="88" idx="7"/>
          </p:cNvCxnSpPr>
          <p:nvPr/>
        </p:nvCxnSpPr>
        <p:spPr>
          <a:xfrm flipH="1" flipV="1">
            <a:off x="6667113" y="1432744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18 2"/>
          <p:cNvSpPr txBox="1"/>
          <p:nvPr/>
        </p:nvSpPr>
        <p:spPr>
          <a:xfrm>
            <a:off x="5351401" y="1687577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62" name="TextBox 18 3"/>
          <p:cNvSpPr txBox="1"/>
          <p:nvPr/>
        </p:nvSpPr>
        <p:spPr>
          <a:xfrm>
            <a:off x="5839206" y="2047617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63" name="TextBox 18 4"/>
          <p:cNvSpPr txBox="1"/>
          <p:nvPr/>
        </p:nvSpPr>
        <p:spPr>
          <a:xfrm>
            <a:off x="6264418" y="309018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80" name="TextBox 18 5"/>
          <p:cNvSpPr txBox="1"/>
          <p:nvPr/>
        </p:nvSpPr>
        <p:spPr>
          <a:xfrm>
            <a:off x="7409709" y="198371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81" name="Group 21"/>
          <p:cNvGrpSpPr/>
          <p:nvPr/>
        </p:nvGrpSpPr>
        <p:grpSpPr>
          <a:xfrm>
            <a:off x="8344137" y="1059453"/>
            <a:ext cx="504056" cy="369332"/>
            <a:chOff x="4067944" y="3707740"/>
            <a:chExt cx="504056" cy="369332"/>
          </a:xfrm>
        </p:grpSpPr>
        <p:sp>
          <p:nvSpPr>
            <p:cNvPr id="82" name="Oval 23 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4 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84" name="Straight Arrow Connector 28 5"/>
          <p:cNvCxnSpPr/>
          <p:nvPr/>
        </p:nvCxnSpPr>
        <p:spPr>
          <a:xfrm>
            <a:off x="6726409" y="1231770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18 6"/>
          <p:cNvSpPr txBox="1"/>
          <p:nvPr/>
        </p:nvSpPr>
        <p:spPr>
          <a:xfrm>
            <a:off x="7210849" y="87709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10" name="図 9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66" y="1825518"/>
            <a:ext cx="3769236" cy="319394"/>
          </a:xfrm>
          <a:prstGeom prst="rect">
            <a:avLst/>
          </a:prstGeom>
        </p:spPr>
      </p:pic>
      <p:cxnSp>
        <p:nvCxnSpPr>
          <p:cNvPr id="87" name="Straight Arrow Connector 28 6"/>
          <p:cNvCxnSpPr/>
          <p:nvPr/>
        </p:nvCxnSpPr>
        <p:spPr>
          <a:xfrm>
            <a:off x="6487830" y="548680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14 2"/>
          <p:cNvSpPr/>
          <p:nvPr/>
        </p:nvSpPr>
        <p:spPr>
          <a:xfrm flipV="1">
            <a:off x="6264418" y="1057116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2" name="Oval 14 3"/>
          <p:cNvSpPr/>
          <p:nvPr/>
        </p:nvSpPr>
        <p:spPr>
          <a:xfrm flipV="1">
            <a:off x="8290969" y="1010109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9C39B6D-C645-4A46-A468-7D3A03FE97D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117718"/>
            <a:ext cx="2128012" cy="3193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EC3AE5D-4614-4006-A625-685C22E3459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953" y="4117718"/>
            <a:ext cx="1216007" cy="3193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3F068F5-865A-41C4-BFA8-52C79E27770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87965"/>
            <a:ext cx="2083759" cy="9908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7A6DD28F-D575-4D06-821A-595D6AAD027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688531"/>
            <a:ext cx="1779757" cy="96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75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Closed behavior of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105" y="672282"/>
            <a:ext cx="867270" cy="433635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471952"/>
            <a:ext cx="5827981" cy="33286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8" y="1972300"/>
            <a:ext cx="7134352" cy="32527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8" y="2750152"/>
            <a:ext cx="7475297" cy="63878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8" y="3678880"/>
            <a:ext cx="2075056" cy="325269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8" y="4203445"/>
            <a:ext cx="6436789" cy="71520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8" y="5117941"/>
            <a:ext cx="5517807" cy="325269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7" y="6021289"/>
            <a:ext cx="1808571" cy="333107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614" y="5976831"/>
            <a:ext cx="2802011" cy="378174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111" y="6030184"/>
            <a:ext cx="2316068" cy="32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11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Marked behavior of</a:t>
            </a:r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471952"/>
            <a:ext cx="5827981" cy="33286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8" y="1972300"/>
            <a:ext cx="7134352" cy="32527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8" y="2515166"/>
            <a:ext cx="7489014" cy="7152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8" y="3425502"/>
            <a:ext cx="6850232" cy="32526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8" y="3965752"/>
            <a:ext cx="3724911" cy="325269"/>
          </a:xfrm>
          <a:prstGeom prst="rect">
            <a:avLst/>
          </a:prstGeom>
        </p:spPr>
      </p:pic>
      <p:sp>
        <p:nvSpPr>
          <p:cNvPr id="19" name="Rectangle 13"/>
          <p:cNvSpPr/>
          <p:nvPr/>
        </p:nvSpPr>
        <p:spPr>
          <a:xfrm>
            <a:off x="3709140" y="5580443"/>
            <a:ext cx="1040557" cy="648072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4"/>
          <p:cNvSpPr/>
          <p:nvPr/>
        </p:nvSpPr>
        <p:spPr>
          <a:xfrm>
            <a:off x="1437329" y="5580443"/>
            <a:ext cx="1040557" cy="648072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15"/>
          <p:cNvCxnSpPr>
            <a:endCxn id="19" idx="1"/>
          </p:cNvCxnSpPr>
          <p:nvPr/>
        </p:nvCxnSpPr>
        <p:spPr>
          <a:xfrm>
            <a:off x="2445441" y="5868475"/>
            <a:ext cx="1263699" cy="36004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17"/>
          <p:cNvCxnSpPr/>
          <p:nvPr/>
        </p:nvCxnSpPr>
        <p:spPr>
          <a:xfrm>
            <a:off x="4749697" y="5868475"/>
            <a:ext cx="1598387" cy="1800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9"/>
          <p:cNvCxnSpPr/>
          <p:nvPr/>
        </p:nvCxnSpPr>
        <p:spPr>
          <a:xfrm>
            <a:off x="5325761" y="5868475"/>
            <a:ext cx="0" cy="864096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32"/>
          <p:cNvCxnSpPr/>
          <p:nvPr/>
        </p:nvCxnSpPr>
        <p:spPr>
          <a:xfrm flipH="1">
            <a:off x="928270" y="6732571"/>
            <a:ext cx="4397491" cy="0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39"/>
          <p:cNvCxnSpPr>
            <a:endCxn id="21" idx="2"/>
          </p:cNvCxnSpPr>
          <p:nvPr/>
        </p:nvCxnSpPr>
        <p:spPr>
          <a:xfrm flipV="1">
            <a:off x="1941385" y="6228515"/>
            <a:ext cx="16223" cy="504056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図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020" y="5793349"/>
            <a:ext cx="233174" cy="229257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297" y="5793349"/>
            <a:ext cx="256687" cy="229257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313" y="5609830"/>
            <a:ext cx="121485" cy="146960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922" y="5517410"/>
            <a:ext cx="619182" cy="325271"/>
          </a:xfrm>
          <a:prstGeom prst="rect">
            <a:avLst/>
          </a:prstGeom>
        </p:spPr>
      </p:pic>
      <p:sp>
        <p:nvSpPr>
          <p:cNvPr id="35" name="Rectangle 14"/>
          <p:cNvSpPr/>
          <p:nvPr/>
        </p:nvSpPr>
        <p:spPr>
          <a:xfrm>
            <a:off x="1437328" y="4569213"/>
            <a:ext cx="4334691" cy="648072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569" y="4752351"/>
            <a:ext cx="3911053" cy="325271"/>
          </a:xfrm>
          <a:prstGeom prst="rect">
            <a:avLst/>
          </a:prstGeom>
        </p:spPr>
      </p:pic>
      <p:cxnSp>
        <p:nvCxnSpPr>
          <p:cNvPr id="38" name="Straight Arrow Connector 39"/>
          <p:cNvCxnSpPr>
            <a:endCxn id="35" idx="1"/>
          </p:cNvCxnSpPr>
          <p:nvPr/>
        </p:nvCxnSpPr>
        <p:spPr>
          <a:xfrm>
            <a:off x="928270" y="4893249"/>
            <a:ext cx="509058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17"/>
          <p:cNvCxnSpPr/>
          <p:nvPr/>
        </p:nvCxnSpPr>
        <p:spPr>
          <a:xfrm>
            <a:off x="5792872" y="4866093"/>
            <a:ext cx="627220" cy="1800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図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99" y="4734997"/>
            <a:ext cx="2043692" cy="241014"/>
          </a:xfrm>
          <a:prstGeom prst="rect">
            <a:avLst/>
          </a:prstGeom>
        </p:spPr>
      </p:pic>
      <p:cxnSp>
        <p:nvCxnSpPr>
          <p:cNvPr id="47" name="Straight Connector 19"/>
          <p:cNvCxnSpPr/>
          <p:nvPr/>
        </p:nvCxnSpPr>
        <p:spPr>
          <a:xfrm>
            <a:off x="928270" y="4893249"/>
            <a:ext cx="0" cy="1839322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図 5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708901"/>
            <a:ext cx="867270" cy="43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08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 err="1"/>
              <a:t>Nonblocking</a:t>
            </a:r>
            <a:r>
              <a:rPr lang="en-CA" dirty="0"/>
              <a:t> supervisory control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71954"/>
            <a:ext cx="5827981" cy="71574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8" y="2439113"/>
            <a:ext cx="6299627" cy="715202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16176"/>
            <a:ext cx="2926267" cy="31922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725144"/>
            <a:ext cx="3083313" cy="39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27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Main question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05064"/>
            <a:ext cx="6572594" cy="108517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06"/>
            <a:ext cx="6422516" cy="108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586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The answer</a:t>
            </a:r>
          </a:p>
        </p:txBody>
      </p:sp>
      <p:pic>
        <p:nvPicPr>
          <p:cNvPr id="8" name="図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005065"/>
            <a:ext cx="7034369" cy="145074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06"/>
            <a:ext cx="6422516" cy="108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229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016.75"/>
  <p:tag name="LATEXADDIN" val="\documentclass{article}&#10;\usepackage{amsmath}&#10;\usepackage{color}&#10;\pagestyle{empty}&#10;\begin{document}&#10;&#10;{\color{blue} Plant}: target system to be controlled&#10;&#10;\end{document}"/>
  <p:tag name="IGUANATEXSIZE" val="20"/>
  <p:tag name="IGUANATEXCURSOR" val="1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1834.5"/>
  <p:tag name="LATEXADDIN" val="\documentclass{article}&#10;\usepackage{amsmath}&#10;\usepackage{color}&#10;\pagestyle{empty}&#10;\begin{document}&#10;&#10;{\color{blue} Specification}: control requirement&#10;&#10;\end{document}"/>
  <p:tag name="IGUANATEXSIZE" val="20"/>
  <p:tag name="IGUANATEXCURSOR" val="14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3347.25"/>
  <p:tag name="LATEXADDIN" val="\documentclass{article}&#10;\usepackage{amsmath}&#10;\usepackage{color}&#10;\pagestyle{empty}&#10;\begin{document}&#10;&#10;{\color{blue} Supervisor}: control rules that make plant satisfy specification&#10;&#10;\end{document}"/>
  <p:tag name="IGUANATEXSIZE" val="20"/>
  <p:tag name="IGUANATEXCURSOR" val="15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427.75"/>
  <p:tag name="LATEXADDIN" val="\documentclass{article}&#10;\usepackage{amsmath}&#10;\usepackage{color}&#10;\pagestyle{empty}&#10;\begin{document}&#10;&#10;modeled by {\color{blue} automaton} {\bf G}: state descriptions&#10;&#10;\end{document}"/>
  <p:tag name="IGUANATEXSIZE" val="20"/>
  <p:tag name="IGUANATEXCURSOR" val="16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665.5"/>
  <p:tag name="LATEXADDIN" val="\documentclass{article}&#10;\usepackage{amsmath}&#10;\usepackage{color}&#10;\pagestyle{empty}&#10;\begin{document}&#10;&#10;generated {\color{blue} languages} $L({\bf G})$: behavior descriptions&#10;&#10;\end{document}"/>
  <p:tag name="IGUANATEXSIZE" val="20"/>
  <p:tag name="IGUANATEXCURSOR" val="17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138.25"/>
  <p:tag name="LATEXADDIN" val="\documentclass{article}&#10;\usepackage{amsmath}&#10;\usepackage{color}&#10;\pagestyle{empty}&#10;\begin{document}&#10;&#10;additionally need a {\color{red} `control technology'}&#10;&#10;\end{document}"/>
  <p:tag name="IGUANATEXSIZE" val="20"/>
  <p:tag name="IGUANATEXCURSOR" val="13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81.5"/>
  <p:tag name="LATEXADDIN" val="\documentclass{article}&#10;\usepackage{amsmath}&#10;\usepackage{color}&#10;\pagestyle{empty}&#10;\begin{document}&#10;&#10;Let ${\bf G} = (Q, \Sigma, \delta, q_0, Q_m)$ be a plant.&#10;&#10;\end{document}"/>
  <p:tag name="IGUANATEXSIZE" val="20"/>
  <p:tag name="IGUANATEXCURSOR" val="15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8.5"/>
  <p:tag name="ORIGINALWIDTH" val="3111"/>
  <p:tag name="LATEXADDIN" val="\documentclass{article}&#10;\usepackage{amsmath}&#10;\usepackage{color}&#10;\pagestyle{empty}&#10;\begin{document}&#10;&#10;Assumed {\color{blue} control technology}: events in $\Sigma_c$ can be &#10;&#10;{\it enabled} or {\it disabled} by an external entity (e.g. supervisor)&#10;&#10;\end{document}"/>
  <p:tag name="IGUANATEXSIZE" val="20"/>
  <p:tag name="IGUANATEXCURSOR" val="23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7"/>
  <p:tag name="ORIGINALWIDTH" val="1785.75"/>
  <p:tag name="LATEXADDIN" val="\documentclass{article}&#10;\usepackage{amsmath}&#10;\usepackage{color}&#10;\pagestyle{empty}&#10;\begin{document}&#10;&#10;Parition $\Sigma$ such that $\Sigma = \Sigma_c \dot\cup \Sigma_u$&#10;&#10;{\color{blue} $\Sigma_c$: controllable} event subset &#10;&#10;{\color{blue} $\Sigma_u$: uncontrollable} event subset &#10;&#10;\end{document}"/>
  <p:tag name="IGUANATEXSIZE" val="20"/>
  <p:tag name="IGUANATEXCURSOR" val="26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69.25"/>
  <p:tag name="LATEXADDIN" val="\documentclass{article}&#10;\usepackage{amsmath}&#10;\usepackage{color}&#10;\pagestyle{empty}&#10;\begin{document}&#10;&#10;${\bf MACH} = (Q, \Sigma, \delta, q_0, Q_m)$&#10;&#10;\end{document}"/>
  <p:tag name="IGUANATEXSIZE" val="20"/>
  <p:tag name="IGUANATEXCURSOR" val="1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28.75"/>
  <p:tag name="LATEXADDIN" val="\documentclass{article}&#10;\usepackage{amsmath}&#10;\usepackage{color}&#10;\pagestyle{empty}&#10;\begin{document}&#10;&#10;$\Sigma_c, \Sigma_u$ (?)&#10;&#10;\end{document}"/>
  <p:tag name="IGUANATEXSIZE" val="20"/>
  <p:tag name="IGUANATEXCURSOR" val="12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116.5"/>
  <p:tag name="LATEXADDIN" val="\documentclass{article}&#10;\usepackage{amsmath}&#10;\usepackage{color}&#10;\pagestyle{empty}&#10;\begin{document}&#10;&#10;TCT: odd numbers for $\Sigma_c$, even for $\Sigma_u$&#10;&#10;\end{document}"/>
  <p:tag name="IGUANATEXSIZE" val="20"/>
  <p:tag name="IGUANATEXCURSOR" val="10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271.75"/>
  <p:tag name="LATEXADDIN" val="\documentclass{article}&#10;\usepackage{amsmath}&#10;\usepackage{color}&#10;\pagestyle{empty}&#10;\begin{document}&#10;&#10;Let ${\bf G} = (Q, \Sigma_c \dot\cup \Sigma_u, \delta, q_0, Q_m)$ be a plant,&#10;&#10;\end{document}"/>
  <p:tag name="IGUANATEXSIZE" val="20"/>
  <p:tag name="IGUANATEXCURSOR" val="17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5"/>
  <p:tag name="ORIGINALWIDTH" val="1713"/>
  <p:tag name="LATEXADDIN" val="\documentclass{article}&#10;\usepackage{amsmath}&#10;\usepackage{color}&#10;\pagestyle{empty}&#10;\begin{document}&#10;&#10;$\Sigma_c$: controllable event subset &#10;&#10;$\Sigma_u$: uncontrollable event subset &#10;&#10;\end{document}"/>
  <p:tag name="IGUANATEXSIZE" val="20"/>
  <p:tag name="IGUANATEXCURSOR" val="16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5.5"/>
  <p:tag name="ORIGINALWIDTH" val="2739"/>
  <p:tag name="LATEXADDIN" val="\documentclass{article}&#10;\usepackage{amsmath}&#10;\usepackage{color}&#10;\pagestyle{empty}&#10;\begin{document}&#10;&#10;A {\color{blue} control pattern $\gamma$} is a subset of events such that&#10;&#10; &#10;&#10;\end{document}"/>
  <p:tag name="IGUANATEXSIZE" val="20"/>
  <p:tag name="IGUANATEXCURSOR" val="17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35.25"/>
  <p:tag name="LATEXADDIN" val="\documentclass{article}&#10;\usepackage{amsmath}&#10;\usepackage{color}&#10;\pagestyle{empty}&#10;\begin{document}&#10;&#10;\[&#10;\Sigma_u \subseteq \gamma \subseteq \Sigma&#10;\]&#10;&#10; &#10;&#10;\end{document}"/>
  <p:tag name="IGUANATEXSIZE" val="20"/>
  <p:tag name="IGUANATEXCURSOR" val="14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"/>
  <p:tag name="ORIGINALWIDTH" val="2125.5"/>
  <p:tag name="LATEXADDIN" val="\documentclass{article}&#10;\usepackage{amsmath}&#10;\usepackage{color}&#10;\pagestyle{empty}&#10;\begin{document}&#10;&#10;Let {\color{blue} $\Gamma$} be the set of all control patterns:&#10;&#10; &#10;&#10;\end{document}"/>
  <p:tag name="IGUANATEXSIZE" val="20"/>
  <p:tag name="IGUANATEXCURSOR" val="16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44.5"/>
  <p:tag name="LATEXADDIN" val="\documentclass{article}&#10;\usepackage{amsmath}&#10;\usepackage{color}&#10;\pagestyle{empty}&#10;\begin{document}&#10;&#10;\[&#10;\Gamma := \{ \gamma | \Sigma_u \subseteq \gamma \subseteq \Sigma\}&#10;\]&#10;&#10; &#10;&#10;\end{document}"/>
  <p:tag name="IGUANATEXSIZE" val="20"/>
  <p:tag name="IGUANATEXCURSOR" val="16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69.25"/>
  <p:tag name="LATEXADDIN" val="\documentclass{article}&#10;\usepackage{amsmath}&#10;\usepackage{color}&#10;\pagestyle{empty}&#10;\begin{document}&#10;&#10;${\bf MACH} = (Q, \Sigma, \delta, q_0, Q_m)$&#10;&#10;\end{document}"/>
  <p:tag name="IGUANATEXSIZE" val="20"/>
  <p:tag name="IGUANATEXCURSOR" val="1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.75"/>
  <p:tag name="ORIGINALWIDTH" val="194.25"/>
  <p:tag name="LATEXADDIN" val="\documentclass{article}&#10;\usepackage{amsmath}&#10;\usepackage{color}&#10;\pagestyle{empty}&#10;\begin{document}&#10;&#10;$\gamma = $&#10;&#10;\end{document}"/>
  <p:tag name="IGUANATEXSIZE" val="20"/>
  <p:tag name="IGUANATEXCURSOR" val="1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5"/>
  <p:tag name="ORIGINALWIDTH" val="198.75"/>
  <p:tag name="LATEXADDIN" val="\documentclass{article}&#10;\usepackage{amsmath}&#10;\usepackage{color}&#10;\pagestyle{empty}&#10;\begin{document}&#10;&#10;$\Gamma = $&#10;&#10;\end{document}"/>
  <p:tag name="IGUANATEXSIZE" val="20"/>
  <p:tag name="IGUANATEXCURSOR" val="1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271.75"/>
  <p:tag name="LATEXADDIN" val="\documentclass{article}&#10;\usepackage{amsmath}&#10;\usepackage{color}&#10;\pagestyle{empty}&#10;\begin{document}&#10;&#10;Let ${\bf G} = (Q, \Sigma_c \dot\cup \Sigma_u, \delta, q_0, Q_m)$ be a plant,&#10;&#10;\end{document}"/>
  <p:tag name="IGUANATEXSIZE" val="20"/>
  <p:tag name="IGUANATEXCURSOR" val="17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5"/>
  <p:tag name="ORIGINALWIDTH" val="1713"/>
  <p:tag name="LATEXADDIN" val="\documentclass{article}&#10;\usepackage{amsmath}&#10;\usepackage{color}&#10;\pagestyle{empty}&#10;\begin{document}&#10;&#10;$\Sigma_c$: controllable event subset &#10;&#10;$\Sigma_u$: uncontrollable event subset &#10;&#10;\end{document}"/>
  <p:tag name="IGUANATEXSIZE" val="20"/>
  <p:tag name="IGUANATEXCURSOR" val="16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170.25"/>
  <p:tag name="LATEXADDIN" val="\documentclass{article}&#10;\usepackage{amsmath}&#10;\usepackage{color}&#10;\pagestyle{empty}&#10;\begin{document}&#10;&#10;Let $\Gamma=\{ \gamma | \Sigma_u \subseteq \gamma \subseteq \Sigma\}&#10;$ be the set of all control patterns.&#10;&#10; &#10;&#10;\end{document}"/>
  <p:tag name="IGUANATEXSIZE" val="20"/>
  <p:tag name="IGUANATEXCURSOR" val="20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2718"/>
  <p:tag name="LATEXADDIN" val="\documentclass{article}&#10;\usepackage{amsmath}&#10;\usepackage{color}&#10;\pagestyle{empty}&#10;\begin{document}&#10;&#10;A {\color{blue} supervisory control $V$} &#10;for plant {\bf G} is a mapping&#10;&#10; &#10;&#10;\end{document}"/>
  <p:tag name="IGUANATEXSIZE" val="20"/>
  <p:tag name="IGUANATEXCURSOR" val="17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57.5"/>
  <p:tag name="LATEXADDIN" val="\documentclass{article}&#10;\usepackage{amsmath}&#10;\usepackage{color}&#10;\pagestyle{empty}&#10;\begin{document}&#10;&#10;\[&#10;V : L({\bf G}) \rightarrow \Gamma&#10;\]&#10;&#10; &#10;&#10;\end{document}"/>
  <p:tag name="IGUANATEXSIZE" val="20"/>
  <p:tag name="IGUANATEXCURSOR" val="13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3.75"/>
  <p:tag name="ORIGINALWIDTH" val="2178"/>
  <p:tag name="LATEXADDIN" val="\documentclass{article}&#10;\usepackage{amsmath}&#10;\usepackage{color}&#10;\pagestyle{empty}&#10;\begin{document}&#10;&#10;&#10;``$V$ associates each string $s \in L({\bf G})$ &#10;with &#10;&#10;\ \ a control pattern in $V(s) \in \Gamma$''&#10; &#10;&#10;\end{document}"/>
  <p:tag name="IGUANATEXSIZE" val="20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4.5"/>
  <p:tag name="ORIGINALWIDTH" val="2088"/>
  <p:tag name="LATEXADDIN" val="\documentclass{article}&#10;\usepackage{amsmath}&#10;\usepackage{color}&#10;\pagestyle{empty}&#10;\begin{document}&#10;&#10;&#10;Write {\color{blue} $V/{\bf G}$} for the closed-loop system: &#10;&#10;{\color{blue} {\bf G} is under the control of $V$}&#10;&#10; &#10;&#10;\end{document}"/>
  <p:tag name="IGUANATEXSIZE" val="20"/>
  <p:tag name="IGUANATEXCURSOR" val="2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LATEXADDIN" val="\documentclass{article}&#10;\usepackage{amsmath}&#10;\usepackage{color}&#10;\pagestyle{empty}&#10;\begin{document}&#10;&#10;$V$&#10;&#10; &#10;&#10;\end{document}"/>
  <p:tag name="IGUANATEXSIZE" val="20"/>
  <p:tag name="IGUANATEXCURSOR" val="9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&#10;{\bf G}&#10;&#10; &#10;&#10;\end{document}"/>
  <p:tag name="IGUANATEXSIZE" val="20"/>
  <p:tag name="IGUANATEXCURSOR" val="10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46.5"/>
  <p:tag name="LATEXADDIN" val="\documentclass{article}&#10;\usepackage{amsmath}&#10;\usepackage{color}&#10;\pagestyle{empty}&#10;\begin{document}&#10;&#10;$s$&#10;&#10; &#10;&#10;\end{document}"/>
  <p:tag name="IGUANATEXSIZE" val="20"/>
  <p:tag name="IGUANATEXCURSOR" val="10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7"/>
  <p:tag name="LATEXADDIN" val="\documentclass{article}&#10;\usepackage{amsmath}&#10;\usepackage{color}&#10;\pagestyle{empty}&#10;\begin{document}&#10;&#10;$V(s)$&#10;&#10; &#10;&#10;\end{document}"/>
  <p:tag name="IGUANATEXSIZE" val="20"/>
  <p:tag name="IGUANATEXCURSOR" val="10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1032"/>
  <p:tag name="LATEXADDIN" val="\documentclass{article}&#10;\usepackage{amsmath}&#10;\usepackage{color}&#10;\pagestyle{empty}&#10;\begin{document}&#10;&#10;closed-loop system: &#10;&#10;\end{document}"/>
  <p:tag name="IGUANATEXSIZE" val="20"/>
  <p:tag name="IGUANATEXCURSOR" val="12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93.25"/>
  <p:tag name="LATEXADDIN" val="\documentclass{article}&#10;\usepackage{amsmath}&#10;\usepackage{color}&#10;\pagestyle{empty}&#10;\begin{document}&#10;&#10;&#10;1. {\bf G} generates a string $s \in L({\bf G})$&#10;&#10;\end{document}"/>
  <p:tag name="IGUANATEXSIZE" val="20"/>
  <p:tag name="IGUANATEXCURSOR" val="12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LATEXADDIN" val="\documentclass{article}&#10;\usepackage{amsmath}&#10;\usepackage{color}&#10;\pagestyle{empty}&#10;\begin{document}&#10;&#10;$V$&#10;&#10; &#10;&#10;\end{document}"/>
  <p:tag name="IGUANATEXSIZE" val="20"/>
  <p:tag name="IGUANATEXCURSOR" val="9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&#10;{\bf G}&#10;&#10; &#10;&#10;\end{document}"/>
  <p:tag name="IGUANATEXSIZE" val="20"/>
  <p:tag name="IGUANATEXCURSOR" val="10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46.5"/>
  <p:tag name="LATEXADDIN" val="\documentclass{article}&#10;\usepackage{amsmath}&#10;\usepackage{color}&#10;\pagestyle{empty}&#10;\begin{document}&#10;&#10;$s$&#10;&#10; &#10;&#10;\end{document}"/>
  <p:tag name="IGUANATEXSIZE" val="20"/>
  <p:tag name="IGUANATEXCURSOR" val="10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7"/>
  <p:tag name="LATEXADDIN" val="\documentclass{article}&#10;\usepackage{amsmath}&#10;\usepackage{color}&#10;\pagestyle{empty}&#10;\begin{document}&#10;&#10;$V(s)$&#10;&#10; &#10;&#10;\end{document}"/>
  <p:tag name="IGUANATEXSIZE" val="20"/>
  <p:tag name="IGUANATEXCURSOR" val="10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1032"/>
  <p:tag name="LATEXADDIN" val="\documentclass{article}&#10;\usepackage{amsmath}&#10;\usepackage{color}&#10;\pagestyle{empty}&#10;\begin{document}&#10;&#10;closed-loop system: &#10;&#10;\end{document}"/>
  <p:tag name="IGUANATEXSIZE" val="20"/>
  <p:tag name="IGUANATEXCURSOR" val="12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2570.25"/>
  <p:tag name="LATEXADDIN" val="\documentclass{article}&#10;\usepackage{amsmath}&#10;\usepackage{color}&#10;\pagestyle{empty}&#10;\begin{document}&#10;&#10;2. For $s$, $V$ generates a control patter $V(s) \in \Gamma$&#10;&#10;\end{document}"/>
  <p:tag name="IGUANATEXSIZE" val="20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6.25"/>
  <p:tag name="ORIGINALWIDTH" val="2455.5"/>
  <p:tag name="LATEXADDIN" val="\documentclass{article}&#10;\usepackage{amsmath}&#10;\usepackage{color}&#10;\pagestyle{empty}&#10;\begin{document}&#10;&#10;&#10;3. {\bf G} generates next event $\sigma$ following $s$ if  &#10;&#10;(i) $\sigma \in V(s)$ ($\sigma$ is {\color{blue} enabled by $V$}), and&#10;&#10;(ii) $s \sigma \in L({\bf G})$ ($\sigma$ is {\color{blue} physically possible in {\bf G}})&#10;&#10;\end{document}"/>
  <p:tag name="IGUANATEXSIZE" val="20"/>
  <p:tag name="IGUANATEXCURSOR" val="32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2152.5"/>
  <p:tag name="LATEXADDIN" val="\documentclass{article}&#10;\usepackage{amsmath}&#10;\usepackage{color}&#10;\pagestyle{empty}&#10;\begin{document}&#10;&#10;4. $s$ evolves to $s \sigma$; go to Step 1 with $s \sigma$&#10;&#10;\end{document}"/>
  <p:tag name="IGUANATEXSIZE" val="20"/>
  <p:tag name="IGUANATEXCURSOR" val="13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233.75"/>
  <p:tag name="LATEXADDIN" val="\documentclass{article}&#10;\usepackage{amsmath}&#10;\usepackage{color}&#10;\pagestyle{empty}&#10;\begin{document}&#10;&#10;Initial condition: $s = \epsilon$&#10;&#10;\end{document}"/>
  <p:tag name="IGUANATEXSIZE" val="20"/>
  <p:tag name="IGUANATEXCURSOR" val="13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69.25"/>
  <p:tag name="LATEXADDIN" val="\documentclass{article}&#10;\usepackage{amsmath}&#10;\usepackage{color}&#10;\pagestyle{empty}&#10;\begin{document}&#10;&#10;${\bf MACH} = (Q, \Sigma, \delta, q_0, Q_m)$&#10;&#10;\end{document}"/>
  <p:tag name="IGUANATEXSIZE" val="20"/>
  <p:tag name="IGUANATEXCURSOR" val="11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5"/>
  <p:tag name="ORIGINALWIDTH" val="2743.5"/>
  <p:tag name="LATEXADDIN" val="\documentclass{article}&#10;\usepackage{amsmath}&#10;\usepackage{color}&#10;\pagestyle{empty}&#10;\begin{document}&#10;&#10;Specification: sell {\bf MACH} iff it breaks down once.&#10;&#10;\end{document}"/>
  <p:tag name="IGUANATEXSIZE" val="20"/>
  <p:tag name="IGUANATEXCURSOR" val="1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8.5"/>
  <p:tag name="ORIGINALWIDTH" val="2978.25"/>
  <p:tag name="LATEXADDIN" val="\documentclass{article}&#10;\usepackage{amsmath}&#10;\usepackage{color}&#10;\pagestyle{empty}&#10;\begin{document}&#10;&#10;Let's design a supervisory control $V: L({\bf MACH}) \rightarrow \Gamma$ &#10;&#10;to satisfy this specification.&#10;&#10;\end{document}"/>
  <p:tag name="IGUANATEXSIZE" val="20"/>
  <p:tag name="IGUANATEXCURSOR" val="20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69.25"/>
  <p:tag name="LATEXADDIN" val="\documentclass{article}&#10;\usepackage{amsmath}&#10;\usepackage{color}&#10;\pagestyle{empty}&#10;\begin{document}&#10;&#10;${\bf MACH} = (Q, \Sigma, \delta, q_0, Q_m)$&#10;&#10;\end{document}"/>
  <p:tag name="IGUANATEXSIZE" val="20"/>
  <p:tag name="IGUANATEXCURSOR" val="11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829.5"/>
  <p:tag name="LATEXADDIN" val="\documentclass{article}&#10;\usepackage{amsmath}&#10;\usepackage{color}&#10;\pagestyle{empty}&#10;\begin{document}&#10;&#10;$s\in L({\bf MACH})$&#10;&#10;\end{document}"/>
  <p:tag name="IGUANATEXSIZE" val="20"/>
  <p:tag name="IGUANATEXCURSOR" val="10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474"/>
  <p:tag name="LATEXADDIN" val="\documentclass{article}&#10;\usepackage{amsmath}&#10;\usepackage{color}&#10;\pagestyle{empty}&#10;\begin{document}&#10;&#10;$V(s)\in \Gamma$&#10;&#10;\end{document}"/>
  <p:tag name="IGUANATEXSIZE" val="20"/>
  <p:tag name="IGUANATEXCURSOR" val="11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6.25"/>
  <p:tag name="ORIGINALWIDTH" val="812.25"/>
  <p:tag name="LATEXADDIN" val="\documentclass{article}&#10;\usepackage{amsmath}&#10;\usepackage{color}&#10;\pagestyle{empty}&#10;\begin{document}&#10;&#10;$\sigma$ physically &#10;&#10;possible after $s$&#10;&#10;in ${\bf MACH}$&#10;\end{document}"/>
  <p:tag name="IGUANATEXSIZE" val="20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6.5"/>
  <p:tag name="ORIGINALWIDTH" val="693.75"/>
  <p:tag name="LATEXADDIN" val="\documentclass{article}&#10;\usepackage{amsmath}&#10;\usepackage{color}&#10;\pagestyle{empty}&#10;\begin{document}&#10;&#10;next events &#10;&#10;generated by&#10;&#10;${\bf MACH}$&#10;\end{document}"/>
  <p:tag name="IGUANATEXSIZE" val="20"/>
  <p:tag name="IGUANATEXCURSOR" val="12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247.5"/>
  <p:tag name="LATEXADDIN" val="\documentclass{article}&#10;\usepackage{amsmath}&#10;\usepackage{color}&#10;\pagestyle{empty}&#10;\begin{document}&#10;&#10;$V / {\bf G}$&#10;&#10;\end{document}"/>
  <p:tag name="IGUANATEXSIZE" val="20"/>
  <p:tag name="IGUANATEXCURSOR" val="10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271.75"/>
  <p:tag name="LATEXADDIN" val="\documentclass{article}&#10;\usepackage{amsmath}&#10;\usepackage{color}&#10;\pagestyle{empty}&#10;\begin{document}&#10;&#10;Let ${\bf G} = (Q, \Sigma_c \dot\cup \Sigma_u, \delta, q_0, Q_m)$ be a plant,&#10;&#10;\end{document}"/>
  <p:tag name="IGUANATEXSIZE" val="20"/>
  <p:tag name="IGUANATEXCURSOR" val="17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30.75"/>
  <p:tag name="LATEXADDIN" val="\documentclass{article}&#10;\usepackage{amsmath}&#10;\usepackage{color}&#10;\pagestyle{empty}&#10;\begin{document}&#10;&#10;and $V : L({\bf G}) \rightarrow \Gamma$ be a supervisory control for {\bf G}.&#10;&#10; &#10;&#10;\end{document}"/>
  <p:tag name="IGUANATEXSIZE" val="20"/>
  <p:tag name="IGUANATEXCURSOR" val="17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4.5"/>
  <p:tag name="ORIGINALWIDTH" val="2861.25"/>
  <p:tag name="LATEXADDIN" val="\documentclass{article}&#10;\usepackage{amsmath}&#10;\usepackage{color}&#10;\pagestyle{empty}&#10;\begin{document}&#10;&#10;The {\color{blue} closed behavior of $V/{\bf G}$} &#10;is the language $L(V/{\bf G})$ &#10;&#10;defined as follows:&#10;&#10; &#10;&#10;\end{document}"/>
  <p:tag name="IGUANATEXSIZE" val="20"/>
  <p:tag name="IGUANATEXCURSOR" val="20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94.25"/>
  <p:tag name="LATEXADDIN" val="\documentclass{article}&#10;\usepackage{amsmath}&#10;\usepackage{color}&#10;\pagestyle{empty}&#10;\begin{document}&#10;&#10;(i) $\epsilon \in L(V/{\bf G})$&#10;&#10;&#10; &#10;&#10;\end{document}"/>
  <p:tag name="IGUANATEXSIZE" val="20"/>
  <p:tag name="IGUANATEXCURSOR" val="13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463.75"/>
  <p:tag name="LATEXADDIN" val="\documentclass{article}&#10;\usepackage{amsmath}&#10;\usepackage{color}&#10;\pagestyle{empty}&#10;\begin{document}&#10;&#10;(ii) if $s \in L(V/{\bf G})$ \&amp;\ $\sigma \in V(s)$ \ \&amp;\ &#10;$s\sigma \in L({\bf G})$, &#10;&#10;then $s\sigma \in L(V/{\bf G})$ &#10;&#10;&#10;&#10; &#10;&#10;\end{document}"/>
  <p:tag name="IGUANATEXSIZE" val="20"/>
  <p:tag name="IGUANATEXCURSOR" val="18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12"/>
  <p:tag name="LATEXADDIN" val="\documentclass{article}&#10;\usepackage{amsmath}&#10;\usepackage{color}&#10;\pagestyle{empty}&#10;\begin{document}&#10;&#10;(iii) no other strings belong to $L(V/{\bf G})$&#10;&#10;&#10; &#10;&#10;\end{document}"/>
  <p:tag name="IGUANATEXSIZE" val="20"/>
  <p:tag name="IGUANATEXCURSOR" val="13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7.5"/>
  <p:tag name="ORIGINALWIDTH" val="692.25"/>
  <p:tag name="LATEXADDIN" val="\documentclass{article}&#10;\usepackage{amsmath}&#10;\usepackage{color}&#10;\pagestyle{empty}&#10;\begin{document}&#10;&#10;$L(V/{\bf G}) \neq \emptyset$, &#10;&#10;&#10; &#10;&#10;\end{document}"/>
  <p:tag name="IGUANATEXSIZE" val="20"/>
  <p:tag name="IGUANATEXCURSOR" val="15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1072.5"/>
  <p:tag name="LATEXADDIN" val="\documentclass{article}&#10;\usepackage{amsmath}&#10;\usepackage{color}&#10;\pagestyle{empty}&#10;\begin{document}&#10;&#10;$L(V/{\bf G}) = \overline{L(V/{\bf G}) } $, &#10;&#10;&#10; &#10;&#10;\end{document}"/>
  <p:tag name="IGUANATEXSIZE" val="20"/>
  <p:tag name="IGUANATEXCURSOR" val="14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86.5"/>
  <p:tag name="LATEXADDIN" val="\documentclass{article}&#10;\usepackage{amsmath}&#10;\usepackage{color}&#10;\pagestyle{empty}&#10;\begin{document}&#10;&#10;$L(V/{\bf G}) \subseteq L({\bf G})$ &#10;&#10;&#10; &#10;&#10;\end{document}"/>
  <p:tag name="IGUANATEXSIZE" val="20"/>
  <p:tag name="IGUANATEXCURSOR" val="13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271.75"/>
  <p:tag name="LATEXADDIN" val="\documentclass{article}&#10;\usepackage{amsmath}&#10;\usepackage{color}&#10;\pagestyle{empty}&#10;\begin{document}&#10;&#10;Let ${\bf G} = (Q, \Sigma_c \dot\cup \Sigma_u, \delta, q_0, Q_m)$ be a plant,&#10;&#10;\end{document}"/>
  <p:tag name="IGUANATEXSIZE" val="20"/>
  <p:tag name="IGUANATEXCURSOR" val="17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30.75"/>
  <p:tag name="LATEXADDIN" val="\documentclass{article}&#10;\usepackage{amsmath}&#10;\usepackage{color}&#10;\pagestyle{empty}&#10;\begin{document}&#10;&#10;and $V : L({\bf G}) \rightarrow \Gamma$ be a supervisory control for {\bf G}.&#10;&#10; &#10;&#10;\end{document}"/>
  <p:tag name="IGUANATEXSIZE" val="20"/>
  <p:tag name="IGUANATEXCURSOR" val="17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866.5"/>
  <p:tag name="LATEXADDIN" val="\documentclass{article}&#10;\usepackage{amsmath}&#10;\usepackage{color}&#10;\pagestyle{empty}&#10;\begin{document}&#10;&#10;Let $K \subseteq L_m({\bf G})$. Then &#10;the {\color{blue} marked behavior of $V/{\bf G}$} &#10;&#10;is the language $L_m(V/{\bf G}) := L(V/{\bf G}) \cap K$. &#10;&#10;&#10;&#10; &#10;&#10;\end{document}"/>
  <p:tag name="IGUANATEXSIZE" val="20"/>
  <p:tag name="IGUANATEXCURSOR" val="2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622"/>
  <p:tag name="LATEXADDIN" val="\documentclass{article}&#10;\usepackage{amsmath}&#10;\usepackage{color}&#10;\pagestyle{empty}&#10;\begin{document}&#10;&#10;Call $V$ a {\color{blue} marking supervisory control} for $(K, {\bf G})$&#10;&#10; &#10;&#10;\end{document}"/>
  <p:tag name="IGUANATEXSIZE" val="20"/>
  <p:tag name="IGUANATEXCURSOR" val="16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25.75"/>
  <p:tag name="LATEXADDIN" val="\documentclass{article}&#10;\usepackage{amsmath}&#10;\usepackage{color}&#10;\pagestyle{empty}&#10;\begin{document}&#10;&#10;Note: $L_m(V/{\bf G}) \subseteq L_m({\bf G})$ &#10;&#10;&#10; &#10;&#10;\end{document}"/>
  <p:tag name="IGUANATEXSIZE" val="20"/>
  <p:tag name="IGUANATEXCURSOR" val="10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LATEXADDIN" val="\documentclass{article}&#10;\usepackage{amsmath}&#10;\usepackage{color}&#10;\pagestyle{empty}&#10;\begin{document}&#10;&#10;$V$&#10;&#10; &#10;&#10;\end{document}"/>
  <p:tag name="IGUANATEXSIZE" val="20"/>
  <p:tag name="IGUANATEXCURSOR" val="9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&#10;{\bf G}&#10;&#10; &#10;&#10;\end{document}"/>
  <p:tag name="IGUANATEXSIZE" val="20"/>
  <p:tag name="IGUANATEXCURSOR" val="10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46.5"/>
  <p:tag name="LATEXADDIN" val="\documentclass{article}&#10;\usepackage{amsmath}&#10;\usepackage{color}&#10;\pagestyle{empty}&#10;\begin{document}&#10;&#10;$s$&#10;&#10; &#10;&#10;\end{document}"/>
  <p:tag name="IGUANATEXSIZE" val="20"/>
  <p:tag name="IGUANATEXCURSOR" val="10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7"/>
  <p:tag name="LATEXADDIN" val="\documentclass{article}&#10;\usepackage{amsmath}&#10;\usepackage{color}&#10;\pagestyle{empty}&#10;\begin{document}&#10;&#10;$V(s)$&#10;&#10; &#10;&#10;\end{document}"/>
  <p:tag name="IGUANATEXSIZE" val="20"/>
  <p:tag name="IGUANATEXCURSOR" val="10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97"/>
  <p:tag name="LATEXADDIN" val="\documentclass{article}&#10;\usepackage{amsmath}&#10;\usepackage{color}&#10;\pagestyle{empty}&#10;\begin{document}&#10;&#10;`recognizer' for $K \subseteq L_m({\bf G})$&#10;&#10; &#10;&#10;\end{document}"/>
  <p:tag name="IGUANATEXSIZE" val="20"/>
  <p:tag name="IGUANATEXCURSOR" val="11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782.25"/>
  <p:tag name="LATEXADDIN" val="\documentclass{article}&#10;\usepackage{amsmath}&#10;\usepackage{color}&#10;\pagestyle{empty}&#10;\begin{document}&#10;&#10;music if $s \in K$&#10;&#10; &#10;&#10;\end{document}"/>
  <p:tag name="IGUANATEXSIZE" val="20"/>
  <p:tag name="IGUANATEXCURSOR" val="11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247.5"/>
  <p:tag name="LATEXADDIN" val="\documentclass{article}&#10;\usepackage{amsmath}&#10;\usepackage{color}&#10;\pagestyle{empty}&#10;\begin{document}&#10;&#10;$V / {\bf G}$&#10;&#10;\end{document}"/>
  <p:tag name="IGUANATEXSIZE" val="20"/>
  <p:tag name="IGUANATEXCURSOR" val="10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271.75"/>
  <p:tag name="LATEXADDIN" val="\documentclass{article}&#10;\usepackage{amsmath}&#10;\usepackage{color}&#10;\pagestyle{empty}&#10;\begin{document}&#10;&#10;Let ${\bf G} = (Q, \Sigma_c \dot\cup \Sigma_u, \delta, q_0, Q_m)$ be a plant,&#10;&#10;and $K \subseteq L_m({\bf G})$.&#10;&#10;\end{document}"/>
  <p:tag name="IGUANATEXSIZE" val="20"/>
  <p:tag name="IGUANATEXCURSOR" val="18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411.25"/>
  <p:tag name="LATEXADDIN" val="\documentclass{article}&#10;\usepackage{amsmath}&#10;\usepackage{color}&#10;\pagestyle{empty}&#10;\begin{document}&#10;&#10;Let $V : L({\bf G}) \rightarrow \Gamma$ be a marking &#10;supervisory &#10;&#10;control for (K, {\bf G}).&#10;&#10; &#10;&#10;\end{document}"/>
  <p:tag name="IGUANATEXSIZE" val="20"/>
  <p:tag name="IGUANATEXCURSOR" val="18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1031.25"/>
  <p:tag name="LATEXADDIN" val="\documentclass{article}&#10;\usepackage{amsmath}&#10;\usepackage{color}&#10;\pagestyle{empty}&#10;\begin{document}&#10;&#10;$V$ is {\color{blue} nonblocking} if&#10;&#10;&#10;&#10;\end{document}"/>
  <p:tag name="IGUANATEXSIZE" val="20"/>
  <p:tag name="IGUANATEXCURSOR" val="13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1134"/>
  <p:tag name="LATEXADDIN" val="\documentclass{article}&#10;\usepackage{amsmath}&#10;\usepackage{color}&#10;\pagestyle{empty}&#10;\begin{document}&#10;&#10;&#10;&#10;$\overline{L_m(V/{\bf G})} = L(V/{\bf G})$ &#10;&#10;\end{document}"/>
  <p:tag name="IGUANATEXSIZE" val="20"/>
  <p:tag name="IGUANATEXCURSOR" val="10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3"/>
  <p:tag name="ORIGINALWIDTH" val="2562"/>
  <p:tag name="LATEXADDIN" val="\documentclass{article}&#10;\usepackage{amsmath}&#10;\usepackage{color}&#10;\pagestyle{empty}&#10;\begin{document}&#10;&#10;Can we (and how to) synthesize a {\color{blue} nonblocking,} &#10;&#10;{\color{blue} marking supervisory control $V$} for $(K, {\bf G})$&#10;&#10;s.t. {\color{red} $L_m(V/{\bf G}) = K$}. &#10;&#10;\end{document}"/>
  <p:tag name="IGUANATEXSIZE" val="20"/>
  <p:tag name="IGUANATEXCURSOR" val="12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1.5"/>
  <p:tag name="ORIGINALWIDTH" val="2503.5"/>
  <p:tag name="LATEXADDIN" val="\documentclass{article}&#10;\usepackage{amsmath}&#10;\usepackage{color}&#10;\pagestyle{empty}&#10;\begin{document}&#10;&#10;Let ${\bf G} = (Q, \Sigma_c \dot\cup \Sigma_u, \delta, q_0, Q_m)$ be a plant,&#10;&#10;and $K \subseteq L_m({\bf G})$ a {\color{blue} specification language} that &#10;&#10;imposes some {\it behavioral constraints} on {\bf G}.&#10;&#10;\end{document}"/>
  <p:tag name="IGUANATEXSIZE" val="20"/>
  <p:tag name="IGUANATEXCURSOR" val="29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5.5"/>
  <p:tag name="ORIGINALWIDTH" val="2742"/>
  <p:tag name="LATEXADDIN" val="\documentclass{article}&#10;\usepackage{amsmath}&#10;\usepackage{color}&#10;\pagestyle{empty}&#10;\begin{document}&#10;&#10;Necessary and sufficient condition:&#10;&#10;There always exists a {\color{blue} nonblocking,} &#10;&#10;{\color{blue} marking supervisory control $V$} for $(K, {\bf G})$&#10;&#10;s.t. {\color{red} $L_m(V/{\bf G}) = K$} if and only if &#10;{\color{red} $K$ is {\it controllable}}. &#10;&#10;\end{document}"/>
  <p:tag name="IGUANATEXSIZE" val="20"/>
  <p:tag name="IGUANATEXCURSOR" val="13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1.5"/>
  <p:tag name="ORIGINALWIDTH" val="2503.5"/>
  <p:tag name="LATEXADDIN" val="\documentclass{article}&#10;\usepackage{amsmath}&#10;\usepackage{color}&#10;\pagestyle{empty}&#10;\begin{document}&#10;&#10;Let ${\bf G} = (Q, \Sigma_c \dot\cup \Sigma_u, \delta, q_0, Q_m)$ be a plant,&#10;&#10;and $K \subseteq L_m({\bf G})$ a {\color{blue} specification language} that &#10;&#10;imposes some {\it behavioral constraints} on {\bf G}.&#10;&#10;\end{document}"/>
  <p:tag name="IGUANATEXSIZE" val="20"/>
  <p:tag name="IGUANATEXCURSOR" val="29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23039</TotalTime>
  <Words>186</Words>
  <Application>Microsoft Macintosh PowerPoint</Application>
  <PresentationFormat>On-screen Show (4:3)</PresentationFormat>
  <Paragraphs>73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Custom Design</vt:lpstr>
      <vt:lpstr>Supervisory Control Theory</vt:lpstr>
      <vt:lpstr>Supervisory control theory for DES</vt:lpstr>
      <vt:lpstr>Supervisory control theory</vt:lpstr>
      <vt:lpstr>Control technology</vt:lpstr>
      <vt:lpstr>A coffee machine</vt:lpstr>
      <vt:lpstr>Control pattern</vt:lpstr>
      <vt:lpstr>A coffee machine</vt:lpstr>
      <vt:lpstr>Supervisory control</vt:lpstr>
      <vt:lpstr>Feedback control loop</vt:lpstr>
      <vt:lpstr>Feedback control loop</vt:lpstr>
      <vt:lpstr>A coffee machine</vt:lpstr>
      <vt:lpstr>A coffee machine</vt:lpstr>
      <vt:lpstr>Closed behavior of</vt:lpstr>
      <vt:lpstr>Marked behavior of</vt:lpstr>
      <vt:lpstr>Nonblocking supervisory control</vt:lpstr>
      <vt:lpstr>Main question</vt:lpstr>
      <vt:lpstr>The answer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Kai</cp:lastModifiedBy>
  <cp:revision>511</cp:revision>
  <dcterms:created xsi:type="dcterms:W3CDTF">2012-09-17T19:21:51Z</dcterms:created>
  <dcterms:modified xsi:type="dcterms:W3CDTF">2018-05-02T08:43:51Z</dcterms:modified>
</cp:coreProperties>
</file>