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handoutMasterIdLst>
    <p:handoutMasterId r:id="rId35"/>
  </p:handoutMasterIdLst>
  <p:sldIdLst>
    <p:sldId id="448" r:id="rId3"/>
    <p:sldId id="420" r:id="rId4"/>
    <p:sldId id="450" r:id="rId5"/>
    <p:sldId id="451" r:id="rId6"/>
    <p:sldId id="453" r:id="rId7"/>
    <p:sldId id="452" r:id="rId8"/>
    <p:sldId id="449" r:id="rId9"/>
    <p:sldId id="436" r:id="rId10"/>
    <p:sldId id="437" r:id="rId11"/>
    <p:sldId id="438" r:id="rId12"/>
    <p:sldId id="439" r:id="rId13"/>
    <p:sldId id="440" r:id="rId14"/>
    <p:sldId id="442" r:id="rId15"/>
    <p:sldId id="441" r:id="rId16"/>
    <p:sldId id="421" r:id="rId17"/>
    <p:sldId id="443" r:id="rId18"/>
    <p:sldId id="446" r:id="rId19"/>
    <p:sldId id="447" r:id="rId20"/>
    <p:sldId id="444" r:id="rId21"/>
    <p:sldId id="445" r:id="rId22"/>
    <p:sldId id="454" r:id="rId23"/>
    <p:sldId id="424" r:id="rId24"/>
    <p:sldId id="455" r:id="rId25"/>
    <p:sldId id="456" r:id="rId26"/>
    <p:sldId id="457" r:id="rId27"/>
    <p:sldId id="458" r:id="rId28"/>
    <p:sldId id="425" r:id="rId29"/>
    <p:sldId id="426" r:id="rId30"/>
    <p:sldId id="460" r:id="rId31"/>
    <p:sldId id="461" r:id="rId32"/>
    <p:sldId id="462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2C84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5" autoAdjust="0"/>
    <p:restoredTop sz="96208" autoAdjust="0"/>
  </p:normalViewPr>
  <p:slideViewPr>
    <p:cSldViewPr>
      <p:cViewPr varScale="1">
        <p:scale>
          <a:sx n="119" d="100"/>
          <a:sy n="119" d="100"/>
        </p:scale>
        <p:origin x="144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5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2FC24-B5B1-0A40-9220-2C9166D131EC}" type="datetimeFigureOut">
              <a:rPr lang="en-US" smtClean="0"/>
              <a:pPr/>
              <a:t>5/28/20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11F3D-84C3-E04C-8BF9-C0A0DCB876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0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6DA0D-6C61-0040-AABE-3E6D264D4214}" type="datetimeFigureOut">
              <a:rPr lang="en-US" smtClean="0"/>
              <a:pPr/>
              <a:t>5/28/20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F6456-F6D9-474D-A94F-BAB655D944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04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2020-05-28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2020-05-28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2020-05-28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2020-05-28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2020-05-28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2020-05-28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2020-05-28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2020-05-28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2020-05-28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2020-05-28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2020-05-28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5/28/20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74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5/28/20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62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5/28/20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89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5/28/20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8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5/28/20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95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5/28/20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66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5/28/20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346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5/28/20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445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5/28/20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05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5/28/20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335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5/28/20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02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2012.12.14 (Friday)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DES Workshop at CDC’12, Maui, HI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F1EF8-3B1E-5B40-B0AD-81CFE690B49A}" type="datetimeFigureOut">
              <a:rPr lang="en-US" smtClean="0"/>
              <a:pPr/>
              <a:t>5/28/20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37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6.xml"/><Relationship Id="rId7" Type="http://schemas.openxmlformats.org/officeDocument/2006/relationships/image" Target="../media/image5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0.xml"/><Relationship Id="rId7" Type="http://schemas.openxmlformats.org/officeDocument/2006/relationships/image" Target="../media/image5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4.xml"/><Relationship Id="rId7" Type="http://schemas.openxmlformats.org/officeDocument/2006/relationships/image" Target="../media/image2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5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ags" Target="../tags/tag18.xml"/><Relationship Id="rId7" Type="http://schemas.openxmlformats.org/officeDocument/2006/relationships/image" Target="../media/image11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9.xml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22.xml"/><Relationship Id="rId7" Type="http://schemas.openxmlformats.org/officeDocument/2006/relationships/image" Target="../media/image5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3.xml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6.png"/><Relationship Id="rId3" Type="http://schemas.openxmlformats.org/officeDocument/2006/relationships/tags" Target="../tags/tag26.xml"/><Relationship Id="rId7" Type="http://schemas.openxmlformats.org/officeDocument/2006/relationships/tags" Target="../tags/tag30.xml"/><Relationship Id="rId12" Type="http://schemas.openxmlformats.org/officeDocument/2006/relationships/image" Target="../media/image13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image" Target="../media/image12.png"/><Relationship Id="rId5" Type="http://schemas.openxmlformats.org/officeDocument/2006/relationships/tags" Target="../tags/tag28.xml"/><Relationship Id="rId15" Type="http://schemas.openxmlformats.org/officeDocument/2006/relationships/image" Target="../media/image18.png"/><Relationship Id="rId10" Type="http://schemas.openxmlformats.org/officeDocument/2006/relationships/image" Target="../media/image11.png"/><Relationship Id="rId4" Type="http://schemas.openxmlformats.org/officeDocument/2006/relationships/tags" Target="../tags/tag27.xml"/><Relationship Id="rId9" Type="http://schemas.openxmlformats.org/officeDocument/2006/relationships/image" Target="../media/image10.png"/><Relationship Id="rId1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38.xml"/><Relationship Id="rId13" Type="http://schemas.openxmlformats.org/officeDocument/2006/relationships/image" Target="../media/image22.png"/><Relationship Id="rId3" Type="http://schemas.openxmlformats.org/officeDocument/2006/relationships/tags" Target="../tags/tag33.xml"/><Relationship Id="rId7" Type="http://schemas.openxmlformats.org/officeDocument/2006/relationships/tags" Target="../tags/tag37.xml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tags" Target="../tags/tag32.xml"/><Relationship Id="rId16" Type="http://schemas.openxmlformats.org/officeDocument/2006/relationships/image" Target="../media/image25.png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1" Type="http://schemas.openxmlformats.org/officeDocument/2006/relationships/image" Target="../media/image20.png"/><Relationship Id="rId5" Type="http://schemas.openxmlformats.org/officeDocument/2006/relationships/tags" Target="../tags/tag35.xml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tags" Target="../tags/tag34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46.xml"/><Relationship Id="rId13" Type="http://schemas.openxmlformats.org/officeDocument/2006/relationships/image" Target="../media/image28.png"/><Relationship Id="rId18" Type="http://schemas.openxmlformats.org/officeDocument/2006/relationships/image" Target="../media/image30.png"/><Relationship Id="rId3" Type="http://schemas.openxmlformats.org/officeDocument/2006/relationships/tags" Target="../tags/tag41.xml"/><Relationship Id="rId21" Type="http://schemas.openxmlformats.org/officeDocument/2006/relationships/image" Target="../media/image32.png"/><Relationship Id="rId7" Type="http://schemas.openxmlformats.org/officeDocument/2006/relationships/tags" Target="../tags/tag45.xml"/><Relationship Id="rId12" Type="http://schemas.openxmlformats.org/officeDocument/2006/relationships/image" Target="../media/image27.png"/><Relationship Id="rId17" Type="http://schemas.openxmlformats.org/officeDocument/2006/relationships/image" Target="../media/image29.png"/><Relationship Id="rId2" Type="http://schemas.openxmlformats.org/officeDocument/2006/relationships/tags" Target="../tags/tag40.xml"/><Relationship Id="rId16" Type="http://schemas.openxmlformats.org/officeDocument/2006/relationships/image" Target="../media/image7.png"/><Relationship Id="rId20" Type="http://schemas.openxmlformats.org/officeDocument/2006/relationships/image" Target="../media/image6.png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43.xml"/><Relationship Id="rId15" Type="http://schemas.openxmlformats.org/officeDocument/2006/relationships/image" Target="../media/image5.png"/><Relationship Id="rId10" Type="http://schemas.openxmlformats.org/officeDocument/2006/relationships/tags" Target="../tags/tag48.xml"/><Relationship Id="rId19" Type="http://schemas.openxmlformats.org/officeDocument/2006/relationships/image" Target="../media/image31.png"/><Relationship Id="rId4" Type="http://schemas.openxmlformats.org/officeDocument/2006/relationships/tags" Target="../tags/tag42.xml"/><Relationship Id="rId9" Type="http://schemas.openxmlformats.org/officeDocument/2006/relationships/tags" Target="../tags/tag47.xml"/><Relationship Id="rId1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56.xml"/><Relationship Id="rId13" Type="http://schemas.openxmlformats.org/officeDocument/2006/relationships/image" Target="../media/image34.png"/><Relationship Id="rId18" Type="http://schemas.openxmlformats.org/officeDocument/2006/relationships/image" Target="../media/image35.png"/><Relationship Id="rId3" Type="http://schemas.openxmlformats.org/officeDocument/2006/relationships/tags" Target="../tags/tag51.xml"/><Relationship Id="rId21" Type="http://schemas.openxmlformats.org/officeDocument/2006/relationships/image" Target="../media/image37.png"/><Relationship Id="rId7" Type="http://schemas.openxmlformats.org/officeDocument/2006/relationships/tags" Target="../tags/tag55.xml"/><Relationship Id="rId12" Type="http://schemas.openxmlformats.org/officeDocument/2006/relationships/image" Target="../media/image33.png"/><Relationship Id="rId17" Type="http://schemas.openxmlformats.org/officeDocument/2006/relationships/image" Target="../media/image29.png"/><Relationship Id="rId2" Type="http://schemas.openxmlformats.org/officeDocument/2006/relationships/tags" Target="../tags/tag50.xml"/><Relationship Id="rId16" Type="http://schemas.openxmlformats.org/officeDocument/2006/relationships/image" Target="../media/image7.png"/><Relationship Id="rId20" Type="http://schemas.openxmlformats.org/officeDocument/2006/relationships/image" Target="../media/image6.png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53.xml"/><Relationship Id="rId15" Type="http://schemas.openxmlformats.org/officeDocument/2006/relationships/image" Target="../media/image5.png"/><Relationship Id="rId10" Type="http://schemas.openxmlformats.org/officeDocument/2006/relationships/tags" Target="../tags/tag58.xml"/><Relationship Id="rId19" Type="http://schemas.openxmlformats.org/officeDocument/2006/relationships/image" Target="../media/image36.png"/><Relationship Id="rId4" Type="http://schemas.openxmlformats.org/officeDocument/2006/relationships/tags" Target="../tags/tag52.xml"/><Relationship Id="rId9" Type="http://schemas.openxmlformats.org/officeDocument/2006/relationships/tags" Target="../tags/tag57.xml"/><Relationship Id="rId1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13" Type="http://schemas.openxmlformats.org/officeDocument/2006/relationships/tags" Target="../tags/tag71.xml"/><Relationship Id="rId18" Type="http://schemas.openxmlformats.org/officeDocument/2006/relationships/image" Target="../media/image7.png"/><Relationship Id="rId26" Type="http://schemas.openxmlformats.org/officeDocument/2006/relationships/image" Target="../media/image45.png"/><Relationship Id="rId3" Type="http://schemas.openxmlformats.org/officeDocument/2006/relationships/tags" Target="../tags/tag61.xml"/><Relationship Id="rId21" Type="http://schemas.openxmlformats.org/officeDocument/2006/relationships/image" Target="../media/image40.png"/><Relationship Id="rId7" Type="http://schemas.openxmlformats.org/officeDocument/2006/relationships/tags" Target="../tags/tag65.xml"/><Relationship Id="rId12" Type="http://schemas.openxmlformats.org/officeDocument/2006/relationships/tags" Target="../tags/tag70.xml"/><Relationship Id="rId17" Type="http://schemas.openxmlformats.org/officeDocument/2006/relationships/image" Target="../media/image5.png"/><Relationship Id="rId25" Type="http://schemas.openxmlformats.org/officeDocument/2006/relationships/image" Target="../media/image44.png"/><Relationship Id="rId2" Type="http://schemas.openxmlformats.org/officeDocument/2006/relationships/tags" Target="../tags/tag60.xml"/><Relationship Id="rId16" Type="http://schemas.openxmlformats.org/officeDocument/2006/relationships/image" Target="../media/image4.png"/><Relationship Id="rId20" Type="http://schemas.openxmlformats.org/officeDocument/2006/relationships/image" Target="../media/image39.png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11" Type="http://schemas.openxmlformats.org/officeDocument/2006/relationships/tags" Target="../tags/tag69.xml"/><Relationship Id="rId24" Type="http://schemas.openxmlformats.org/officeDocument/2006/relationships/image" Target="../media/image43.png"/><Relationship Id="rId5" Type="http://schemas.openxmlformats.org/officeDocument/2006/relationships/tags" Target="../tags/tag63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42.png"/><Relationship Id="rId10" Type="http://schemas.openxmlformats.org/officeDocument/2006/relationships/tags" Target="../tags/tag68.xml"/><Relationship Id="rId19" Type="http://schemas.openxmlformats.org/officeDocument/2006/relationships/image" Target="../media/image38.png"/><Relationship Id="rId4" Type="http://schemas.openxmlformats.org/officeDocument/2006/relationships/tags" Target="../tags/tag62.xml"/><Relationship Id="rId9" Type="http://schemas.openxmlformats.org/officeDocument/2006/relationships/tags" Target="../tags/tag67.xml"/><Relationship Id="rId14" Type="http://schemas.openxmlformats.org/officeDocument/2006/relationships/tags" Target="../tags/tag72.xml"/><Relationship Id="rId22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tags" Target="../tags/tag75.xml"/><Relationship Id="rId7" Type="http://schemas.openxmlformats.org/officeDocument/2006/relationships/image" Target="../media/image46.png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50.png"/><Relationship Id="rId5" Type="http://schemas.openxmlformats.org/officeDocument/2006/relationships/tags" Target="../tags/tag77.xml"/><Relationship Id="rId10" Type="http://schemas.openxmlformats.org/officeDocument/2006/relationships/image" Target="../media/image49.png"/><Relationship Id="rId4" Type="http://schemas.openxmlformats.org/officeDocument/2006/relationships/tags" Target="../tags/tag76.xml"/><Relationship Id="rId9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13" Type="http://schemas.openxmlformats.org/officeDocument/2006/relationships/image" Target="../media/image53.png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12" Type="http://schemas.openxmlformats.org/officeDocument/2006/relationships/image" Target="../media/image5.png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11" Type="http://schemas.openxmlformats.org/officeDocument/2006/relationships/image" Target="../media/image52.png"/><Relationship Id="rId5" Type="http://schemas.openxmlformats.org/officeDocument/2006/relationships/tags" Target="../tags/tag82.xml"/><Relationship Id="rId10" Type="http://schemas.openxmlformats.org/officeDocument/2006/relationships/image" Target="../media/image51.png"/><Relationship Id="rId4" Type="http://schemas.openxmlformats.org/officeDocument/2006/relationships/tags" Target="../tags/tag81.xml"/><Relationship Id="rId9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tags" Target="../tags/tag88.xml"/><Relationship Id="rId7" Type="http://schemas.openxmlformats.org/officeDocument/2006/relationships/image" Target="../media/image50.png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image" Target="../media/image46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9.xml"/><Relationship Id="rId9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97.xml"/><Relationship Id="rId13" Type="http://schemas.openxmlformats.org/officeDocument/2006/relationships/image" Target="../media/image57.png"/><Relationship Id="rId3" Type="http://schemas.openxmlformats.org/officeDocument/2006/relationships/tags" Target="../tags/tag92.xml"/><Relationship Id="rId7" Type="http://schemas.openxmlformats.org/officeDocument/2006/relationships/tags" Target="../tags/tag96.xml"/><Relationship Id="rId12" Type="http://schemas.openxmlformats.org/officeDocument/2006/relationships/image" Target="../media/image51.png"/><Relationship Id="rId17" Type="http://schemas.openxmlformats.org/officeDocument/2006/relationships/image" Target="../media/image59.png"/><Relationship Id="rId2" Type="http://schemas.openxmlformats.org/officeDocument/2006/relationships/tags" Target="../tags/tag91.xml"/><Relationship Id="rId16" Type="http://schemas.openxmlformats.org/officeDocument/2006/relationships/image" Target="../media/image58.png"/><Relationship Id="rId1" Type="http://schemas.openxmlformats.org/officeDocument/2006/relationships/tags" Target="../tags/tag90.xml"/><Relationship Id="rId6" Type="http://schemas.openxmlformats.org/officeDocument/2006/relationships/tags" Target="../tags/tag95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94.xml"/><Relationship Id="rId15" Type="http://schemas.openxmlformats.org/officeDocument/2006/relationships/image" Target="../media/image53.png"/><Relationship Id="rId10" Type="http://schemas.openxmlformats.org/officeDocument/2006/relationships/tags" Target="../tags/tag99.xml"/><Relationship Id="rId4" Type="http://schemas.openxmlformats.org/officeDocument/2006/relationships/tags" Target="../tags/tag93.xml"/><Relationship Id="rId9" Type="http://schemas.openxmlformats.org/officeDocument/2006/relationships/tags" Target="../tags/tag98.xml"/><Relationship Id="rId1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tags" Target="../tags/tag102.xml"/><Relationship Id="rId7" Type="http://schemas.openxmlformats.org/officeDocument/2006/relationships/image" Target="../media/image60.png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image" Target="../media/image46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3.xml"/><Relationship Id="rId9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tags" Target="../tags/tag106.xml"/><Relationship Id="rId7" Type="http://schemas.openxmlformats.org/officeDocument/2006/relationships/image" Target="../media/image64.pn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image" Target="../media/image63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7.xml"/><Relationship Id="rId9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13" Type="http://schemas.openxmlformats.org/officeDocument/2006/relationships/image" Target="../media/image53.png"/><Relationship Id="rId3" Type="http://schemas.openxmlformats.org/officeDocument/2006/relationships/tags" Target="../tags/tag110.xml"/><Relationship Id="rId7" Type="http://schemas.openxmlformats.org/officeDocument/2006/relationships/tags" Target="../tags/tag114.xml"/><Relationship Id="rId12" Type="http://schemas.openxmlformats.org/officeDocument/2006/relationships/image" Target="../media/image5.png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image" Target="../media/image67.png"/><Relationship Id="rId5" Type="http://schemas.openxmlformats.org/officeDocument/2006/relationships/tags" Target="../tags/tag112.xml"/><Relationship Id="rId15" Type="http://schemas.openxmlformats.org/officeDocument/2006/relationships/image" Target="../media/image41.png"/><Relationship Id="rId10" Type="http://schemas.openxmlformats.org/officeDocument/2006/relationships/image" Target="../media/image51.png"/><Relationship Id="rId4" Type="http://schemas.openxmlformats.org/officeDocument/2006/relationships/tags" Target="../tags/tag111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63.png"/><Relationship Id="rId3" Type="http://schemas.openxmlformats.org/officeDocument/2006/relationships/tags" Target="../tags/tag118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66.png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image" Target="../media/image65.png"/><Relationship Id="rId5" Type="http://schemas.openxmlformats.org/officeDocument/2006/relationships/tags" Target="../tags/tag120.xml"/><Relationship Id="rId10" Type="http://schemas.openxmlformats.org/officeDocument/2006/relationships/image" Target="../media/image64.png"/><Relationship Id="rId4" Type="http://schemas.openxmlformats.org/officeDocument/2006/relationships/tags" Target="../tags/tag119.xml"/><Relationship Id="rId9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129.xml"/><Relationship Id="rId13" Type="http://schemas.openxmlformats.org/officeDocument/2006/relationships/image" Target="../media/image5.png"/><Relationship Id="rId3" Type="http://schemas.openxmlformats.org/officeDocument/2006/relationships/tags" Target="../tags/tag124.xml"/><Relationship Id="rId7" Type="http://schemas.openxmlformats.org/officeDocument/2006/relationships/tags" Target="../tags/tag128.xml"/><Relationship Id="rId12" Type="http://schemas.openxmlformats.org/officeDocument/2006/relationships/image" Target="../media/image53.png"/><Relationship Id="rId17" Type="http://schemas.openxmlformats.org/officeDocument/2006/relationships/image" Target="../media/image71.png"/><Relationship Id="rId2" Type="http://schemas.openxmlformats.org/officeDocument/2006/relationships/tags" Target="../tags/tag123.xml"/><Relationship Id="rId16" Type="http://schemas.openxmlformats.org/officeDocument/2006/relationships/image" Target="../media/image51.png"/><Relationship Id="rId1" Type="http://schemas.openxmlformats.org/officeDocument/2006/relationships/tags" Target="../tags/tag122.xml"/><Relationship Id="rId6" Type="http://schemas.openxmlformats.org/officeDocument/2006/relationships/tags" Target="../tags/tag127.xml"/><Relationship Id="rId11" Type="http://schemas.openxmlformats.org/officeDocument/2006/relationships/image" Target="../media/image67.png"/><Relationship Id="rId5" Type="http://schemas.openxmlformats.org/officeDocument/2006/relationships/tags" Target="../tags/tag126.xml"/><Relationship Id="rId15" Type="http://schemas.openxmlformats.org/officeDocument/2006/relationships/image" Target="../media/image41.png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25.xml"/><Relationship Id="rId9" Type="http://schemas.openxmlformats.org/officeDocument/2006/relationships/tags" Target="../tags/tag130.xml"/><Relationship Id="rId1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48880"/>
            <a:ext cx="7772400" cy="1470025"/>
          </a:xfrm>
        </p:spPr>
        <p:txBody>
          <a:bodyPr/>
          <a:lstStyle/>
          <a:p>
            <a:r>
              <a:rPr lang="en-CA" dirty="0">
                <a:solidFill>
                  <a:srgbClr val="0000FF"/>
                </a:solidFill>
              </a:rPr>
              <a:t>Operations on Automata</a:t>
            </a:r>
          </a:p>
        </p:txBody>
      </p:sp>
    </p:spTree>
    <p:extLst>
      <p:ext uri="{BB962C8B-B14F-4D97-AF65-F5344CB8AC3E}">
        <p14:creationId xmlns:p14="http://schemas.microsoft.com/office/powerpoint/2010/main" val="2800982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Complement</a:t>
            </a:r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1" y="1781850"/>
            <a:ext cx="5616336" cy="702282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2" y="3429000"/>
            <a:ext cx="6905458" cy="288609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014688"/>
            <a:ext cx="3401740" cy="31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149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Example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56" y="1848917"/>
            <a:ext cx="252052" cy="225115"/>
          </a:xfrm>
          <a:prstGeom prst="rect">
            <a:avLst/>
          </a:prstGeom>
        </p:spPr>
      </p:pic>
      <p:cxnSp>
        <p:nvCxnSpPr>
          <p:cNvPr id="8" name="Straight Arrow Connector 28"/>
          <p:cNvCxnSpPr/>
          <p:nvPr/>
        </p:nvCxnSpPr>
        <p:spPr>
          <a:xfrm>
            <a:off x="1211247" y="2492064"/>
            <a:ext cx="504056" cy="0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14"/>
          <p:cNvSpPr/>
          <p:nvPr/>
        </p:nvSpPr>
        <p:spPr>
          <a:xfrm flipV="1">
            <a:off x="1710140" y="2272026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Oval 14"/>
          <p:cNvSpPr/>
          <p:nvPr/>
        </p:nvSpPr>
        <p:spPr>
          <a:xfrm flipV="1">
            <a:off x="1808951" y="2342051"/>
            <a:ext cx="302556" cy="30002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Oval 14"/>
          <p:cNvSpPr/>
          <p:nvPr/>
        </p:nvSpPr>
        <p:spPr>
          <a:xfrm flipV="1">
            <a:off x="3313182" y="2272026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3" name="図 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991" y="1237112"/>
            <a:ext cx="280913" cy="221268"/>
          </a:xfrm>
          <a:prstGeom prst="rect">
            <a:avLst/>
          </a:prstGeom>
        </p:spPr>
      </p:pic>
      <p:sp>
        <p:nvSpPr>
          <p:cNvPr id="26" name="円弧 25"/>
          <p:cNvSpPr/>
          <p:nvPr/>
        </p:nvSpPr>
        <p:spPr>
          <a:xfrm rot="10800000">
            <a:off x="3334886" y="1499121"/>
            <a:ext cx="369885" cy="799350"/>
          </a:xfrm>
          <a:prstGeom prst="arc">
            <a:avLst>
              <a:gd name="adj1" fmla="val 16631405"/>
              <a:gd name="adj2" fmla="val 15678171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8"/>
          <p:cNvCxnSpPr/>
          <p:nvPr/>
        </p:nvCxnSpPr>
        <p:spPr>
          <a:xfrm>
            <a:off x="2185595" y="2485928"/>
            <a:ext cx="1131255" cy="6135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図 2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895" y="2187837"/>
            <a:ext cx="280913" cy="221268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755653"/>
            <a:ext cx="1306438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467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Example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56" y="1848917"/>
            <a:ext cx="252052" cy="225115"/>
          </a:xfrm>
          <a:prstGeom prst="rect">
            <a:avLst/>
          </a:prstGeom>
        </p:spPr>
      </p:pic>
      <p:cxnSp>
        <p:nvCxnSpPr>
          <p:cNvPr id="8" name="Straight Arrow Connector 28"/>
          <p:cNvCxnSpPr/>
          <p:nvPr/>
        </p:nvCxnSpPr>
        <p:spPr>
          <a:xfrm>
            <a:off x="1211247" y="2492064"/>
            <a:ext cx="504056" cy="0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14"/>
          <p:cNvSpPr/>
          <p:nvPr/>
        </p:nvSpPr>
        <p:spPr>
          <a:xfrm flipV="1">
            <a:off x="1710140" y="2272026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Oval 14"/>
          <p:cNvSpPr/>
          <p:nvPr/>
        </p:nvSpPr>
        <p:spPr>
          <a:xfrm flipV="1">
            <a:off x="1808951" y="2342051"/>
            <a:ext cx="302556" cy="30002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Oval 14"/>
          <p:cNvSpPr/>
          <p:nvPr/>
        </p:nvSpPr>
        <p:spPr>
          <a:xfrm flipV="1">
            <a:off x="3313182" y="2272026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円弧 13"/>
          <p:cNvSpPr/>
          <p:nvPr/>
        </p:nvSpPr>
        <p:spPr>
          <a:xfrm rot="16200000">
            <a:off x="2383916" y="1656644"/>
            <a:ext cx="593810" cy="1402217"/>
          </a:xfrm>
          <a:prstGeom prst="arc">
            <a:avLst>
              <a:gd name="adj1" fmla="val 16642035"/>
              <a:gd name="adj2" fmla="val 5268246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円弧 14"/>
          <p:cNvSpPr/>
          <p:nvPr/>
        </p:nvSpPr>
        <p:spPr>
          <a:xfrm rot="5210131">
            <a:off x="2450649" y="1910530"/>
            <a:ext cx="593810" cy="1402217"/>
          </a:xfrm>
          <a:prstGeom prst="arc">
            <a:avLst>
              <a:gd name="adj1" fmla="val 16642035"/>
              <a:gd name="adj2" fmla="val 5268246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図 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364" y="1788162"/>
            <a:ext cx="280913" cy="221268"/>
          </a:xfrm>
          <a:prstGeom prst="rect">
            <a:avLst/>
          </a:prstGeom>
        </p:spPr>
      </p:pic>
      <p:pic>
        <p:nvPicPr>
          <p:cNvPr id="34" name="図 3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314" y="2990021"/>
            <a:ext cx="267445" cy="213571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755653"/>
            <a:ext cx="1306438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064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Complement</a:t>
            </a:r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1" y="1781850"/>
            <a:ext cx="5616336" cy="702282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2" y="3429000"/>
            <a:ext cx="6905458" cy="288609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014688"/>
            <a:ext cx="3401740" cy="319393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91" y="5292069"/>
            <a:ext cx="7592348" cy="72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618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789041"/>
            <a:ext cx="2808312" cy="30243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err="1"/>
              <a:t>MatlabTCT</a:t>
            </a:r>
            <a:r>
              <a:rPr lang="en-CA" dirty="0"/>
              <a:t> complement</a:t>
            </a:r>
          </a:p>
        </p:txBody>
      </p:sp>
      <p:sp>
        <p:nvSpPr>
          <p:cNvPr id="42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46450" y="1556793"/>
            <a:ext cx="8579296" cy="266429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Q = 2; </a:t>
            </a:r>
          </a:p>
          <a:p>
            <a:pPr marL="0" indent="0">
              <a:buNone/>
            </a:pPr>
            <a:r>
              <a:rPr lang="en-US" dirty="0" err="1"/>
              <a:t>Qm</a:t>
            </a:r>
            <a:r>
              <a:rPr lang="en-US" dirty="0"/>
              <a:t> = [0]; </a:t>
            </a:r>
          </a:p>
          <a:p>
            <a:pPr marL="0" indent="0">
              <a:buNone/>
            </a:pPr>
            <a:r>
              <a:rPr lang="en-US" dirty="0"/>
              <a:t>delta = [0,10,1; 1,11,0];</a:t>
            </a:r>
          </a:p>
          <a:p>
            <a:pPr marL="0" indent="0">
              <a:buNone/>
            </a:pPr>
            <a:r>
              <a:rPr lang="it-IT" dirty="0"/>
              <a:t>create('G', Q, delta, Qm); </a:t>
            </a:r>
            <a:r>
              <a:rPr lang="it-IT" dirty="0">
                <a:solidFill>
                  <a:srgbClr val="2C8454"/>
                </a:solidFill>
              </a:rPr>
              <a:t>% create automaton</a:t>
            </a:r>
            <a:endParaRPr lang="it-IT" dirty="0"/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complement('</a:t>
            </a:r>
            <a:r>
              <a:rPr lang="en-US" dirty="0" err="1">
                <a:solidFill>
                  <a:srgbClr val="0000FF"/>
                </a:solidFill>
              </a:rPr>
              <a:t>Gco</a:t>
            </a:r>
            <a:r>
              <a:rPr lang="en-US" dirty="0">
                <a:solidFill>
                  <a:srgbClr val="0000FF"/>
                </a:solidFill>
              </a:rPr>
              <a:t>', 'G', []); </a:t>
            </a:r>
            <a:r>
              <a:rPr lang="it-IT" dirty="0">
                <a:solidFill>
                  <a:srgbClr val="2C8454"/>
                </a:solidFill>
              </a:rPr>
              <a:t>% selfloop new events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displaydes</a:t>
            </a:r>
            <a:r>
              <a:rPr lang="en-US" dirty="0"/>
              <a:t>('</a:t>
            </a:r>
            <a:r>
              <a:rPr lang="en-US" dirty="0" err="1"/>
              <a:t>Gco</a:t>
            </a:r>
            <a:r>
              <a:rPr lang="en-US" dirty="0"/>
              <a:t>'); </a:t>
            </a:r>
            <a:r>
              <a:rPr lang="en-US" dirty="0">
                <a:solidFill>
                  <a:srgbClr val="2C8454"/>
                </a:solidFill>
              </a:rPr>
              <a:t>% display automaton</a:t>
            </a:r>
          </a:p>
        </p:txBody>
      </p:sp>
    </p:spTree>
    <p:extLst>
      <p:ext uri="{BB962C8B-B14F-4D97-AF65-F5344CB8AC3E}">
        <p14:creationId xmlns:p14="http://schemas.microsoft.com/office/powerpoint/2010/main" val="42611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err="1"/>
              <a:t>Selfloop</a:t>
            </a:r>
            <a:endParaRPr lang="en-CA" dirty="0"/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1" y="1781850"/>
            <a:ext cx="6516797" cy="648408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1" y="3068960"/>
            <a:ext cx="6258973" cy="305926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756" y="3816218"/>
            <a:ext cx="4105946" cy="33286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20" y="4706813"/>
            <a:ext cx="5227675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92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Example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56" y="1848917"/>
            <a:ext cx="252052" cy="225115"/>
          </a:xfrm>
          <a:prstGeom prst="rect">
            <a:avLst/>
          </a:prstGeom>
        </p:spPr>
      </p:pic>
      <p:cxnSp>
        <p:nvCxnSpPr>
          <p:cNvPr id="8" name="Straight Arrow Connector 28"/>
          <p:cNvCxnSpPr/>
          <p:nvPr/>
        </p:nvCxnSpPr>
        <p:spPr>
          <a:xfrm>
            <a:off x="1211247" y="2492064"/>
            <a:ext cx="504056" cy="0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14"/>
          <p:cNvSpPr/>
          <p:nvPr/>
        </p:nvSpPr>
        <p:spPr>
          <a:xfrm flipV="1">
            <a:off x="1710140" y="2272026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Oval 14"/>
          <p:cNvSpPr/>
          <p:nvPr/>
        </p:nvSpPr>
        <p:spPr>
          <a:xfrm flipV="1">
            <a:off x="1808951" y="2342051"/>
            <a:ext cx="302556" cy="30002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Oval 14"/>
          <p:cNvSpPr/>
          <p:nvPr/>
        </p:nvSpPr>
        <p:spPr>
          <a:xfrm flipV="1">
            <a:off x="3313182" y="2272026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円弧 13"/>
          <p:cNvSpPr/>
          <p:nvPr/>
        </p:nvSpPr>
        <p:spPr>
          <a:xfrm rot="16200000">
            <a:off x="2383916" y="1656644"/>
            <a:ext cx="593810" cy="1402217"/>
          </a:xfrm>
          <a:prstGeom prst="arc">
            <a:avLst>
              <a:gd name="adj1" fmla="val 16642035"/>
              <a:gd name="adj2" fmla="val 5268246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円弧 14"/>
          <p:cNvSpPr/>
          <p:nvPr/>
        </p:nvSpPr>
        <p:spPr>
          <a:xfrm rot="5210131">
            <a:off x="2450649" y="1910530"/>
            <a:ext cx="593810" cy="1402217"/>
          </a:xfrm>
          <a:prstGeom prst="arc">
            <a:avLst>
              <a:gd name="adj1" fmla="val 16642035"/>
              <a:gd name="adj2" fmla="val 5268246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図 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364" y="1788162"/>
            <a:ext cx="280913" cy="221268"/>
          </a:xfrm>
          <a:prstGeom prst="rect">
            <a:avLst/>
          </a:prstGeom>
        </p:spPr>
      </p:pic>
      <p:pic>
        <p:nvPicPr>
          <p:cNvPr id="34" name="図 3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314" y="2990021"/>
            <a:ext cx="267445" cy="213571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848917"/>
            <a:ext cx="1344918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754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err="1"/>
              <a:t>MatlabTCT</a:t>
            </a:r>
            <a:r>
              <a:rPr lang="en-CA" dirty="0"/>
              <a:t> </a:t>
            </a:r>
            <a:r>
              <a:rPr lang="en-CA" dirty="0" err="1"/>
              <a:t>selfloop</a:t>
            </a:r>
            <a:endParaRPr lang="en-CA" dirty="0"/>
          </a:p>
        </p:txBody>
      </p:sp>
      <p:sp>
        <p:nvSpPr>
          <p:cNvPr id="42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46450" y="1556793"/>
            <a:ext cx="8579296" cy="266429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Q = 2; </a:t>
            </a:r>
          </a:p>
          <a:p>
            <a:pPr marL="0" indent="0">
              <a:buNone/>
            </a:pPr>
            <a:r>
              <a:rPr lang="en-US" dirty="0" err="1"/>
              <a:t>Qm</a:t>
            </a:r>
            <a:r>
              <a:rPr lang="en-US" dirty="0"/>
              <a:t> = [0]; </a:t>
            </a:r>
          </a:p>
          <a:p>
            <a:pPr marL="0" indent="0">
              <a:buNone/>
            </a:pPr>
            <a:r>
              <a:rPr lang="en-US" dirty="0"/>
              <a:t>delta = [0,10,1; 1,11,0];</a:t>
            </a:r>
          </a:p>
          <a:p>
            <a:pPr marL="0" indent="0">
              <a:buNone/>
            </a:pPr>
            <a:r>
              <a:rPr lang="it-IT" dirty="0"/>
              <a:t>create('G', Q, delta, Qm); </a:t>
            </a:r>
            <a:r>
              <a:rPr lang="it-IT" dirty="0">
                <a:solidFill>
                  <a:srgbClr val="2C8454"/>
                </a:solidFill>
              </a:rPr>
              <a:t>% create automaton</a:t>
            </a:r>
            <a:endParaRPr lang="it-IT" dirty="0"/>
          </a:p>
          <a:p>
            <a:pPr marL="0" indent="0">
              <a:buNone/>
            </a:pPr>
            <a:r>
              <a:rPr lang="en-US" dirty="0" err="1">
                <a:solidFill>
                  <a:srgbClr val="0000FF"/>
                </a:solidFill>
              </a:rPr>
              <a:t>selfloop</a:t>
            </a:r>
            <a:r>
              <a:rPr lang="en-US" dirty="0">
                <a:solidFill>
                  <a:srgbClr val="0000FF"/>
                </a:solidFill>
              </a:rPr>
              <a:t>('</a:t>
            </a:r>
            <a:r>
              <a:rPr lang="en-US" dirty="0" err="1">
                <a:solidFill>
                  <a:srgbClr val="0000FF"/>
                </a:solidFill>
              </a:rPr>
              <a:t>Gsl</a:t>
            </a:r>
            <a:r>
              <a:rPr lang="en-US" dirty="0">
                <a:solidFill>
                  <a:srgbClr val="0000FF"/>
                </a:solidFill>
              </a:rPr>
              <a:t>', 'G', [12, 13]); </a:t>
            </a:r>
            <a:r>
              <a:rPr lang="it-IT" dirty="0">
                <a:solidFill>
                  <a:srgbClr val="2C8454"/>
                </a:solidFill>
              </a:rPr>
              <a:t>% selfloop new events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displaydes</a:t>
            </a:r>
            <a:r>
              <a:rPr lang="en-US" dirty="0"/>
              <a:t>('</a:t>
            </a:r>
            <a:r>
              <a:rPr lang="en-US" dirty="0" err="1"/>
              <a:t>Gsl</a:t>
            </a:r>
            <a:r>
              <a:rPr lang="en-US" dirty="0"/>
              <a:t>'); </a:t>
            </a:r>
            <a:r>
              <a:rPr lang="en-US" dirty="0">
                <a:solidFill>
                  <a:srgbClr val="2C8454"/>
                </a:solidFill>
              </a:rPr>
              <a:t>% display automaton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4221088"/>
            <a:ext cx="2808312" cy="243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77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err="1"/>
              <a:t>Selfloop</a:t>
            </a:r>
            <a:endParaRPr lang="en-CA" dirty="0"/>
          </a:p>
        </p:txBody>
      </p:sp>
      <p:pic>
        <p:nvPicPr>
          <p:cNvPr id="13" name="図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1" y="1781850"/>
            <a:ext cx="6516797" cy="648408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1" y="2763034"/>
            <a:ext cx="6258973" cy="305926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756" y="3356992"/>
            <a:ext cx="4105946" cy="33286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20" y="3901694"/>
            <a:ext cx="5227675" cy="319394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20" y="5013176"/>
            <a:ext cx="7819386" cy="319394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1" y="5634072"/>
            <a:ext cx="6663025" cy="342483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1" y="6178380"/>
            <a:ext cx="8290782" cy="33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26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560902"/>
            <a:ext cx="8383895" cy="355930"/>
          </a:xfrm>
          <a:prstGeom prst="rect">
            <a:avLst/>
          </a:prstGeom>
        </p:spPr>
      </p:pic>
      <p:sp>
        <p:nvSpPr>
          <p:cNvPr id="34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dirty="0"/>
              <a:t>Natural projection</a:t>
            </a:r>
            <a:endParaRPr lang="zh-CN" altLang="en-US" dirty="0"/>
          </a:p>
        </p:txBody>
      </p:sp>
      <p:pic>
        <p:nvPicPr>
          <p:cNvPr id="14" name="Picture 13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043609" y="2348880"/>
            <a:ext cx="1697355" cy="344615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156395"/>
            <a:ext cx="3314472" cy="341529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624" y="3660450"/>
            <a:ext cx="2787777" cy="341529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9" y="4437112"/>
            <a:ext cx="5614645" cy="341529"/>
          </a:xfrm>
          <a:prstGeom prst="rect">
            <a:avLst/>
          </a:prstGeom>
        </p:spPr>
      </p:pic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3419872" y="5615136"/>
            <a:ext cx="2016224" cy="838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CA" altLang="zh-CN" sz="2800" b="1" i="1" dirty="0">
              <a:ea typeface="宋体" charset="-122"/>
            </a:endParaRPr>
          </a:p>
        </p:txBody>
      </p:sp>
      <p:sp>
        <p:nvSpPr>
          <p:cNvPr id="17" name="Line 9"/>
          <p:cNvSpPr>
            <a:spLocks noChangeShapeType="1"/>
          </p:cNvSpPr>
          <p:nvPr/>
        </p:nvSpPr>
        <p:spPr bwMode="auto">
          <a:xfrm>
            <a:off x="5436096" y="6021288"/>
            <a:ext cx="2016224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7" name="図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5918212"/>
            <a:ext cx="1179588" cy="231215"/>
          </a:xfrm>
          <a:prstGeom prst="rect">
            <a:avLst/>
          </a:prstGeom>
        </p:spPr>
      </p:pic>
      <p:sp>
        <p:nvSpPr>
          <p:cNvPr id="19" name="Line 9"/>
          <p:cNvSpPr>
            <a:spLocks noChangeShapeType="1"/>
          </p:cNvSpPr>
          <p:nvPr/>
        </p:nvSpPr>
        <p:spPr bwMode="auto">
          <a:xfrm>
            <a:off x="1403648" y="6021288"/>
            <a:ext cx="2016224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8" name="図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139" y="5631827"/>
            <a:ext cx="121486" cy="146959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5542671"/>
            <a:ext cx="617227" cy="32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389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21327"/>
            <a:ext cx="8260462" cy="355930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190700"/>
            <a:ext cx="6447892" cy="35593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dirty="0"/>
              <a:t>Natural projection</a:t>
            </a:r>
            <a:endParaRPr lang="zh-CN" altLang="en-US" dirty="0"/>
          </a:p>
        </p:txBody>
      </p:sp>
      <p:pic>
        <p:nvPicPr>
          <p:cNvPr id="12" name="図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18" y="3800064"/>
            <a:ext cx="252052" cy="225115"/>
          </a:xfrm>
          <a:prstGeom prst="rect">
            <a:avLst/>
          </a:prstGeom>
        </p:spPr>
      </p:pic>
      <p:cxnSp>
        <p:nvCxnSpPr>
          <p:cNvPr id="13" name="Straight Arrow Connector 28"/>
          <p:cNvCxnSpPr/>
          <p:nvPr/>
        </p:nvCxnSpPr>
        <p:spPr>
          <a:xfrm>
            <a:off x="1174709" y="4443211"/>
            <a:ext cx="504056" cy="0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4"/>
          <p:cNvSpPr/>
          <p:nvPr/>
        </p:nvSpPr>
        <p:spPr>
          <a:xfrm flipV="1">
            <a:off x="1673602" y="4223173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Oval 14"/>
          <p:cNvSpPr/>
          <p:nvPr/>
        </p:nvSpPr>
        <p:spPr>
          <a:xfrm flipV="1">
            <a:off x="1772413" y="4293198"/>
            <a:ext cx="302556" cy="30002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Oval 14"/>
          <p:cNvSpPr/>
          <p:nvPr/>
        </p:nvSpPr>
        <p:spPr>
          <a:xfrm flipV="1">
            <a:off x="3276644" y="4223173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円弧 17"/>
          <p:cNvSpPr/>
          <p:nvPr/>
        </p:nvSpPr>
        <p:spPr>
          <a:xfrm rot="16200000">
            <a:off x="2347378" y="3607791"/>
            <a:ext cx="593810" cy="1402217"/>
          </a:xfrm>
          <a:prstGeom prst="arc">
            <a:avLst>
              <a:gd name="adj1" fmla="val 16642035"/>
              <a:gd name="adj2" fmla="val 5268246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円弧 19"/>
          <p:cNvSpPr/>
          <p:nvPr/>
        </p:nvSpPr>
        <p:spPr>
          <a:xfrm rot="5210131">
            <a:off x="2414111" y="3861677"/>
            <a:ext cx="593810" cy="1402217"/>
          </a:xfrm>
          <a:prstGeom prst="arc">
            <a:avLst>
              <a:gd name="adj1" fmla="val 16642035"/>
              <a:gd name="adj2" fmla="val 5268246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図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826" y="3739309"/>
            <a:ext cx="280913" cy="221268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941168"/>
            <a:ext cx="267445" cy="213571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7" y="3800064"/>
            <a:ext cx="1062082" cy="319394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00" y="5637120"/>
            <a:ext cx="2836067" cy="319394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7" y="4578547"/>
            <a:ext cx="1312210" cy="319394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7" y="5358450"/>
            <a:ext cx="1306438" cy="319394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7" y="6136933"/>
            <a:ext cx="1554642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62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18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77" y="1686483"/>
            <a:ext cx="8433282" cy="366218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78" y="2255858"/>
            <a:ext cx="7080112" cy="352817"/>
          </a:xfrm>
          <a:prstGeom prst="rect">
            <a:avLst/>
          </a:prstGeom>
          <a:ln>
            <a:noFill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dirty="0"/>
              <a:t>Inverse image of natural projection</a:t>
            </a:r>
            <a:endParaRPr lang="zh-CN" altLang="en-US" dirty="0"/>
          </a:p>
        </p:txBody>
      </p:sp>
      <p:pic>
        <p:nvPicPr>
          <p:cNvPr id="14" name="図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18" y="3800064"/>
            <a:ext cx="252052" cy="225115"/>
          </a:xfrm>
          <a:prstGeom prst="rect">
            <a:avLst/>
          </a:prstGeom>
        </p:spPr>
      </p:pic>
      <p:cxnSp>
        <p:nvCxnSpPr>
          <p:cNvPr id="15" name="Straight Arrow Connector 28"/>
          <p:cNvCxnSpPr/>
          <p:nvPr/>
        </p:nvCxnSpPr>
        <p:spPr>
          <a:xfrm>
            <a:off x="1174709" y="4443211"/>
            <a:ext cx="504056" cy="0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4"/>
          <p:cNvSpPr/>
          <p:nvPr/>
        </p:nvSpPr>
        <p:spPr>
          <a:xfrm flipV="1">
            <a:off x="1673602" y="4223173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Oval 14"/>
          <p:cNvSpPr/>
          <p:nvPr/>
        </p:nvSpPr>
        <p:spPr>
          <a:xfrm flipV="1">
            <a:off x="1772413" y="4293198"/>
            <a:ext cx="302556" cy="30002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Oval 14"/>
          <p:cNvSpPr/>
          <p:nvPr/>
        </p:nvSpPr>
        <p:spPr>
          <a:xfrm flipV="1">
            <a:off x="3276644" y="4223173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円弧 18"/>
          <p:cNvSpPr/>
          <p:nvPr/>
        </p:nvSpPr>
        <p:spPr>
          <a:xfrm rot="16200000">
            <a:off x="2347378" y="3607791"/>
            <a:ext cx="593810" cy="1402217"/>
          </a:xfrm>
          <a:prstGeom prst="arc">
            <a:avLst>
              <a:gd name="adj1" fmla="val 16642035"/>
              <a:gd name="adj2" fmla="val 5268246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円弧 19"/>
          <p:cNvSpPr/>
          <p:nvPr/>
        </p:nvSpPr>
        <p:spPr>
          <a:xfrm rot="5210131">
            <a:off x="2414111" y="3861677"/>
            <a:ext cx="593810" cy="1402217"/>
          </a:xfrm>
          <a:prstGeom prst="arc">
            <a:avLst>
              <a:gd name="adj1" fmla="val 16642035"/>
              <a:gd name="adj2" fmla="val 5268246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図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826" y="3739309"/>
            <a:ext cx="280913" cy="221268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941168"/>
            <a:ext cx="267445" cy="213571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7" y="3800064"/>
            <a:ext cx="1062082" cy="319394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637117"/>
            <a:ext cx="3295918" cy="319394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8" y="4578548"/>
            <a:ext cx="1654693" cy="342483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7" y="5358450"/>
            <a:ext cx="1306438" cy="319394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8" y="6136934"/>
            <a:ext cx="1897125" cy="34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35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18" y="3861048"/>
            <a:ext cx="252052" cy="225115"/>
          </a:xfrm>
          <a:prstGeom prst="rect">
            <a:avLst/>
          </a:prstGeom>
        </p:spPr>
      </p:pic>
      <p:cxnSp>
        <p:nvCxnSpPr>
          <p:cNvPr id="15" name="Straight Arrow Connector 28"/>
          <p:cNvCxnSpPr/>
          <p:nvPr/>
        </p:nvCxnSpPr>
        <p:spPr>
          <a:xfrm>
            <a:off x="1174709" y="4443211"/>
            <a:ext cx="504056" cy="0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4"/>
          <p:cNvSpPr/>
          <p:nvPr/>
        </p:nvSpPr>
        <p:spPr>
          <a:xfrm flipV="1">
            <a:off x="1673602" y="4223173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Oval 14"/>
          <p:cNvSpPr/>
          <p:nvPr/>
        </p:nvSpPr>
        <p:spPr>
          <a:xfrm flipV="1">
            <a:off x="1772413" y="4293198"/>
            <a:ext cx="302556" cy="30002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Oval 14"/>
          <p:cNvSpPr/>
          <p:nvPr/>
        </p:nvSpPr>
        <p:spPr>
          <a:xfrm flipV="1">
            <a:off x="3276644" y="4223173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円弧 18"/>
          <p:cNvSpPr/>
          <p:nvPr/>
        </p:nvSpPr>
        <p:spPr>
          <a:xfrm rot="16200000">
            <a:off x="2347378" y="3607791"/>
            <a:ext cx="593810" cy="1402217"/>
          </a:xfrm>
          <a:prstGeom prst="arc">
            <a:avLst>
              <a:gd name="adj1" fmla="val 16642035"/>
              <a:gd name="adj2" fmla="val 5268246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円弧 19"/>
          <p:cNvSpPr/>
          <p:nvPr/>
        </p:nvSpPr>
        <p:spPr>
          <a:xfrm rot="5210131">
            <a:off x="2414111" y="3861677"/>
            <a:ext cx="593810" cy="1402217"/>
          </a:xfrm>
          <a:prstGeom prst="arc">
            <a:avLst>
              <a:gd name="adj1" fmla="val 16642035"/>
              <a:gd name="adj2" fmla="val 5268246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図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826" y="3739309"/>
            <a:ext cx="280913" cy="221268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941168"/>
            <a:ext cx="267445" cy="213571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429" y="5439182"/>
            <a:ext cx="1804770" cy="702282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914419"/>
            <a:ext cx="5041041" cy="342483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10479"/>
            <a:ext cx="456002" cy="271292"/>
          </a:xfrm>
          <a:prstGeom prst="rect">
            <a:avLst/>
          </a:prstGeom>
        </p:spPr>
      </p:pic>
      <p:cxnSp>
        <p:nvCxnSpPr>
          <p:cNvPr id="35" name="Straight Arrow Connector 28"/>
          <p:cNvCxnSpPr/>
          <p:nvPr/>
        </p:nvCxnSpPr>
        <p:spPr>
          <a:xfrm>
            <a:off x="1105962" y="2094043"/>
            <a:ext cx="504056" cy="0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14"/>
          <p:cNvSpPr/>
          <p:nvPr/>
        </p:nvSpPr>
        <p:spPr>
          <a:xfrm flipV="1">
            <a:off x="1604855" y="1874005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7" name="Oval 14"/>
          <p:cNvSpPr/>
          <p:nvPr/>
        </p:nvSpPr>
        <p:spPr>
          <a:xfrm flipV="1">
            <a:off x="1703666" y="1944030"/>
            <a:ext cx="302556" cy="30002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8" name="Oval 14"/>
          <p:cNvSpPr/>
          <p:nvPr/>
        </p:nvSpPr>
        <p:spPr>
          <a:xfrm flipV="1">
            <a:off x="3207897" y="1874005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9" name="円弧 38"/>
          <p:cNvSpPr/>
          <p:nvPr/>
        </p:nvSpPr>
        <p:spPr>
          <a:xfrm rot="16200000">
            <a:off x="2278631" y="1258623"/>
            <a:ext cx="593810" cy="1402217"/>
          </a:xfrm>
          <a:prstGeom prst="arc">
            <a:avLst>
              <a:gd name="adj1" fmla="val 16642035"/>
              <a:gd name="adj2" fmla="val 5268246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円弧 39"/>
          <p:cNvSpPr/>
          <p:nvPr/>
        </p:nvSpPr>
        <p:spPr>
          <a:xfrm rot="5210131">
            <a:off x="2345364" y="1512509"/>
            <a:ext cx="593810" cy="1402217"/>
          </a:xfrm>
          <a:prstGeom prst="arc">
            <a:avLst>
              <a:gd name="adj1" fmla="val 16642035"/>
              <a:gd name="adj2" fmla="val 5268246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円弧 40"/>
          <p:cNvSpPr/>
          <p:nvPr/>
        </p:nvSpPr>
        <p:spPr>
          <a:xfrm rot="10800000">
            <a:off x="1562842" y="1132097"/>
            <a:ext cx="369885" cy="799350"/>
          </a:xfrm>
          <a:prstGeom prst="arc">
            <a:avLst>
              <a:gd name="adj1" fmla="val 16631405"/>
              <a:gd name="adj2" fmla="val 15272420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円弧 41"/>
          <p:cNvSpPr/>
          <p:nvPr/>
        </p:nvSpPr>
        <p:spPr>
          <a:xfrm rot="10800000">
            <a:off x="3258847" y="1091987"/>
            <a:ext cx="369885" cy="799350"/>
          </a:xfrm>
          <a:prstGeom prst="arc">
            <a:avLst>
              <a:gd name="adj1" fmla="val 16631405"/>
              <a:gd name="adj2" fmla="val 15678171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844373"/>
            <a:ext cx="277066" cy="213571"/>
          </a:xfrm>
          <a:prstGeom prst="rect">
            <a:avLst/>
          </a:prstGeom>
        </p:spPr>
      </p:pic>
      <p:pic>
        <p:nvPicPr>
          <p:cNvPr id="44" name="図 4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79" y="1333740"/>
            <a:ext cx="280913" cy="221268"/>
          </a:xfrm>
          <a:prstGeom prst="rect">
            <a:avLst/>
          </a:prstGeom>
        </p:spPr>
      </p:pic>
      <p:pic>
        <p:nvPicPr>
          <p:cNvPr id="45" name="図 4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546" y="2613905"/>
            <a:ext cx="267445" cy="213571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822" y="838139"/>
            <a:ext cx="277066" cy="213571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379057"/>
            <a:ext cx="2355052" cy="31939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868" y="5619082"/>
            <a:ext cx="5152636" cy="342483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185" y="1219259"/>
            <a:ext cx="1281423" cy="319394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184" y="2265212"/>
            <a:ext cx="1523854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911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Product of automata</a:t>
            </a:r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3" y="1781849"/>
            <a:ext cx="7032444" cy="71575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43" y="5546874"/>
            <a:ext cx="8345584" cy="724834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1" y="4331777"/>
            <a:ext cx="7929058" cy="332862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2" y="4875888"/>
            <a:ext cx="4356075" cy="31939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1" y="3068960"/>
            <a:ext cx="6435988" cy="68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297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Example</a:t>
            </a:r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709006"/>
            <a:ext cx="382888" cy="269368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77" y="4437112"/>
            <a:ext cx="1206385" cy="269368"/>
          </a:xfrm>
          <a:prstGeom prst="rect">
            <a:avLst/>
          </a:prstGeom>
        </p:spPr>
      </p:pic>
      <p:cxnSp>
        <p:nvCxnSpPr>
          <p:cNvPr id="8" name="Straight Arrow Connector 28"/>
          <p:cNvCxnSpPr/>
          <p:nvPr/>
        </p:nvCxnSpPr>
        <p:spPr>
          <a:xfrm>
            <a:off x="5495747" y="2352153"/>
            <a:ext cx="504056" cy="0"/>
          </a:xfrm>
          <a:prstGeom prst="straightConnector1">
            <a:avLst/>
          </a:prstGeom>
          <a:ln w="25400">
            <a:solidFill>
              <a:schemeClr val="accent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14"/>
          <p:cNvSpPr/>
          <p:nvPr/>
        </p:nvSpPr>
        <p:spPr>
          <a:xfrm flipV="1">
            <a:off x="5994640" y="2132115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Oval 14"/>
          <p:cNvSpPr/>
          <p:nvPr/>
        </p:nvSpPr>
        <p:spPr>
          <a:xfrm flipV="1">
            <a:off x="7597682" y="2132115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円弧 13"/>
          <p:cNvSpPr/>
          <p:nvPr/>
        </p:nvSpPr>
        <p:spPr>
          <a:xfrm rot="16200000">
            <a:off x="6668416" y="1516733"/>
            <a:ext cx="593810" cy="1402217"/>
          </a:xfrm>
          <a:prstGeom prst="arc">
            <a:avLst>
              <a:gd name="adj1" fmla="val 16642035"/>
              <a:gd name="adj2" fmla="val 5268246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円弧 14"/>
          <p:cNvSpPr/>
          <p:nvPr/>
        </p:nvSpPr>
        <p:spPr>
          <a:xfrm rot="5210131">
            <a:off x="6735149" y="1770619"/>
            <a:ext cx="593810" cy="1402217"/>
          </a:xfrm>
          <a:prstGeom prst="arc">
            <a:avLst>
              <a:gd name="adj1" fmla="val 16642035"/>
              <a:gd name="adj2" fmla="val 5268246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図 3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64" y="1628800"/>
            <a:ext cx="280913" cy="221268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715" y="1714684"/>
            <a:ext cx="375192" cy="269368"/>
          </a:xfrm>
          <a:prstGeom prst="rect">
            <a:avLst/>
          </a:prstGeom>
        </p:spPr>
      </p:pic>
      <p:cxnSp>
        <p:nvCxnSpPr>
          <p:cNvPr id="30" name="Straight Arrow Connector 28"/>
          <p:cNvCxnSpPr/>
          <p:nvPr/>
        </p:nvCxnSpPr>
        <p:spPr>
          <a:xfrm>
            <a:off x="1370406" y="2357831"/>
            <a:ext cx="504056" cy="0"/>
          </a:xfrm>
          <a:prstGeom prst="straightConnector1">
            <a:avLst/>
          </a:prstGeom>
          <a:ln w="25400">
            <a:solidFill>
              <a:schemeClr val="accent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14"/>
          <p:cNvSpPr/>
          <p:nvPr/>
        </p:nvSpPr>
        <p:spPr>
          <a:xfrm flipV="1">
            <a:off x="1869299" y="2137793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2" name="Oval 14"/>
          <p:cNvSpPr/>
          <p:nvPr/>
        </p:nvSpPr>
        <p:spPr>
          <a:xfrm flipV="1">
            <a:off x="3472341" y="2137793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2" name="図 4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861" y="2038094"/>
            <a:ext cx="280913" cy="221268"/>
          </a:xfrm>
          <a:prstGeom prst="rect">
            <a:avLst/>
          </a:prstGeom>
        </p:spPr>
      </p:pic>
      <p:sp>
        <p:nvSpPr>
          <p:cNvPr id="45" name="TextBox 24"/>
          <p:cNvSpPr txBox="1"/>
          <p:nvPr/>
        </p:nvSpPr>
        <p:spPr>
          <a:xfrm>
            <a:off x="6032829" y="216702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0</a:t>
            </a:r>
          </a:p>
        </p:txBody>
      </p:sp>
      <p:sp>
        <p:nvSpPr>
          <p:cNvPr id="46" name="TextBox 24"/>
          <p:cNvSpPr txBox="1"/>
          <p:nvPr/>
        </p:nvSpPr>
        <p:spPr>
          <a:xfrm>
            <a:off x="1900804" y="216702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0</a:t>
            </a:r>
          </a:p>
        </p:txBody>
      </p:sp>
      <p:cxnSp>
        <p:nvCxnSpPr>
          <p:cNvPr id="47" name="Straight Arrow Connector 28"/>
          <p:cNvCxnSpPr>
            <a:endCxn id="32" idx="2"/>
          </p:cNvCxnSpPr>
          <p:nvPr/>
        </p:nvCxnSpPr>
        <p:spPr>
          <a:xfrm>
            <a:off x="2341086" y="2351695"/>
            <a:ext cx="1131255" cy="6135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14"/>
          <p:cNvSpPr/>
          <p:nvPr/>
        </p:nvSpPr>
        <p:spPr>
          <a:xfrm flipV="1">
            <a:off x="2649301" y="3347279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9" name="Straight Arrow Connector 28"/>
          <p:cNvCxnSpPr>
            <a:stCxn id="32" idx="0"/>
            <a:endCxn id="48" idx="5"/>
          </p:cNvCxnSpPr>
          <p:nvPr/>
        </p:nvCxnSpPr>
        <p:spPr>
          <a:xfrm flipH="1">
            <a:off x="3051996" y="2577868"/>
            <a:ext cx="656239" cy="833858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28"/>
          <p:cNvCxnSpPr>
            <a:stCxn id="48" idx="3"/>
            <a:endCxn id="31" idx="0"/>
          </p:cNvCxnSpPr>
          <p:nvPr/>
        </p:nvCxnSpPr>
        <p:spPr>
          <a:xfrm flipH="1" flipV="1">
            <a:off x="2105193" y="2577868"/>
            <a:ext cx="613200" cy="833858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図 5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64" y="2884163"/>
            <a:ext cx="280913" cy="221268"/>
          </a:xfrm>
          <a:prstGeom prst="rect">
            <a:avLst/>
          </a:prstGeom>
        </p:spPr>
      </p:pic>
      <p:pic>
        <p:nvPicPr>
          <p:cNvPr id="52" name="図 5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341" y="2994797"/>
            <a:ext cx="280913" cy="221268"/>
          </a:xfrm>
          <a:prstGeom prst="rect">
            <a:avLst/>
          </a:prstGeom>
        </p:spPr>
      </p:pic>
      <p:pic>
        <p:nvPicPr>
          <p:cNvPr id="53" name="図 5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74" y="2988770"/>
            <a:ext cx="280913" cy="221268"/>
          </a:xfrm>
          <a:prstGeom prst="rect">
            <a:avLst/>
          </a:prstGeom>
        </p:spPr>
      </p:pic>
      <p:sp>
        <p:nvSpPr>
          <p:cNvPr id="54" name="TextBox 24"/>
          <p:cNvSpPr txBox="1"/>
          <p:nvPr/>
        </p:nvSpPr>
        <p:spPr>
          <a:xfrm>
            <a:off x="3536115" y="2157993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57" name="TextBox 24"/>
          <p:cNvSpPr txBox="1"/>
          <p:nvPr/>
        </p:nvSpPr>
        <p:spPr>
          <a:xfrm>
            <a:off x="7645785" y="216157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58" name="TextBox 24"/>
          <p:cNvSpPr txBox="1"/>
          <p:nvPr/>
        </p:nvSpPr>
        <p:spPr>
          <a:xfrm>
            <a:off x="2678656" y="3359247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344545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err="1"/>
              <a:t>MatlabTCT</a:t>
            </a:r>
            <a:r>
              <a:rPr lang="en-CA" dirty="0"/>
              <a:t> meet</a:t>
            </a:r>
          </a:p>
        </p:txBody>
      </p:sp>
      <p:sp>
        <p:nvSpPr>
          <p:cNvPr id="42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23528" y="1556793"/>
            <a:ext cx="8712968" cy="48245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Q1 = 3; </a:t>
            </a:r>
          </a:p>
          <a:p>
            <a:pPr marL="0" indent="0">
              <a:buNone/>
            </a:pPr>
            <a:r>
              <a:rPr lang="en-US" dirty="0"/>
              <a:t>Qm1 = [0]; </a:t>
            </a:r>
          </a:p>
          <a:p>
            <a:pPr marL="0" indent="0">
              <a:buNone/>
            </a:pPr>
            <a:r>
              <a:rPr lang="en-US" dirty="0"/>
              <a:t>delta1 = [0,10,1; 1,10,2; 2,10,0];</a:t>
            </a:r>
          </a:p>
          <a:p>
            <a:pPr marL="0" indent="0">
              <a:buNone/>
            </a:pPr>
            <a:r>
              <a:rPr lang="it-IT" dirty="0"/>
              <a:t>create('G1', Q1, delta1, Qm1); </a:t>
            </a:r>
            <a:r>
              <a:rPr lang="it-IT" dirty="0">
                <a:solidFill>
                  <a:srgbClr val="2C8454"/>
                </a:solidFill>
              </a:rPr>
              <a:t>% create 1st automaton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Q2 = 2; </a:t>
            </a:r>
          </a:p>
          <a:p>
            <a:pPr marL="0" indent="0">
              <a:buNone/>
            </a:pPr>
            <a:r>
              <a:rPr lang="en-US" dirty="0"/>
              <a:t>Qm2 = [0]; </a:t>
            </a:r>
          </a:p>
          <a:p>
            <a:pPr marL="0" indent="0">
              <a:buNone/>
            </a:pPr>
            <a:r>
              <a:rPr lang="en-US" dirty="0"/>
              <a:t>delta2 = [0,10,1; 1,10,0];</a:t>
            </a:r>
          </a:p>
          <a:p>
            <a:pPr marL="0" indent="0">
              <a:buNone/>
            </a:pPr>
            <a:r>
              <a:rPr lang="it-IT" dirty="0"/>
              <a:t>create('G2', Q2, delta2, Qm2); </a:t>
            </a:r>
            <a:r>
              <a:rPr lang="it-IT" dirty="0">
                <a:solidFill>
                  <a:srgbClr val="2C8454"/>
                </a:solidFill>
              </a:rPr>
              <a:t>% create 2nd automaton</a:t>
            </a:r>
          </a:p>
        </p:txBody>
      </p:sp>
    </p:spTree>
    <p:extLst>
      <p:ext uri="{BB962C8B-B14F-4D97-AF65-F5344CB8AC3E}">
        <p14:creationId xmlns:p14="http://schemas.microsoft.com/office/powerpoint/2010/main" val="1159355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err="1"/>
              <a:t>MatlabTCT</a:t>
            </a:r>
            <a:r>
              <a:rPr lang="en-CA" dirty="0"/>
              <a:t> meet</a:t>
            </a:r>
          </a:p>
        </p:txBody>
      </p:sp>
      <p:sp>
        <p:nvSpPr>
          <p:cNvPr id="42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46450" y="1556793"/>
            <a:ext cx="8579296" cy="26642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meet('G','G1','G2'); </a:t>
            </a:r>
            <a:r>
              <a:rPr lang="en-US" dirty="0">
                <a:solidFill>
                  <a:srgbClr val="2C8454"/>
                </a:solidFill>
              </a:rPr>
              <a:t>% product of two automata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displaydes</a:t>
            </a:r>
            <a:r>
              <a:rPr lang="en-US" dirty="0"/>
              <a:t>('G'); </a:t>
            </a:r>
            <a:r>
              <a:rPr lang="en-US" dirty="0">
                <a:solidFill>
                  <a:srgbClr val="2C8454"/>
                </a:solidFill>
              </a:rPr>
              <a:t>% display automaton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89040"/>
            <a:ext cx="8203151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18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Product of automata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3" y="1781849"/>
            <a:ext cx="7032444" cy="715750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1" y="3068960"/>
            <a:ext cx="6435988" cy="68496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21" y="4523220"/>
            <a:ext cx="3309386" cy="319394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275" y="5197838"/>
            <a:ext cx="4981395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025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Example</a:t>
            </a:r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709006"/>
            <a:ext cx="382888" cy="269368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29" y="5779499"/>
            <a:ext cx="2270390" cy="319393"/>
          </a:xfrm>
          <a:prstGeom prst="rect">
            <a:avLst/>
          </a:prstGeom>
        </p:spPr>
      </p:pic>
      <p:cxnSp>
        <p:nvCxnSpPr>
          <p:cNvPr id="8" name="Straight Arrow Connector 28"/>
          <p:cNvCxnSpPr/>
          <p:nvPr/>
        </p:nvCxnSpPr>
        <p:spPr>
          <a:xfrm>
            <a:off x="5495747" y="2352153"/>
            <a:ext cx="504056" cy="0"/>
          </a:xfrm>
          <a:prstGeom prst="straightConnector1">
            <a:avLst/>
          </a:prstGeom>
          <a:ln w="25400">
            <a:solidFill>
              <a:schemeClr val="accent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14"/>
          <p:cNvSpPr/>
          <p:nvPr/>
        </p:nvSpPr>
        <p:spPr>
          <a:xfrm flipV="1">
            <a:off x="5994640" y="2132115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Oval 14"/>
          <p:cNvSpPr/>
          <p:nvPr/>
        </p:nvSpPr>
        <p:spPr>
          <a:xfrm flipV="1">
            <a:off x="7597682" y="2132115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円弧 13"/>
          <p:cNvSpPr/>
          <p:nvPr/>
        </p:nvSpPr>
        <p:spPr>
          <a:xfrm rot="16200000">
            <a:off x="6668416" y="1516733"/>
            <a:ext cx="593810" cy="1402217"/>
          </a:xfrm>
          <a:prstGeom prst="arc">
            <a:avLst>
              <a:gd name="adj1" fmla="val 16642035"/>
              <a:gd name="adj2" fmla="val 5268246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円弧 14"/>
          <p:cNvSpPr/>
          <p:nvPr/>
        </p:nvSpPr>
        <p:spPr>
          <a:xfrm rot="5210131">
            <a:off x="6735149" y="1770619"/>
            <a:ext cx="593810" cy="1402217"/>
          </a:xfrm>
          <a:prstGeom prst="arc">
            <a:avLst>
              <a:gd name="adj1" fmla="val 16642035"/>
              <a:gd name="adj2" fmla="val 5268246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図 3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64" y="1628800"/>
            <a:ext cx="280913" cy="221268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715" y="1714684"/>
            <a:ext cx="375192" cy="269368"/>
          </a:xfrm>
          <a:prstGeom prst="rect">
            <a:avLst/>
          </a:prstGeom>
        </p:spPr>
      </p:pic>
      <p:cxnSp>
        <p:nvCxnSpPr>
          <p:cNvPr id="30" name="Straight Arrow Connector 28"/>
          <p:cNvCxnSpPr/>
          <p:nvPr/>
        </p:nvCxnSpPr>
        <p:spPr>
          <a:xfrm>
            <a:off x="1370406" y="2357831"/>
            <a:ext cx="504056" cy="0"/>
          </a:xfrm>
          <a:prstGeom prst="straightConnector1">
            <a:avLst/>
          </a:prstGeom>
          <a:ln w="25400">
            <a:solidFill>
              <a:schemeClr val="accent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14"/>
          <p:cNvSpPr/>
          <p:nvPr/>
        </p:nvSpPr>
        <p:spPr>
          <a:xfrm flipV="1">
            <a:off x="1869299" y="2137793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2" name="Oval 14"/>
          <p:cNvSpPr/>
          <p:nvPr/>
        </p:nvSpPr>
        <p:spPr>
          <a:xfrm flipV="1">
            <a:off x="3472341" y="2137793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2" name="図 4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861" y="2038094"/>
            <a:ext cx="280913" cy="221268"/>
          </a:xfrm>
          <a:prstGeom prst="rect">
            <a:avLst/>
          </a:prstGeom>
        </p:spPr>
      </p:pic>
      <p:sp>
        <p:nvSpPr>
          <p:cNvPr id="45" name="TextBox 24"/>
          <p:cNvSpPr txBox="1"/>
          <p:nvPr/>
        </p:nvSpPr>
        <p:spPr>
          <a:xfrm>
            <a:off x="6032829" y="216702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0</a:t>
            </a:r>
          </a:p>
        </p:txBody>
      </p:sp>
      <p:sp>
        <p:nvSpPr>
          <p:cNvPr id="46" name="TextBox 24"/>
          <p:cNvSpPr txBox="1"/>
          <p:nvPr/>
        </p:nvSpPr>
        <p:spPr>
          <a:xfrm>
            <a:off x="1900804" y="216702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0</a:t>
            </a:r>
          </a:p>
        </p:txBody>
      </p:sp>
      <p:cxnSp>
        <p:nvCxnSpPr>
          <p:cNvPr id="47" name="Straight Arrow Connector 28"/>
          <p:cNvCxnSpPr>
            <a:endCxn id="32" idx="2"/>
          </p:cNvCxnSpPr>
          <p:nvPr/>
        </p:nvCxnSpPr>
        <p:spPr>
          <a:xfrm>
            <a:off x="2341086" y="2351695"/>
            <a:ext cx="1131255" cy="6135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14"/>
          <p:cNvSpPr/>
          <p:nvPr/>
        </p:nvSpPr>
        <p:spPr>
          <a:xfrm flipV="1">
            <a:off x="2649301" y="3347279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9" name="Straight Arrow Connector 28"/>
          <p:cNvCxnSpPr>
            <a:stCxn id="32" idx="0"/>
            <a:endCxn id="48" idx="5"/>
          </p:cNvCxnSpPr>
          <p:nvPr/>
        </p:nvCxnSpPr>
        <p:spPr>
          <a:xfrm flipH="1">
            <a:off x="3051996" y="2577868"/>
            <a:ext cx="656239" cy="833858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28"/>
          <p:cNvCxnSpPr>
            <a:stCxn id="48" idx="3"/>
            <a:endCxn id="31" idx="0"/>
          </p:cNvCxnSpPr>
          <p:nvPr/>
        </p:nvCxnSpPr>
        <p:spPr>
          <a:xfrm flipH="1" flipV="1">
            <a:off x="2105193" y="2577868"/>
            <a:ext cx="613200" cy="833858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図 5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64" y="2884163"/>
            <a:ext cx="280913" cy="221268"/>
          </a:xfrm>
          <a:prstGeom prst="rect">
            <a:avLst/>
          </a:prstGeom>
        </p:spPr>
      </p:pic>
      <p:pic>
        <p:nvPicPr>
          <p:cNvPr id="52" name="図 5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341" y="2994797"/>
            <a:ext cx="280913" cy="221268"/>
          </a:xfrm>
          <a:prstGeom prst="rect">
            <a:avLst/>
          </a:prstGeom>
        </p:spPr>
      </p:pic>
      <p:pic>
        <p:nvPicPr>
          <p:cNvPr id="53" name="図 5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74" y="2988770"/>
            <a:ext cx="280913" cy="221268"/>
          </a:xfrm>
          <a:prstGeom prst="rect">
            <a:avLst/>
          </a:prstGeom>
        </p:spPr>
      </p:pic>
      <p:sp>
        <p:nvSpPr>
          <p:cNvPr id="54" name="TextBox 24"/>
          <p:cNvSpPr txBox="1"/>
          <p:nvPr/>
        </p:nvSpPr>
        <p:spPr>
          <a:xfrm>
            <a:off x="3536115" y="2157993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57" name="TextBox 24"/>
          <p:cNvSpPr txBox="1"/>
          <p:nvPr/>
        </p:nvSpPr>
        <p:spPr>
          <a:xfrm>
            <a:off x="7645785" y="216157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58" name="TextBox 24"/>
          <p:cNvSpPr txBox="1"/>
          <p:nvPr/>
        </p:nvSpPr>
        <p:spPr>
          <a:xfrm>
            <a:off x="2678656" y="3359247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</a:t>
            </a:r>
          </a:p>
        </p:txBody>
      </p:sp>
      <p:pic>
        <p:nvPicPr>
          <p:cNvPr id="6" name="図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33" y="4192128"/>
            <a:ext cx="1448819" cy="319393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608" y="4177658"/>
            <a:ext cx="1448819" cy="31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585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“Union” of automata</a:t>
            </a:r>
          </a:p>
        </p:txBody>
      </p:sp>
      <p:pic>
        <p:nvPicPr>
          <p:cNvPr id="9" name="図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3" y="1781849"/>
            <a:ext cx="7032444" cy="715750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21" y="3449465"/>
            <a:ext cx="4123264" cy="286685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276" y="4045709"/>
            <a:ext cx="4286809" cy="319394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3" y="5404028"/>
            <a:ext cx="7969464" cy="73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272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Synchronous product of automata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3" y="1781847"/>
            <a:ext cx="7174826" cy="715750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2" y="3068957"/>
            <a:ext cx="8036808" cy="702282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184" y="3972850"/>
            <a:ext cx="5410461" cy="673421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9" y="5057950"/>
            <a:ext cx="2720623" cy="27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80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Example</a:t>
            </a:r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709006"/>
            <a:ext cx="382888" cy="269368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77" y="4437113"/>
            <a:ext cx="992814" cy="319393"/>
          </a:xfrm>
          <a:prstGeom prst="rect">
            <a:avLst/>
          </a:prstGeom>
        </p:spPr>
      </p:pic>
      <p:cxnSp>
        <p:nvCxnSpPr>
          <p:cNvPr id="8" name="Straight Arrow Connector 28"/>
          <p:cNvCxnSpPr/>
          <p:nvPr/>
        </p:nvCxnSpPr>
        <p:spPr>
          <a:xfrm>
            <a:off x="5495747" y="2352153"/>
            <a:ext cx="504056" cy="0"/>
          </a:xfrm>
          <a:prstGeom prst="straightConnector1">
            <a:avLst/>
          </a:prstGeom>
          <a:ln w="25400">
            <a:solidFill>
              <a:schemeClr val="accent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14"/>
          <p:cNvSpPr/>
          <p:nvPr/>
        </p:nvSpPr>
        <p:spPr>
          <a:xfrm flipV="1">
            <a:off x="5994640" y="2132115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Oval 14"/>
          <p:cNvSpPr/>
          <p:nvPr/>
        </p:nvSpPr>
        <p:spPr>
          <a:xfrm flipV="1">
            <a:off x="7597682" y="2132115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円弧 13"/>
          <p:cNvSpPr/>
          <p:nvPr/>
        </p:nvSpPr>
        <p:spPr>
          <a:xfrm rot="16200000">
            <a:off x="6668416" y="1516733"/>
            <a:ext cx="593810" cy="1402217"/>
          </a:xfrm>
          <a:prstGeom prst="arc">
            <a:avLst>
              <a:gd name="adj1" fmla="val 16642035"/>
              <a:gd name="adj2" fmla="val 5268246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円弧 14"/>
          <p:cNvSpPr/>
          <p:nvPr/>
        </p:nvSpPr>
        <p:spPr>
          <a:xfrm rot="5210131">
            <a:off x="6735149" y="1770619"/>
            <a:ext cx="593810" cy="1402217"/>
          </a:xfrm>
          <a:prstGeom prst="arc">
            <a:avLst>
              <a:gd name="adj1" fmla="val 16642035"/>
              <a:gd name="adj2" fmla="val 5268246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図 3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64" y="1628800"/>
            <a:ext cx="280913" cy="221268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715" y="1714684"/>
            <a:ext cx="375192" cy="269368"/>
          </a:xfrm>
          <a:prstGeom prst="rect">
            <a:avLst/>
          </a:prstGeom>
        </p:spPr>
      </p:pic>
      <p:cxnSp>
        <p:nvCxnSpPr>
          <p:cNvPr id="30" name="Straight Arrow Connector 28"/>
          <p:cNvCxnSpPr/>
          <p:nvPr/>
        </p:nvCxnSpPr>
        <p:spPr>
          <a:xfrm>
            <a:off x="1370406" y="2357831"/>
            <a:ext cx="504056" cy="0"/>
          </a:xfrm>
          <a:prstGeom prst="straightConnector1">
            <a:avLst/>
          </a:prstGeom>
          <a:ln w="25400">
            <a:solidFill>
              <a:schemeClr val="accent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14"/>
          <p:cNvSpPr/>
          <p:nvPr/>
        </p:nvSpPr>
        <p:spPr>
          <a:xfrm flipV="1">
            <a:off x="1869299" y="2137793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2" name="Oval 14"/>
          <p:cNvSpPr/>
          <p:nvPr/>
        </p:nvSpPr>
        <p:spPr>
          <a:xfrm flipV="1">
            <a:off x="3472341" y="2137793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図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861" y="2038094"/>
            <a:ext cx="267445" cy="213572"/>
          </a:xfrm>
          <a:prstGeom prst="rect">
            <a:avLst/>
          </a:prstGeom>
        </p:spPr>
      </p:pic>
      <p:sp>
        <p:nvSpPr>
          <p:cNvPr id="45" name="TextBox 24"/>
          <p:cNvSpPr txBox="1"/>
          <p:nvPr/>
        </p:nvSpPr>
        <p:spPr>
          <a:xfrm>
            <a:off x="6032829" y="216702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0</a:t>
            </a:r>
          </a:p>
        </p:txBody>
      </p:sp>
      <p:sp>
        <p:nvSpPr>
          <p:cNvPr id="46" name="TextBox 24"/>
          <p:cNvSpPr txBox="1"/>
          <p:nvPr/>
        </p:nvSpPr>
        <p:spPr>
          <a:xfrm>
            <a:off x="1900804" y="216702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0</a:t>
            </a:r>
          </a:p>
        </p:txBody>
      </p:sp>
      <p:cxnSp>
        <p:nvCxnSpPr>
          <p:cNvPr id="47" name="Straight Arrow Connector 28"/>
          <p:cNvCxnSpPr>
            <a:endCxn id="32" idx="2"/>
          </p:cNvCxnSpPr>
          <p:nvPr/>
        </p:nvCxnSpPr>
        <p:spPr>
          <a:xfrm>
            <a:off x="2341086" y="2351695"/>
            <a:ext cx="1131255" cy="6135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14"/>
          <p:cNvSpPr/>
          <p:nvPr/>
        </p:nvSpPr>
        <p:spPr>
          <a:xfrm flipV="1">
            <a:off x="2649301" y="3347279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9" name="Straight Arrow Connector 28"/>
          <p:cNvCxnSpPr>
            <a:stCxn id="32" idx="0"/>
            <a:endCxn id="48" idx="5"/>
          </p:cNvCxnSpPr>
          <p:nvPr/>
        </p:nvCxnSpPr>
        <p:spPr>
          <a:xfrm flipH="1">
            <a:off x="3051996" y="2577868"/>
            <a:ext cx="656239" cy="833858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28"/>
          <p:cNvCxnSpPr>
            <a:stCxn id="48" idx="3"/>
            <a:endCxn id="31" idx="0"/>
          </p:cNvCxnSpPr>
          <p:nvPr/>
        </p:nvCxnSpPr>
        <p:spPr>
          <a:xfrm flipH="1" flipV="1">
            <a:off x="2105193" y="2577868"/>
            <a:ext cx="613200" cy="833858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図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65" y="2884163"/>
            <a:ext cx="277065" cy="213572"/>
          </a:xfrm>
          <a:prstGeom prst="rect">
            <a:avLst/>
          </a:prstGeom>
        </p:spPr>
      </p:pic>
      <p:pic>
        <p:nvPicPr>
          <p:cNvPr id="52" name="図 5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341" y="2994797"/>
            <a:ext cx="280913" cy="221268"/>
          </a:xfrm>
          <a:prstGeom prst="rect">
            <a:avLst/>
          </a:prstGeom>
        </p:spPr>
      </p:pic>
      <p:pic>
        <p:nvPicPr>
          <p:cNvPr id="53" name="図 5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74" y="2988770"/>
            <a:ext cx="280913" cy="221268"/>
          </a:xfrm>
          <a:prstGeom prst="rect">
            <a:avLst/>
          </a:prstGeom>
        </p:spPr>
      </p:pic>
      <p:sp>
        <p:nvSpPr>
          <p:cNvPr id="54" name="TextBox 24"/>
          <p:cNvSpPr txBox="1"/>
          <p:nvPr/>
        </p:nvSpPr>
        <p:spPr>
          <a:xfrm>
            <a:off x="3536115" y="2157993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57" name="TextBox 24"/>
          <p:cNvSpPr txBox="1"/>
          <p:nvPr/>
        </p:nvSpPr>
        <p:spPr>
          <a:xfrm>
            <a:off x="7645785" y="216157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58" name="TextBox 24"/>
          <p:cNvSpPr txBox="1"/>
          <p:nvPr/>
        </p:nvSpPr>
        <p:spPr>
          <a:xfrm>
            <a:off x="2678656" y="3359247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6177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err="1"/>
              <a:t>MatlabTCT</a:t>
            </a:r>
            <a:r>
              <a:rPr lang="en-CA" dirty="0"/>
              <a:t> sync</a:t>
            </a:r>
          </a:p>
        </p:txBody>
      </p:sp>
      <p:sp>
        <p:nvSpPr>
          <p:cNvPr id="42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23528" y="1556793"/>
            <a:ext cx="8712968" cy="48245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Q1 = 3; </a:t>
            </a:r>
          </a:p>
          <a:p>
            <a:pPr marL="0" indent="0">
              <a:buNone/>
            </a:pPr>
            <a:r>
              <a:rPr lang="en-US" dirty="0"/>
              <a:t>Qm1 = [0]; </a:t>
            </a:r>
          </a:p>
          <a:p>
            <a:pPr marL="0" indent="0">
              <a:buNone/>
            </a:pPr>
            <a:r>
              <a:rPr lang="en-US" dirty="0"/>
              <a:t>delta1 = [0,11,1; 1,10,2; 2,10,0];</a:t>
            </a:r>
          </a:p>
          <a:p>
            <a:pPr marL="0" indent="0">
              <a:buNone/>
            </a:pPr>
            <a:r>
              <a:rPr lang="it-IT" dirty="0"/>
              <a:t>create('G1', Q1, delta1, Qm1); </a:t>
            </a:r>
            <a:r>
              <a:rPr lang="it-IT" dirty="0">
                <a:solidFill>
                  <a:srgbClr val="2C8454"/>
                </a:solidFill>
              </a:rPr>
              <a:t>% create 1st automaton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Q2 = 2; </a:t>
            </a:r>
          </a:p>
          <a:p>
            <a:pPr marL="0" indent="0">
              <a:buNone/>
            </a:pPr>
            <a:r>
              <a:rPr lang="en-US" dirty="0"/>
              <a:t>Qm2 = [0]; </a:t>
            </a:r>
          </a:p>
          <a:p>
            <a:pPr marL="0" indent="0">
              <a:buNone/>
            </a:pPr>
            <a:r>
              <a:rPr lang="en-US" dirty="0"/>
              <a:t>delta2 = [0,10,1; 1,12,0];</a:t>
            </a:r>
          </a:p>
          <a:p>
            <a:pPr marL="0" indent="0">
              <a:buNone/>
            </a:pPr>
            <a:r>
              <a:rPr lang="it-IT" dirty="0"/>
              <a:t>create('G2', Q2, delta2, Qm2); </a:t>
            </a:r>
            <a:r>
              <a:rPr lang="it-IT" dirty="0">
                <a:solidFill>
                  <a:srgbClr val="2C8454"/>
                </a:solidFill>
              </a:rPr>
              <a:t>% create 2nd automaton</a:t>
            </a:r>
          </a:p>
        </p:txBody>
      </p:sp>
    </p:spTree>
    <p:extLst>
      <p:ext uri="{BB962C8B-B14F-4D97-AF65-F5344CB8AC3E}">
        <p14:creationId xmlns:p14="http://schemas.microsoft.com/office/powerpoint/2010/main" val="16690342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err="1"/>
              <a:t>MatlabTCT</a:t>
            </a:r>
            <a:r>
              <a:rPr lang="en-CA" dirty="0"/>
              <a:t> sync</a:t>
            </a:r>
          </a:p>
        </p:txBody>
      </p:sp>
      <p:sp>
        <p:nvSpPr>
          <p:cNvPr id="42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46450" y="1556793"/>
            <a:ext cx="8579296" cy="26642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sync('G','G1','G2'); </a:t>
            </a:r>
            <a:r>
              <a:rPr lang="en-US" dirty="0">
                <a:solidFill>
                  <a:srgbClr val="2C8454"/>
                </a:solidFill>
              </a:rPr>
              <a:t>% product of two automata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displaydes</a:t>
            </a:r>
            <a:r>
              <a:rPr lang="en-US" dirty="0"/>
              <a:t>('G'); </a:t>
            </a:r>
            <a:r>
              <a:rPr lang="en-US" dirty="0">
                <a:solidFill>
                  <a:srgbClr val="2C8454"/>
                </a:solidFill>
              </a:rPr>
              <a:t>% display automaton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284984"/>
            <a:ext cx="7680451" cy="292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54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Synchronous product of automata</a:t>
            </a:r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22" y="5341854"/>
            <a:ext cx="3097739" cy="31939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850817"/>
            <a:ext cx="7588498" cy="746535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2" y="2564904"/>
            <a:ext cx="8036808" cy="702282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184" y="3468797"/>
            <a:ext cx="5410461" cy="673421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9" y="4553897"/>
            <a:ext cx="2720623" cy="271292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3" y="1484784"/>
            <a:ext cx="7174826" cy="71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38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Event blocking</a:t>
            </a:r>
          </a:p>
        </p:txBody>
      </p:sp>
      <p:pic>
        <p:nvPicPr>
          <p:cNvPr id="6" name="図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45" y="5957677"/>
            <a:ext cx="992814" cy="319393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45" y="2388307"/>
            <a:ext cx="375192" cy="269368"/>
          </a:xfrm>
          <a:prstGeom prst="rect">
            <a:avLst/>
          </a:prstGeom>
        </p:spPr>
      </p:pic>
      <p:cxnSp>
        <p:nvCxnSpPr>
          <p:cNvPr id="14" name="Straight Arrow Connector 28"/>
          <p:cNvCxnSpPr/>
          <p:nvPr/>
        </p:nvCxnSpPr>
        <p:spPr>
          <a:xfrm>
            <a:off x="1370406" y="2608345"/>
            <a:ext cx="504056" cy="0"/>
          </a:xfrm>
          <a:prstGeom prst="straightConnector1">
            <a:avLst/>
          </a:prstGeom>
          <a:ln w="25400">
            <a:solidFill>
              <a:schemeClr val="accent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 flipV="1">
            <a:off x="1869299" y="2388307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Oval 14"/>
          <p:cNvSpPr/>
          <p:nvPr/>
        </p:nvSpPr>
        <p:spPr>
          <a:xfrm flipV="1">
            <a:off x="3472341" y="2388307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TextBox 24"/>
          <p:cNvSpPr txBox="1"/>
          <p:nvPr/>
        </p:nvSpPr>
        <p:spPr>
          <a:xfrm>
            <a:off x="1900804" y="2417543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0</a:t>
            </a:r>
          </a:p>
        </p:txBody>
      </p:sp>
      <p:cxnSp>
        <p:nvCxnSpPr>
          <p:cNvPr id="20" name="Straight Arrow Connector 28"/>
          <p:cNvCxnSpPr>
            <a:endCxn id="16" idx="2"/>
          </p:cNvCxnSpPr>
          <p:nvPr/>
        </p:nvCxnSpPr>
        <p:spPr>
          <a:xfrm>
            <a:off x="2341086" y="2602209"/>
            <a:ext cx="1131255" cy="6135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図 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257" y="2279685"/>
            <a:ext cx="280913" cy="221268"/>
          </a:xfrm>
          <a:prstGeom prst="rect">
            <a:avLst/>
          </a:prstGeom>
        </p:spPr>
      </p:pic>
      <p:sp>
        <p:nvSpPr>
          <p:cNvPr id="27" name="TextBox 24"/>
          <p:cNvSpPr txBox="1"/>
          <p:nvPr/>
        </p:nvSpPr>
        <p:spPr>
          <a:xfrm>
            <a:off x="3536115" y="2408507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30" name="Oval 14"/>
          <p:cNvSpPr/>
          <p:nvPr/>
        </p:nvSpPr>
        <p:spPr>
          <a:xfrm flipV="1">
            <a:off x="5075383" y="2388307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1" name="図 3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903" y="2288608"/>
            <a:ext cx="267445" cy="213572"/>
          </a:xfrm>
          <a:prstGeom prst="rect">
            <a:avLst/>
          </a:prstGeom>
        </p:spPr>
      </p:pic>
      <p:cxnSp>
        <p:nvCxnSpPr>
          <p:cNvPr id="32" name="Straight Arrow Connector 28"/>
          <p:cNvCxnSpPr>
            <a:endCxn id="30" idx="2"/>
          </p:cNvCxnSpPr>
          <p:nvPr/>
        </p:nvCxnSpPr>
        <p:spPr>
          <a:xfrm>
            <a:off x="3944128" y="2602209"/>
            <a:ext cx="1131255" cy="6135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24"/>
          <p:cNvSpPr txBox="1"/>
          <p:nvPr/>
        </p:nvSpPr>
        <p:spPr>
          <a:xfrm>
            <a:off x="5139157" y="2408507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</a:t>
            </a:r>
          </a:p>
        </p:txBody>
      </p:sp>
      <p:cxnSp>
        <p:nvCxnSpPr>
          <p:cNvPr id="34" name="Straight Arrow Connector 28"/>
          <p:cNvCxnSpPr/>
          <p:nvPr/>
        </p:nvCxnSpPr>
        <p:spPr>
          <a:xfrm>
            <a:off x="5536002" y="2602209"/>
            <a:ext cx="504056" cy="0"/>
          </a:xfrm>
          <a:prstGeom prst="straightConnector1">
            <a:avLst/>
          </a:prstGeom>
          <a:ln w="25400">
            <a:solidFill>
              <a:schemeClr val="accent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円弧 34"/>
          <p:cNvSpPr/>
          <p:nvPr/>
        </p:nvSpPr>
        <p:spPr>
          <a:xfrm rot="10800000">
            <a:off x="1905107" y="1609157"/>
            <a:ext cx="369885" cy="799350"/>
          </a:xfrm>
          <a:prstGeom prst="arc">
            <a:avLst>
              <a:gd name="adj1" fmla="val 16631405"/>
              <a:gd name="adj2" fmla="val 15678171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593" y="1340768"/>
            <a:ext cx="277065" cy="213572"/>
          </a:xfrm>
          <a:prstGeom prst="rect">
            <a:avLst/>
          </a:prstGeom>
        </p:spPr>
      </p:pic>
      <p:pic>
        <p:nvPicPr>
          <p:cNvPr id="52" name="図 5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45" y="4317374"/>
            <a:ext cx="382888" cy="269368"/>
          </a:xfrm>
          <a:prstGeom prst="rect">
            <a:avLst/>
          </a:prstGeom>
        </p:spPr>
      </p:pic>
      <p:cxnSp>
        <p:nvCxnSpPr>
          <p:cNvPr id="38" name="Straight Arrow Connector 28"/>
          <p:cNvCxnSpPr/>
          <p:nvPr/>
        </p:nvCxnSpPr>
        <p:spPr>
          <a:xfrm>
            <a:off x="1370406" y="4537412"/>
            <a:ext cx="504056" cy="0"/>
          </a:xfrm>
          <a:prstGeom prst="straightConnector1">
            <a:avLst/>
          </a:prstGeom>
          <a:ln w="25400">
            <a:solidFill>
              <a:schemeClr val="accent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14"/>
          <p:cNvSpPr/>
          <p:nvPr/>
        </p:nvSpPr>
        <p:spPr>
          <a:xfrm flipV="1">
            <a:off x="1869299" y="4317374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0" name="Oval 14"/>
          <p:cNvSpPr/>
          <p:nvPr/>
        </p:nvSpPr>
        <p:spPr>
          <a:xfrm flipV="1">
            <a:off x="3472341" y="4317374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1" name="TextBox 24"/>
          <p:cNvSpPr txBox="1"/>
          <p:nvPr/>
        </p:nvSpPr>
        <p:spPr>
          <a:xfrm>
            <a:off x="1900804" y="434661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0</a:t>
            </a:r>
          </a:p>
        </p:txBody>
      </p:sp>
      <p:cxnSp>
        <p:nvCxnSpPr>
          <p:cNvPr id="42" name="Straight Arrow Connector 28"/>
          <p:cNvCxnSpPr>
            <a:endCxn id="40" idx="2"/>
          </p:cNvCxnSpPr>
          <p:nvPr/>
        </p:nvCxnSpPr>
        <p:spPr>
          <a:xfrm>
            <a:off x="2341086" y="4531276"/>
            <a:ext cx="1131255" cy="6135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図 5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208752"/>
            <a:ext cx="267445" cy="213572"/>
          </a:xfrm>
          <a:prstGeom prst="rect">
            <a:avLst/>
          </a:prstGeom>
        </p:spPr>
      </p:pic>
      <p:sp>
        <p:nvSpPr>
          <p:cNvPr id="44" name="TextBox 24"/>
          <p:cNvSpPr txBox="1"/>
          <p:nvPr/>
        </p:nvSpPr>
        <p:spPr>
          <a:xfrm>
            <a:off x="3536115" y="433757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45" name="Oval 14"/>
          <p:cNvSpPr/>
          <p:nvPr/>
        </p:nvSpPr>
        <p:spPr>
          <a:xfrm flipV="1">
            <a:off x="5075383" y="4317374"/>
            <a:ext cx="471787" cy="4400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54" name="図 5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904" y="4217675"/>
            <a:ext cx="280913" cy="221268"/>
          </a:xfrm>
          <a:prstGeom prst="rect">
            <a:avLst/>
          </a:prstGeom>
        </p:spPr>
      </p:pic>
      <p:cxnSp>
        <p:nvCxnSpPr>
          <p:cNvPr id="47" name="Straight Arrow Connector 28"/>
          <p:cNvCxnSpPr>
            <a:endCxn id="45" idx="2"/>
          </p:cNvCxnSpPr>
          <p:nvPr/>
        </p:nvCxnSpPr>
        <p:spPr>
          <a:xfrm>
            <a:off x="3944128" y="4531276"/>
            <a:ext cx="1131255" cy="6135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24"/>
          <p:cNvSpPr txBox="1"/>
          <p:nvPr/>
        </p:nvSpPr>
        <p:spPr>
          <a:xfrm>
            <a:off x="5139157" y="433757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</a:t>
            </a:r>
          </a:p>
        </p:txBody>
      </p:sp>
      <p:cxnSp>
        <p:nvCxnSpPr>
          <p:cNvPr id="49" name="Straight Arrow Connector 28"/>
          <p:cNvCxnSpPr/>
          <p:nvPr/>
        </p:nvCxnSpPr>
        <p:spPr>
          <a:xfrm>
            <a:off x="5536002" y="4531276"/>
            <a:ext cx="504056" cy="0"/>
          </a:xfrm>
          <a:prstGeom prst="straightConnector1">
            <a:avLst/>
          </a:prstGeom>
          <a:ln w="25400">
            <a:solidFill>
              <a:schemeClr val="accent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円弧 49"/>
          <p:cNvSpPr/>
          <p:nvPr/>
        </p:nvSpPr>
        <p:spPr>
          <a:xfrm rot="10800000">
            <a:off x="1905107" y="3538224"/>
            <a:ext cx="369885" cy="799350"/>
          </a:xfrm>
          <a:prstGeom prst="arc">
            <a:avLst>
              <a:gd name="adj1" fmla="val 16631405"/>
              <a:gd name="adj2" fmla="val 15678171"/>
            </a:avLst>
          </a:prstGeom>
          <a:ln w="3175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" name="図 5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593" y="3269835"/>
            <a:ext cx="278989" cy="22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6807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err="1"/>
              <a:t>Nonconflicting</a:t>
            </a:r>
            <a:endParaRPr lang="en-CA" dirty="0"/>
          </a:p>
        </p:txBody>
      </p:sp>
      <p:pic>
        <p:nvPicPr>
          <p:cNvPr id="9" name="図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27" y="3158766"/>
            <a:ext cx="7194066" cy="70228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3" y="1849154"/>
            <a:ext cx="7065154" cy="71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0168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err="1"/>
              <a:t>MatlabTCT</a:t>
            </a:r>
            <a:r>
              <a:rPr lang="en-CA" dirty="0"/>
              <a:t> </a:t>
            </a:r>
            <a:r>
              <a:rPr lang="en-CA" dirty="0" err="1"/>
              <a:t>nonconflicting</a:t>
            </a:r>
            <a:endParaRPr lang="en-CA" dirty="0"/>
          </a:p>
        </p:txBody>
      </p:sp>
      <p:sp>
        <p:nvSpPr>
          <p:cNvPr id="42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23528" y="1556793"/>
            <a:ext cx="8712968" cy="48245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Q1 = 3; </a:t>
            </a:r>
          </a:p>
          <a:p>
            <a:pPr marL="0" indent="0">
              <a:buNone/>
            </a:pPr>
            <a:r>
              <a:rPr lang="en-US" dirty="0"/>
              <a:t>Qm1 = [2]; </a:t>
            </a:r>
          </a:p>
          <a:p>
            <a:pPr marL="0" indent="0">
              <a:buNone/>
            </a:pPr>
            <a:r>
              <a:rPr lang="en-US" dirty="0"/>
              <a:t>delta1 = [0,12,0; 0,10,1; 1,11,2];</a:t>
            </a:r>
          </a:p>
          <a:p>
            <a:pPr marL="0" indent="0">
              <a:buNone/>
            </a:pPr>
            <a:r>
              <a:rPr lang="it-IT" dirty="0"/>
              <a:t>create('G1', Q1, delta1, Qm1); </a:t>
            </a:r>
            <a:r>
              <a:rPr lang="it-IT" dirty="0">
                <a:solidFill>
                  <a:srgbClr val="2C8454"/>
                </a:solidFill>
              </a:rPr>
              <a:t>% create 1st automaton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Q2 = 3; </a:t>
            </a:r>
          </a:p>
          <a:p>
            <a:pPr marL="0" indent="0">
              <a:buNone/>
            </a:pPr>
            <a:r>
              <a:rPr lang="en-US" dirty="0"/>
              <a:t>Qm2 = [2]; </a:t>
            </a:r>
          </a:p>
          <a:p>
            <a:pPr marL="0" indent="0">
              <a:buNone/>
            </a:pPr>
            <a:r>
              <a:rPr lang="en-US" dirty="0"/>
              <a:t>delta2 = [0,13,0; 0,11,1; 1,10,2];</a:t>
            </a:r>
          </a:p>
          <a:p>
            <a:pPr marL="0" indent="0">
              <a:buNone/>
            </a:pPr>
            <a:r>
              <a:rPr lang="it-IT" dirty="0"/>
              <a:t>create('G2', Q2, delta2, Qm2); </a:t>
            </a:r>
            <a:r>
              <a:rPr lang="it-IT" dirty="0">
                <a:solidFill>
                  <a:srgbClr val="2C8454"/>
                </a:solidFill>
              </a:rPr>
              <a:t>% create 2nd automaton</a:t>
            </a:r>
          </a:p>
        </p:txBody>
      </p:sp>
    </p:spTree>
    <p:extLst>
      <p:ext uri="{BB962C8B-B14F-4D97-AF65-F5344CB8AC3E}">
        <p14:creationId xmlns:p14="http://schemas.microsoft.com/office/powerpoint/2010/main" val="25636543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err="1"/>
              <a:t>MatlabTCT</a:t>
            </a:r>
            <a:r>
              <a:rPr lang="en-CA" dirty="0"/>
              <a:t> </a:t>
            </a:r>
            <a:r>
              <a:rPr lang="en-CA" dirty="0" err="1"/>
              <a:t>nonconflicting</a:t>
            </a:r>
            <a:endParaRPr lang="en-CA" dirty="0"/>
          </a:p>
        </p:txBody>
      </p:sp>
      <p:sp>
        <p:nvSpPr>
          <p:cNvPr id="42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46450" y="1556793"/>
            <a:ext cx="8579296" cy="45365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Method 1: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sync('G','G1','G2'); </a:t>
            </a:r>
            <a:r>
              <a:rPr lang="en-US" dirty="0">
                <a:solidFill>
                  <a:srgbClr val="2C8454"/>
                </a:solidFill>
              </a:rPr>
              <a:t>% product of two automata</a:t>
            </a:r>
            <a:endParaRPr lang="en-US" dirty="0"/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0000FF"/>
                </a:solidFill>
              </a:rPr>
              <a:t>allevents</a:t>
            </a:r>
            <a:r>
              <a:rPr lang="en-US" dirty="0">
                <a:solidFill>
                  <a:srgbClr val="0000FF"/>
                </a:solidFill>
              </a:rPr>
              <a:t>(‘ALL','G'); </a:t>
            </a:r>
            <a:r>
              <a:rPr lang="en-US" dirty="0">
                <a:solidFill>
                  <a:srgbClr val="2C8454"/>
                </a:solidFill>
              </a:rPr>
              <a:t>% all events of G</a:t>
            </a:r>
          </a:p>
          <a:p>
            <a:pPr marL="0" indent="0">
              <a:buNone/>
            </a:pPr>
            <a:endParaRPr lang="en-US" dirty="0">
              <a:solidFill>
                <a:srgbClr val="2C8454"/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0000FF"/>
                </a:solidFill>
              </a:rPr>
              <a:t>nonconflict</a:t>
            </a:r>
            <a:r>
              <a:rPr lang="en-US" dirty="0">
                <a:solidFill>
                  <a:srgbClr val="0000FF"/>
                </a:solidFill>
              </a:rPr>
              <a:t>('G','ALL'); </a:t>
            </a:r>
            <a:r>
              <a:rPr lang="en-US" dirty="0">
                <a:solidFill>
                  <a:srgbClr val="2C8454"/>
                </a:solidFill>
              </a:rPr>
              <a:t>% check if G and ALL are </a:t>
            </a:r>
            <a:r>
              <a:rPr lang="en-US" dirty="0" err="1">
                <a:solidFill>
                  <a:srgbClr val="2C8454"/>
                </a:solidFill>
              </a:rPr>
              <a:t>nonconflicting</a:t>
            </a:r>
            <a:r>
              <a:rPr lang="en-US" dirty="0">
                <a:solidFill>
                  <a:srgbClr val="2C8454"/>
                </a:solidFill>
              </a:rPr>
              <a:t>, i.e. if G is blocking</a:t>
            </a: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2C8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5526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err="1"/>
              <a:t>MatlabTCT</a:t>
            </a:r>
            <a:r>
              <a:rPr lang="en-CA" dirty="0"/>
              <a:t> </a:t>
            </a:r>
            <a:r>
              <a:rPr lang="en-CA" dirty="0" err="1"/>
              <a:t>nonconflicting</a:t>
            </a:r>
            <a:endParaRPr lang="en-CA" dirty="0"/>
          </a:p>
        </p:txBody>
      </p:sp>
      <p:sp>
        <p:nvSpPr>
          <p:cNvPr id="42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46450" y="1556793"/>
            <a:ext cx="8240350" cy="4536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Method 2: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selfloop</a:t>
            </a:r>
            <a:r>
              <a:rPr lang="en-US" dirty="0"/>
              <a:t>('Gsl1','G1',[13]); </a:t>
            </a:r>
            <a:r>
              <a:rPr lang="en-US" dirty="0">
                <a:solidFill>
                  <a:srgbClr val="2C8454"/>
                </a:solidFill>
              </a:rPr>
              <a:t>% </a:t>
            </a:r>
            <a:r>
              <a:rPr lang="en-US" dirty="0" err="1">
                <a:solidFill>
                  <a:srgbClr val="2C8454"/>
                </a:solidFill>
              </a:rPr>
              <a:t>selfloop</a:t>
            </a:r>
            <a:r>
              <a:rPr lang="en-US" dirty="0">
                <a:solidFill>
                  <a:srgbClr val="2C8454"/>
                </a:solidFill>
              </a:rPr>
              <a:t> 13 to G1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selfloop</a:t>
            </a:r>
            <a:r>
              <a:rPr lang="en-US" dirty="0"/>
              <a:t>('Gsl2','G2',[12]); </a:t>
            </a:r>
            <a:r>
              <a:rPr lang="en-US" dirty="0">
                <a:solidFill>
                  <a:srgbClr val="2C8454"/>
                </a:solidFill>
              </a:rPr>
              <a:t>% </a:t>
            </a:r>
            <a:r>
              <a:rPr lang="en-US" dirty="0" err="1">
                <a:solidFill>
                  <a:srgbClr val="2C8454"/>
                </a:solidFill>
              </a:rPr>
              <a:t>selfloop</a:t>
            </a:r>
            <a:r>
              <a:rPr lang="en-US" dirty="0">
                <a:solidFill>
                  <a:srgbClr val="2C8454"/>
                </a:solidFill>
              </a:rPr>
              <a:t> 12 to G2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0000FF"/>
                </a:solidFill>
              </a:rPr>
              <a:t>nonconflict</a:t>
            </a:r>
            <a:r>
              <a:rPr lang="en-US" dirty="0">
                <a:solidFill>
                  <a:srgbClr val="0000FF"/>
                </a:solidFill>
              </a:rPr>
              <a:t>('Gsl1','Gsl2'); </a:t>
            </a:r>
            <a:r>
              <a:rPr lang="en-US" dirty="0">
                <a:solidFill>
                  <a:srgbClr val="2C8454"/>
                </a:solidFill>
              </a:rPr>
              <a:t>% check if Gsl1 and Gsl2 are </a:t>
            </a:r>
            <a:r>
              <a:rPr lang="en-US" dirty="0" err="1">
                <a:solidFill>
                  <a:srgbClr val="2C8454"/>
                </a:solidFill>
              </a:rPr>
              <a:t>nonconflicting</a:t>
            </a:r>
            <a:endParaRPr lang="en-US" dirty="0">
              <a:solidFill>
                <a:srgbClr val="2C8454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2C8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52669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2189.25"/>
  <p:tag name="LATEXADDIN" val="\documentclass{article}&#10;\usepackage{amsmath}&#10;\usepackage{color}&#10;\pagestyle{empty}&#10;\begin{document}&#10;&#10;&#10;Let ${\bf G} = (Q, \Sigma, \delta, q_0, Q_m)$ be a generator &#10;&#10;with marked behavior $L_m({\bf G})$.&#10;&#10;&#10;\end{document}"/>
  <p:tag name="IGUANATEXSIZE" val="20"/>
  <p:tag name="IGUANATEXCURSOR" val="19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2.5"/>
  <p:tag name="ORIGINALWIDTH" val="2691.75"/>
  <p:tag name="LATEXADDIN" val="\documentclass{article}&#10;\usepackage{amsmath}&#10;\usepackage{color}&#10;\pagestyle{empty}&#10;\begin{document}&#10;&#10;The {\color{blue} complement of {\bf G}} is a new generator ${\bf G}_{co}$ s.t.&#10;&#10;&#10;&#10;&#10;\end{document}"/>
  <p:tag name="IGUANATEXSIZE" val="20"/>
  <p:tag name="IGUANATEXCURSOR" val="17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6"/>
  <p:tag name="LATEXADDIN" val="\documentclass{article}&#10;\usepackage{amsmath}&#10;\usepackage{color}&#10;\pagestyle{empty}&#10;\begin{document}&#10;&#10;&#10;$L_m({\bf G}_{co}) = \Sigma^* - L_m({\bf G})$&#10;&#10;\end{document}"/>
  <p:tag name="IGUANATEXSIZE" val="20"/>
  <p:tag name="IGUANATEXCURSOR" val="14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98.25"/>
  <p:tag name="LATEXADDIN" val="\documentclass{article}&#10;\usepackage{amsmath}&#10;\usepackage{color}&#10;\pagestyle{empty}&#10;\begin{document}&#10;&#10;${\bf G}$&#10;&#10;&#10;\end{document}"/>
  <p:tag name="IGUANATEXSIZE" val="20"/>
  <p:tag name="IGUANATEXCURSOR" val="10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09.5"/>
  <p:tag name="LATEXADDIN" val="\documentclass{article}&#10;\usepackage{amsmath}&#10;\usepackage{color}&#10;\pagestyle{empty}&#10;\begin{document}&#10;&#10;$10$&#10;&#10;\end{document}"/>
  <p:tag name="IGUANATEXSIZE" val="20"/>
  <p:tag name="IGUANATEXCURSOR" val="10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09.5"/>
  <p:tag name="LATEXADDIN" val="\documentclass{article}&#10;\usepackage{amsmath}&#10;\usepackage{color}&#10;\pagestyle{empty}&#10;\begin{document}&#10;&#10;$10$&#10;&#10;\end{document}"/>
  <p:tag name="IGUANATEXSIZE" val="20"/>
  <p:tag name="IGUANATEXCURSOR" val="10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09.25"/>
  <p:tag name="LATEXADDIN" val="\documentclass{article}&#10;\usepackage{amsmath}&#10;\usepackage{color}&#10;\pagestyle{empty}&#10;\begin{document}&#10;&#10;$L_m({\bf G}) = $&#10;&#10;&#10;\end{document}"/>
  <p:tag name="IGUANATEXSIZE" val="20"/>
  <p:tag name="IGUANATEXCURSOR" val="10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98.25"/>
  <p:tag name="LATEXADDIN" val="\documentclass{article}&#10;\usepackage{amsmath}&#10;\usepackage{color}&#10;\pagestyle{empty}&#10;\begin{document}&#10;&#10;${\bf G}$&#10;&#10;&#10;\end{document}"/>
  <p:tag name="IGUANATEXSIZE" val="20"/>
  <p:tag name="IGUANATEXCURSOR" val="10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09.5"/>
  <p:tag name="LATEXADDIN" val="\documentclass{article}&#10;\usepackage{amsmath}&#10;\usepackage{color}&#10;\pagestyle{empty}&#10;\begin{document}&#10;&#10;$10$&#10;&#10;\end{document}"/>
  <p:tag name="IGUANATEXSIZE" val="20"/>
  <p:tag name="IGUANATEXCURSOR" val="10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$11$&#10;&#10;\end{document}"/>
  <p:tag name="IGUANATEXSIZE" val="20"/>
  <p:tag name="IGUANATEXCURSOR" val="10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09.25"/>
  <p:tag name="LATEXADDIN" val="\documentclass{article}&#10;\usepackage{amsmath}&#10;\usepackage{color}&#10;\pagestyle{empty}&#10;\begin{document}&#10;&#10;$L_m({\bf G}) = $&#10;&#10;&#10;\end{document}"/>
  <p:tag name="IGUANATEXSIZE" val="20"/>
  <p:tag name="IGUANATEXCURSOR" val="10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2189.25"/>
  <p:tag name="LATEXADDIN" val="\documentclass{article}&#10;\usepackage{amsmath}&#10;\usepackage{color}&#10;\pagestyle{empty}&#10;\begin{document}&#10;&#10;&#10;Let ${\bf G} = (Q, \Sigma, \delta, q_0, Q_m)$ be a generator &#10;&#10;with marked behavior $L_m({\bf G})$.&#10;&#10;&#10;\end{document}"/>
  <p:tag name="IGUANATEXSIZE" val="20"/>
  <p:tag name="IGUANATEXCURSOR" val="19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2.5"/>
  <p:tag name="ORIGINALWIDTH" val="2691.75"/>
  <p:tag name="LATEXADDIN" val="\documentclass{article}&#10;\usepackage{amsmath}&#10;\usepackage{color}&#10;\pagestyle{empty}&#10;\begin{document}&#10;&#10;The {\color{blue} complement of {\bf G}} is a new generator ${\bf G}_{co}$ s.t.&#10;&#10;&#10;&#10;&#10;\end{document}"/>
  <p:tag name="IGUANATEXSIZE" val="20"/>
  <p:tag name="IGUANATEXCURSOR" val="17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6"/>
  <p:tag name="LATEXADDIN" val="\documentclass{article}&#10;\usepackage{amsmath}&#10;\usepackage{color}&#10;\pagestyle{empty}&#10;\begin{document}&#10;&#10;&#10;$L_m({\bf G}_{co}) = \Sigma^* - L_m({\bf G})$&#10;&#10;\end{document}"/>
  <p:tag name="IGUANATEXSIZE" val="20"/>
  <p:tag name="IGUANATEXCURSOR" val="14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4.25"/>
  <p:tag name="ORIGINALWIDTH" val="2959.5"/>
  <p:tag name="LATEXADDIN" val="\documentclass{article}&#10;\usepackage{amsmath}&#10;\usepackage{color}&#10;\pagestyle{empty}&#10;\begin{document}&#10;&#10;${\bf G}_{co} = \{Q \dot\cup \{q_{dp}\}, \Sigma, \delta \dot\cup \delta_{dp}, q_0, (Q-Q_m)\dot\cup \{q_{dp}\}\}$&#10;&#10;where {\color{red} $\delta_{dp} = \{[q,\sigma,q_{dp}] \mid q \in Q \dot\cup \{q_{dp}\}, \sigma \in \Sigma, \neg \delta(q,\sigma)! \}$}&#10;&#10;&#10;\end{document}"/>
  <p:tag name="IGUANATEXSIZE" val="20"/>
  <p:tag name="IGUANATEXCURSOR" val="30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2.75"/>
  <p:tag name="ORIGINALWIDTH" val="2540.25"/>
  <p:tag name="LATEXADDIN" val="\documentclass{article}&#10;\usepackage{amsmath}&#10;\usepackage{color}&#10;\pagestyle{empty}&#10;\begin{document}&#10;&#10;&#10;Let ${\bf G} = (Q, \Sigma, \delta, q_0, Q_m)$ be a generator,&#10;&#10;and $\Sigma'$ be a distinct event set with $\Sigma' \cap \Sigma = \emptyset$.&#10;&#10;\end{document}"/>
  <p:tag name="IGUANATEXSIZE" val="20"/>
  <p:tag name="IGUANATEXCURSOR" val="16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9.25"/>
  <p:tag name="ORIGINALWIDTH" val="2439.75"/>
  <p:tag name="LATEXADDIN" val="\documentclass{article}&#10;\usepackage{amsmath}&#10;\usepackage{color}&#10;\pagestyle{empty}&#10;\begin{document}&#10;&#10;The {\color{blue} selfloop of {\bf G} with $\Sigma'$} is a new generator&#10;&#10;&#10;&#10;\end{document}"/>
  <p:tag name="IGUANATEXSIZE" val="20"/>
  <p:tag name="IGUANATEXCURSOR" val="17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1600.5"/>
  <p:tag name="LATEXADDIN" val="\documentclass{article}&#10;\usepackage{amsmath}&#10;\usepackage{color}&#10;\pagestyle{empty}&#10;\begin{document}&#10;&#10;&#10;${\bf G}_{sl} = (Q, \Sigma \dot\cup \Sigma', \delta \dot\cup \delta', q_0, Q_m)$&#10;&#10;\end{document}"/>
  <p:tag name="IGUANATEXSIZE" val="20"/>
  <p:tag name="IGUANATEXCURSOR" val="11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037.75"/>
  <p:tag name="LATEXADDIN" val="\documentclass{article}&#10;\usepackage{amsmath}&#10;\usepackage{color}&#10;\pagestyle{empty}&#10;\begin{document}&#10;&#10;&#10;where $\delta' := \{[q,\sigma',q] \mid q \in Q, \sigma' \in \Sigma' \}$&#10;&#10;\end{document}"/>
  <p:tag name="IGUANATEXSIZE" val="20"/>
  <p:tag name="IGUANATEXCURSOR" val="13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98.25"/>
  <p:tag name="LATEXADDIN" val="\documentclass{article}&#10;\usepackage{amsmath}&#10;\usepackage{color}&#10;\pagestyle{empty}&#10;\begin{document}&#10;&#10;${\bf G}$&#10;&#10;&#10;\end{document}"/>
  <p:tag name="IGUANATEXSIZE" val="20"/>
  <p:tag name="IGUANATEXCURSOR" val="10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09.5"/>
  <p:tag name="LATEXADDIN" val="\documentclass{article}&#10;\usepackage{amsmath}&#10;\usepackage{color}&#10;\pagestyle{empty}&#10;\begin{document}&#10;&#10;$10$&#10;&#10;\end{document}"/>
  <p:tag name="IGUANATEXSIZE" val="20"/>
  <p:tag name="IGUANATEXCURSOR" val="10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$11$&#10;&#10;\end{document}"/>
  <p:tag name="IGUANATEXSIZE" val="20"/>
  <p:tag name="IGUANATEXCURSOR" val="10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24.25"/>
  <p:tag name="LATEXADDIN" val="\documentclass{article}&#10;\usepackage{amsmath}&#10;\usepackage{color}&#10;\pagestyle{empty}&#10;\begin{document}&#10;&#10;$\Sigma'=\{ 12 \}$&#10;&#10;&#10;\end{document}"/>
  <p:tag name="IGUANATEXSIZE" val="20"/>
  <p:tag name="IGUANATEXCURSOR" val="11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2.75"/>
  <p:tag name="ORIGINALWIDTH" val="2540.25"/>
  <p:tag name="LATEXADDIN" val="\documentclass{article}&#10;\usepackage{amsmath}&#10;\usepackage{color}&#10;\pagestyle{empty}&#10;\begin{document}&#10;&#10;&#10;Let ${\bf G} = (Q, \Sigma, \delta, q_0, Q_m)$ be a generator,&#10;&#10;and $\Sigma'$ be a distinct event set with $\Sigma' \cap \Sigma = \emptyset$.&#10;&#10;\end{document}"/>
  <p:tag name="IGUANATEXSIZE" val="20"/>
  <p:tag name="IGUANATEXCURSOR" val="16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9.25"/>
  <p:tag name="ORIGINALWIDTH" val="2439.75"/>
  <p:tag name="LATEXADDIN" val="\documentclass{article}&#10;\usepackage{amsmath}&#10;\usepackage{color}&#10;\pagestyle{empty}&#10;\begin{document}&#10;&#10;The {\color{blue} selfloop of {\bf G} with $\Sigma'$} is a new generator&#10;&#10;&#10;&#10;\end{document}"/>
  <p:tag name="IGUANATEXSIZE" val="20"/>
  <p:tag name="IGUANATEXCURSOR" val="17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1600.5"/>
  <p:tag name="LATEXADDIN" val="\documentclass{article}&#10;\usepackage{amsmath}&#10;\usepackage{color}&#10;\pagestyle{empty}&#10;\begin{document}&#10;&#10;&#10;${\bf G}_{sl} = (Q, \Sigma \dot\cup \Sigma', \delta \dot\cup \delta', q_0, Q_m)$&#10;&#10;\end{document}"/>
  <p:tag name="IGUANATEXSIZE" val="20"/>
  <p:tag name="IGUANATEXCURSOR" val="11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037.75"/>
  <p:tag name="LATEXADDIN" val="\documentclass{article}&#10;\usepackage{amsmath}&#10;\usepackage{color}&#10;\pagestyle{empty}&#10;\begin{document}&#10;&#10;&#10;where $\delta' := \{[q,\sigma',q] \mid q \in Q, \sigma' \in \Sigma' \}$&#10;&#10;\end{document}"/>
  <p:tag name="IGUANATEXSIZE" val="20"/>
  <p:tag name="IGUANATEXCURSOR" val="13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048"/>
  <p:tag name="LATEXADDIN" val="\documentclass{article}&#10;\usepackage{amsmath}&#10;\usepackage{color}&#10;\pagestyle{empty}&#10;\begin{document}&#10;&#10;&#10;{\color{red} What is $L({\bf G}_{sl})$ ($L_m({\bf G}_{sl})$), &#10;in terms of $L({\bf G})$ ($L_m({\bf G})$)? }&#10;&#10;\end{document}"/>
  <p:tag name="IGUANATEXSIZE" val="20"/>
  <p:tag name="IGUANATEXCURSOR" val="15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2597.25"/>
  <p:tag name="LATEXADDIN" val="\documentclass{article}&#10;\usepackage{amsmath}&#10;\usepackage{color}&#10;\pagestyle{empty}&#10;\begin{document}&#10;&#10;&#10;{\color{blue} $L({\bf G}_{sl})=P^{-1}L({\bf G})$} and &#10;{\color{blue} $L_m({\bf G}_{sl})=P^{-1}L_m({\bf G})$}&#10;&#10;\end{document}"/>
  <p:tag name="IGUANATEXSIZE" val="20"/>
  <p:tag name="IGUANATEXCURSOR" val="18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3231.75"/>
  <p:tag name="LATEXADDIN" val="\documentclass{article}&#10;\usepackage{amsmath}&#10;\usepackage{color}&#10;\pagestyle{empty}&#10;\begin{document}&#10;&#10;&#10;where $P : (\Sigma \dot\cup \Sigma')^* \rightarrow \Sigma^*$ is &#10;the {\color{blue} natural projection} function.&#10;&#10;\end{document}"/>
  <p:tag name="IGUANATEXSIZE" val="20"/>
  <p:tag name="IGUANATEXCURSOR" val="21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3056.25"/>
  <p:tag name="LATEXADDIN" val="\documentclass{article}&#10;\usepackage{amsmath}&#10;\usepackage{color}&#10;\pagestyle{empty}&#10;\begin{document}&#10;&#10;&#10;{\color{blue} Natural projection} $P: (\Sigma \dot\cup \Sigma')^* \rightarrow \Sigma^*$ defined as follows:&#10;&#10;\end{document}"/>
  <p:tag name="IGUANATEXSIZE" val="27"/>
  <p:tag name="IGUANATEXCURSOR" val="18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(i) $P(\epsilon) = \epsilon$&#10;&#10;\end{document}"/>
  <p:tag name="IGUANATEXSIZE" val="2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08.25"/>
  <p:tag name="LATEXADDIN" val="\documentclass{article}&#10;\usepackage{amsmath} \usepackage{color}&#10;\pagestyle{empty}&#10;\begin{document}&#10;&#10;(ii) $P(\sigma) = \sigma$, if {\color{red} $\sigma \in \Sigma$}&#10;&#10;\end{document}"/>
  <p:tag name="IGUANATEXSIZE" val="27"/>
  <p:tag name="IGUANATEXCURSOR" val="16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16.25"/>
  <p:tag name="LATEXADDIN" val="\documentclass{article}&#10;\usepackage{amsmath} \usepackage{color}&#10;\pagestyle{empty}&#10;\begin{document}&#10;&#10;$P(\sigma) = \epsilon$, if {\color{red}$\sigma \in \Sigma'$}&#10;&#10;\end{document}"/>
  <p:tag name="IGUANATEXSIZE" val="27"/>
  <p:tag name="IGUANATEXCURSOR" val="15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046.75"/>
  <p:tag name="LATEXADDIN" val="\documentclass{article}&#10;\usepackage{amsmath} \usepackage{color}&#10;\pagestyle{empty}&#10;\begin{document}&#10;&#10;(iii) $P(s\sigma) = P(s)P(\sigma)$, $s \in \Sigma^*, \sigma \in \Sigma$&#10;&#10;\end{document}"/>
  <p:tag name="IGUANATEXSIZE" val="27"/>
  <p:tag name="IGUANATEXCURSOR" val="17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451.5"/>
  <p:tag name="LATEXADDIN" val="\documentclass{article}&#10;\usepackage{amsmath}&#10;\usepackage{color}&#10;\pagestyle{empty}&#10;\begin{document}&#10;&#10;$P$ `filter'&#10;&#10;&#10; &#10;&#10;\end{document}"/>
  <p:tag name="IGUANATEXSIZE" val="20"/>
  <p:tag name="IGUANATEXCURSOR" val="1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46.5"/>
  <p:tag name="LATEXADDIN" val="\documentclass{article}&#10;\usepackage{amsmath}&#10;\usepackage{color}&#10;\pagestyle{empty}&#10;\begin{document}&#10;&#10;$s$&#10;&#10;&#10; &#10;&#10;\end{document}"/>
  <p:tag name="IGUANATEXSIZE" val="20"/>
  <p:tag name="IGUANATEXCURSOR" val="10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6.25"/>
  <p:tag name="LATEXADDIN" val="\documentclass{article}&#10;\usepackage{amsmath}&#10;\usepackage{color}&#10;\pagestyle{empty}&#10;\begin{document}&#10;&#10;$P(s)$&#10;&#10;&#10; &#10;&#10;\end{document}"/>
  <p:tag name="IGUANATEXSIZE" val="20"/>
  <p:tag name="IGUANATEXCURSOR" val="10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3011.25"/>
  <p:tag name="LATEXADDIN" val="\documentclass{article}&#10;\usepackage{amsmath} \usepackage{color}&#10;\pagestyle{empty}&#10;\begin{document}&#10;&#10;Extend $P$ to languages: $P : Pwr((\Sigma \dot\cup \Sigma')^*) \rightarrow Pwr(\Sigma^*)$&#10;&#10;\end{document}"/>
  <p:tag name="IGUANATEXSIZE" val="27"/>
  <p:tag name="IGUANATEXCURSOR" val="20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2350.5"/>
  <p:tag name="LATEXADDIN" val="\documentclass{article}&#10;\usepackage{amsmath} \usepackage{color}&#10;\pagestyle{empty}&#10;\begin{document}&#10;&#10;{\color{blue} $P(L') = \{P(s) | s \in L'\} $}, &#10;$L' \in Pwr((\Sigma \dot\cup \Sigma')^*)$&#10;&#10;\end{document}"/>
  <p:tag name="IGUANATEXSIZE" val="27"/>
  <p:tag name="IGUANATEXCURSOR" val="15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98.25"/>
  <p:tag name="LATEXADDIN" val="\documentclass{article}&#10;\usepackage{amsmath}&#10;\usepackage{color}&#10;\pagestyle{empty}&#10;\begin{document}&#10;&#10;${\bf G}$&#10;&#10;&#10;\end{document}"/>
  <p:tag name="IGUANATEXSIZE" val="20"/>
  <p:tag name="IGUANATEXCURSOR" val="10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09.5"/>
  <p:tag name="LATEXADDIN" val="\documentclass{article}&#10;\usepackage{amsmath}&#10;\usepackage{color}&#10;\pagestyle{empty}&#10;\begin{document}&#10;&#10;$10$&#10;&#10;\end{document}"/>
  <p:tag name="IGUANATEXSIZE" val="20"/>
  <p:tag name="IGUANATEXCURSOR" val="10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$11$&#10;&#10;\end{document}"/>
  <p:tag name="IGUANATEXSIZE" val="20"/>
  <p:tag name="IGUANATEXCURSOR" val="10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14"/>
  <p:tag name="LATEXADDIN" val="\documentclass{article}&#10;\usepackage{amsmath}&#10;\usepackage{color}&#10;\pagestyle{empty}&#10;\begin{document}&#10;&#10;$L({\bf G}) = $&#10;&#10;&#10;\end{document}"/>
  <p:tag name="IGUANATEXSIZE" val="20"/>
  <p:tag name="IGUANATEXCURSOR" val="11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05.5"/>
  <p:tag name="LATEXADDIN" val="\documentclass{article}&#10;\usepackage{amsmath}&#10;\usepackage{color}&#10;\pagestyle{empty}&#10;\begin{document}&#10;&#10;$\Sigma = \{10\}$, $\Sigma'=\{11\}$&#10;&#10;&#10;\end{document}"/>
  <p:tag name="IGUANATEXSIZE" val="20"/>
  <p:tag name="IGUANATEXCURSOR" val="13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11.5"/>
  <p:tag name="LATEXADDIN" val="\documentclass{article}&#10;\usepackage{amsmath}&#10;\usepackage{color}&#10;\pagestyle{empty}&#10;\begin{document}&#10;&#10;$P L({\bf G}) = $&#10;&#10;&#10;\end{document}"/>
  <p:tag name="IGUANATEXSIZE" val="20"/>
  <p:tag name="IGUANATEXCURSOR" val="10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09.25"/>
  <p:tag name="LATEXADDIN" val="\documentclass{article}&#10;\usepackage{amsmath}&#10;\usepackage{color}&#10;\pagestyle{empty}&#10;\begin{document}&#10;&#10;$L_m({\bf G}) = $&#10;&#10;&#10;\end{document}"/>
  <p:tag name="IGUANATEXSIZE" val="20"/>
  <p:tag name="IGUANATEXCURSOR" val="10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06"/>
  <p:tag name="LATEXADDIN" val="\documentclass{article}&#10;\usepackage{amsmath}&#10;\usepackage{color}&#10;\pagestyle{empty}&#10;\begin{document}&#10;&#10;$P L_m({\bf G}) = $&#10;&#10;&#10;\end{document}"/>
  <p:tag name="IGUANATEXSIZE" val="20"/>
  <p:tag name="IGUANATEXCURSOR" val="10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3074.25"/>
  <p:tag name="LATEXADDIN" val="\documentclass{article}&#10;\usepackage{amsmath} \usepackage{color}&#10;\pagestyle{empty}&#10;\begin{document}&#10;&#10;{\color{blue} &#10;Inverse-image function} &#10;$P^{-1}: Pwr(\Sigma^*) \rightarrow Pwr((\Sigma \dot\cup \Sigma')^*)$&#10;&#10;\end{document}"/>
  <p:tag name="IGUANATEXSIZE" val="27"/>
  <p:tag name="IGUANATEXCURSOR" val="20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2679"/>
  <p:tag name="LATEXADDIN" val="\documentclass{article}&#10;\usepackage{amsmath}&#10;\usepackage{color}&#10;\pagestyle{empty}&#10;\begin{document}&#10;&#10;{\color{blue} $P^{-1}(L) = \{s \in (\Sigma \dot\cup \Sigma')^* | &#10;P(s) \in L\}$}, &#10;$L \in Pwr(\Sigma^*)$&#10;&#10;&#10;\end{document}"/>
  <p:tag name="IGUANATEXSIZE" val="20"/>
  <p:tag name="IGUANATEXCURSOR" val="18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98.25"/>
  <p:tag name="LATEXADDIN" val="\documentclass{article}&#10;\usepackage{amsmath}&#10;\usepackage{color}&#10;\pagestyle{empty}&#10;\begin{document}&#10;&#10;${\bf G}$&#10;&#10;&#10;\end{document}"/>
  <p:tag name="IGUANATEXSIZE" val="20"/>
  <p:tag name="IGUANATEXCURSOR" val="10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09.5"/>
  <p:tag name="LATEXADDIN" val="\documentclass{article}&#10;\usepackage{amsmath}&#10;\usepackage{color}&#10;\pagestyle{empty}&#10;\begin{document}&#10;&#10;$10$&#10;&#10;\end{document}"/>
  <p:tag name="IGUANATEXSIZE" val="20"/>
  <p:tag name="IGUANATEXCURSOR" val="10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$11$&#10;&#10;\end{document}"/>
  <p:tag name="IGUANATEXSIZE" val="20"/>
  <p:tag name="IGUANATEXCURSOR" val="10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14"/>
  <p:tag name="LATEXADDIN" val="\documentclass{article}&#10;\usepackage{amsmath}&#10;\usepackage{color}&#10;\pagestyle{empty}&#10;\begin{document}&#10;&#10;$L({\bf G}) = $&#10;&#10;&#10;\end{document}"/>
  <p:tag name="IGUANATEXSIZE" val="20"/>
  <p:tag name="IGUANATEXCURSOR" val="11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84.75"/>
  <p:tag name="LATEXADDIN" val="\documentclass{article}&#10;\usepackage{amsmath}&#10;\usepackage{color}&#10;\pagestyle{empty}&#10;\begin{document}&#10;&#10;$\Sigma = \{10,11\}$, $\Sigma'=\{12\}$&#10;&#10;&#10;\end{document}"/>
  <p:tag name="IGUANATEXSIZE" val="20"/>
  <p:tag name="IGUANATEXCURSOR" val="13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645"/>
  <p:tag name="LATEXADDIN" val="\documentclass{article}&#10;\usepackage{amsmath}&#10;\usepackage{color}&#10;\pagestyle{empty}&#10;\begin{document}&#10;&#10;$P^{-1} L({\bf G}) = $&#10;&#10;&#10;\end{document}"/>
  <p:tag name="IGUANATEXSIZE" val="20"/>
  <p:tag name="IGUANATEXCURSOR" val="10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09.25"/>
  <p:tag name="LATEXADDIN" val="\documentclass{article}&#10;\usepackage{amsmath}&#10;\usepackage{color}&#10;\pagestyle{empty}&#10;\begin{document}&#10;&#10;$L_m({\bf G}) = $&#10;&#10;&#10;\end{document}"/>
  <p:tag name="IGUANATEXSIZE" val="20"/>
  <p:tag name="IGUANATEXCURSOR" val="10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739.5"/>
  <p:tag name="LATEXADDIN" val="\documentclass{article}&#10;\usepackage{amsmath}&#10;\usepackage{color}&#10;\pagestyle{empty}&#10;\begin{document}&#10;&#10;$P^{-1} L_m({\bf G}) = $&#10;&#10;&#10;\end{document}"/>
  <p:tag name="IGUANATEXSIZE" val="20"/>
  <p:tag name="IGUANATEXCURSOR" val="107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98.25"/>
  <p:tag name="LATEXADDIN" val="\documentclass{article}&#10;\usepackage{amsmath}&#10;\usepackage{color}&#10;\pagestyle{empty}&#10;\begin{document}&#10;&#10;${\bf G}$&#10;&#10;&#10;\end{document}"/>
  <p:tag name="IGUANATEXSIZE" val="20"/>
  <p:tag name="IGUANATEXCURSOR" val="107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09.5"/>
  <p:tag name="LATEXADDIN" val="\documentclass{article}&#10;\usepackage{amsmath}&#10;\usepackage{color}&#10;\pagestyle{empty}&#10;\begin{document}&#10;&#10;$10$&#10;&#10;\end{document}"/>
  <p:tag name="IGUANATEXSIZE" val="20"/>
  <p:tag name="IGUANATEXCURSOR" val="103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$11$&#10;&#10;\end{document}"/>
  <p:tag name="IGUANATEXSIZE" val="20"/>
  <p:tag name="IGUANATEXCURSOR" val="10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703.5"/>
  <p:tag name="LATEXADDIN" val="\documentclass{article}&#10;\usepackage{amsmath}&#10;\usepackage{color}&#10;\pagestyle{empty}&#10;\begin{document}&#10;&#10;$\Sigma = \{10,11\}$, &#10;&#10;$\Sigma'=\{12\}$&#10;&#10;&#10;\end{document}"/>
  <p:tag name="IGUANATEXSIZE" val="20"/>
  <p:tag name="IGUANATEXCURSOR" val="137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1965"/>
  <p:tag name="LATEXADDIN" val="\documentclass{article}&#10;\usepackage{amsmath}&#10;\usepackage{color}&#10;\pagestyle{empty}&#10;\begin{document}&#10;&#10;$P^{-1} L({\bf G}) = \{12^*, 12^*.10,12^*.10.12^*,$ &#10;&#10;&#10;\end{document}"/>
  <p:tag name="IGUANATEXSIZE" val="20"/>
  <p:tag name="IGUANATEXCURSOR" val="14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177.75"/>
  <p:tag name="LATEXADDIN" val="\documentclass{article}&#10;\usepackage{amsmath}&#10;\usepackage{color}&#10;\pagestyle{empty}&#10;\begin{document}&#10;&#10;&#10;${\bf G}_{sl} $&#10;&#10;\end{document}"/>
  <p:tag name="IGUANATEXSIZE" val="20"/>
  <p:tag name="IGUANATEXCURSOR" val="10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$12$&#10;&#10;\end{document}"/>
  <p:tag name="IGUANATEXSIZE" val="20"/>
  <p:tag name="IGUANATEXCURSOR" val="10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09.5"/>
  <p:tag name="LATEXADDIN" val="\documentclass{article}&#10;\usepackage{amsmath}&#10;\usepackage{color}&#10;\pagestyle{empty}&#10;\begin{document}&#10;&#10;$10$&#10;&#10;\end{document}"/>
  <p:tag name="IGUANATEXSIZE" val="20"/>
  <p:tag name="IGUANATEXCURSOR" val="10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$11$&#10;&#10;\end{document}"/>
  <p:tag name="IGUANATEXSIZE" val="20"/>
  <p:tag name="IGUANATEXCURSOR" val="10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$12$&#10;&#10;\end{document}"/>
  <p:tag name="IGUANATEXSIZE" val="20"/>
  <p:tag name="IGUANATEXCURSOR" val="10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18"/>
  <p:tag name="LATEXADDIN" val="\documentclass{article}&#10;\usepackage{amsmath}&#10;\usepackage{color}&#10;\pagestyle{empty}&#10;\begin{document}&#10;&#10;$12^*.10.12^*.11, ... \}$&#10;&#10;&#10;\end{document}"/>
  <p:tag name="IGUANATEXSIZE" val="20"/>
  <p:tag name="IGUANATEXCURSOR" val="11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2008.5"/>
  <p:tag name="LATEXADDIN" val="\documentclass{article}&#10;\usepackage{amsmath}&#10;\usepackage{color}&#10;\pagestyle{empty}&#10;\begin{document}&#10;&#10;$P^{-1} L_m({\bf G}) = \{12^*, 12^*.10.12^*.11, ... \}$&#10;&#10;\end{document}"/>
  <p:tag name="IGUANATEXSIZE" val="20"/>
  <p:tag name="IGUANATEXCURSOR" val="15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99.5"/>
  <p:tag name="LATEXADDIN" val="\documentclass{article}&#10;\usepackage{amsmath}&#10;\usepackage{color}&#10;\pagestyle{empty}&#10;\begin{document}&#10;&#10;&#10;$L({\bf G}_{sl})= $&#10;&#10;\end{document}"/>
  <p:tag name="IGUANATEXSIZE" val="20"/>
  <p:tag name="IGUANATEXCURSOR" val="115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94"/>
  <p:tag name="LATEXADDIN" val="\documentclass{article}&#10;\usepackage{amsmath}&#10;\usepackage{color}&#10;\pagestyle{empty}&#10;\begin{document}&#10;&#10;&#10;$L_m({\bf G}_{sl})= $&#10;&#10;\end{document}"/>
  <p:tag name="IGUANATEXSIZE" val="20"/>
  <p:tag name="IGUANATEXCURSOR" val="118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9"/>
  <p:tag name="ORIGINALWIDTH" val="2741.25"/>
  <p:tag name="LATEXADDIN" val="\documentclass{article}&#10;\usepackage{amsmath}&#10;\usepackage{color}&#10;\pagestyle{empty}&#10;\begin{document}&#10;&#10;&#10;Let ${\bf G}_1 = (Q_1, \Sigma, \delta_1, q_{0,1}, Q_{m,1})$ &#10;&#10;and ${\bf G}_2 = (Q_2, \Sigma, \delta_2, q_{0,2}, Q_{m,2})$ &#10;be two generators.&#10;&#10;\end{document}"/>
  <p:tag name="IGUANATEXSIZE" val="20"/>
  <p:tag name="IGUANATEXCURSOR" val="24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3445.5"/>
  <p:tag name="LATEXADDIN" val="\documentclass{article}&#10;\usepackage{amsmath}&#10;\usepackage{color}&#10;\pagestyle{empty}&#10;\begin{document}&#10;&#10;&#10;\[\delta((q_1,q_2),\sigma) = \left\{&#10;  \begin{array}{ll}&#10;    (\delta_1(q_1,\sigma), \delta_2(q_2,\sigma)), &amp; \hbox{if $\delta_1(q_1,\sigma)! \ \&amp;\ \delta_2(q_2,\sigma)!$} \\&#10;    \mbox{undefined}, &amp; \hbox{otherwise}&#10;  \end{array}&#10;\right.&#10;\]&#10;&#10;&#10;&#10;\end{document}"/>
  <p:tag name="IGUANATEXSIZE" val="20"/>
  <p:tag name="IGUANATEXCURSOR" val="27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3090.75"/>
  <p:tag name="LATEXADDIN" val="\documentclass{article}&#10;\usepackage{amsmath}&#10;\usepackage{color}&#10;\pagestyle{empty}&#10;\begin{document}&#10;&#10;&#10;where $Q = Q_1 \times Q_2$, $q_0 = (q_{0,1}, q_{0,2})$, $Q_m = Q_{m,1} \times Q_{m,2}$&#10;&#10;&#10;\end{document}"/>
  <p:tag name="IGUANATEXSIZE" val="20"/>
  <p:tag name="IGUANATEXCURSOR" val="18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98"/>
  <p:tag name="LATEXADDIN" val="\documentclass{article}&#10;\usepackage{amsmath}&#10;\usepackage{color}&#10;\pagestyle{empty}&#10;\begin{document}&#10;&#10;&#10;$\delta  : (Q_1 \times Q_2) \times \Sigma \rightarrow (Q_1 \times Q_2)$&#10;&#10;&#10;\end{document}"/>
  <p:tag name="IGUANATEXSIZE" val="20"/>
  <p:tag name="IGUANATEXCURSOR" val="109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7"/>
  <p:tag name="ORIGINALWIDTH" val="2508.75"/>
  <p:tag name="LATEXADDIN" val="\documentclass{article}&#10;\usepackage{amsmath}&#10;\usepackage{color}&#10;\pagestyle{empty}&#10;\begin{document}&#10;&#10;The {\color{blue} product of ${\bf G}_1$ and ${\bf G}_2$}, &#10;written ${\bf G}_1 \times {\bf G}_2$, &#10;&#10;is a new generator ${\bf G} = (Q, \Sigma, \delta, q_0, Q_m)$&#10;&#10;&#10;&#10;&#10;\end{document}"/>
  <p:tag name="IGUANATEXSIZE" val="20"/>
  <p:tag name="IGUANATEXCURSOR" val="26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49.25"/>
  <p:tag name="LATEXADDIN" val="\documentclass{article}&#10;\usepackage{amsmath}&#10;\usepackage{color}&#10;\pagestyle{empty}&#10;\begin{document}&#10;&#10;${\bf G}_2$&#10;&#10;&#10;\end{document}"/>
  <p:tag name="IGUANATEXSIZE" val="20"/>
  <p:tag name="IGUANATEXCURSOR" val="11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470.25"/>
  <p:tag name="LATEXADDIN" val="\documentclass{article}&#10;\usepackage{amsmath}&#10;\usepackage{color}&#10;\pagestyle{empty}&#10;\begin{document}&#10;&#10;&#10;${\bf G}_1 \times {\bf G}_2$&#10;&#10;\end{document}"/>
  <p:tag name="IGUANATEXSIZE" val="20"/>
  <p:tag name="IGUANATEXCURSOR" val="128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09.5"/>
  <p:tag name="LATEXADDIN" val="\documentclass{article}&#10;\usepackage{amsmath}&#10;\usepackage{color}&#10;\pagestyle{empty}&#10;\begin{document}&#10;&#10;$10$&#10;&#10;\end{document}"/>
  <p:tag name="IGUANATEXSIZE" val="20"/>
  <p:tag name="IGUANATEXCURSOR" val="10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46.25"/>
  <p:tag name="LATEXADDIN" val="\documentclass{article}&#10;\usepackage{amsmath}&#10;\usepackage{color}&#10;\pagestyle{empty}&#10;\begin{document}&#10;&#10;${\bf G}_1$&#10;&#10;&#10;\end{document}"/>
  <p:tag name="IGUANATEXSIZE" val="20"/>
  <p:tag name="IGUANATEXCURSOR" val="11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09.5"/>
  <p:tag name="LATEXADDIN" val="\documentclass{article}&#10;\usepackage{amsmath}&#10;\usepackage{color}&#10;\pagestyle{empty}&#10;\begin{document}&#10;&#10;$10$&#10;&#10;\end{document}"/>
  <p:tag name="IGUANATEXSIZE" val="20"/>
  <p:tag name="IGUANATEXCURSOR" val="10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09.5"/>
  <p:tag name="LATEXADDIN" val="\documentclass{article}&#10;\usepackage{amsmath}&#10;\usepackage{color}&#10;\pagestyle{empty}&#10;\begin{document}&#10;&#10;$10$&#10;&#10;\end{document}"/>
  <p:tag name="IGUANATEXSIZE" val="20"/>
  <p:tag name="IGUANATEXCURSOR" val="10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09.5"/>
  <p:tag name="LATEXADDIN" val="\documentclass{article}&#10;\usepackage{amsmath}&#10;\usepackage{color}&#10;\pagestyle{empty}&#10;\begin{document}&#10;&#10;$10$&#10;&#10;\end{document}"/>
  <p:tag name="IGUANATEXSIZE" val="20"/>
  <p:tag name="IGUANATEXCURSOR" val="10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09.5"/>
  <p:tag name="LATEXADDIN" val="\documentclass{article}&#10;\usepackage{amsmath}&#10;\usepackage{color}&#10;\pagestyle{empty}&#10;\begin{document}&#10;&#10;$10$&#10;&#10;\end{document}"/>
  <p:tag name="IGUANATEXSIZE" val="20"/>
  <p:tag name="IGUANATEXCURSOR" val="10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9"/>
  <p:tag name="ORIGINALWIDTH" val="2741.25"/>
  <p:tag name="LATEXADDIN" val="\documentclass{article}&#10;\usepackage{amsmath}&#10;\usepackage{color}&#10;\pagestyle{empty}&#10;\begin{document}&#10;&#10;&#10;Let ${\bf G}_1 = (Q_1, \Sigma, \delta_1, q_{0,1}, Q_{m,1})$ &#10;&#10;and ${\bf G}_2 = (Q_2, \Sigma, \delta_2, q_{0,2}, Q_{m,2})$ &#10;be two generators.&#10;&#10;\end{document}"/>
  <p:tag name="IGUANATEXSIZE" val="20"/>
  <p:tag name="IGUANATEXCURSOR" val="24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7"/>
  <p:tag name="ORIGINALWIDTH" val="2508.75"/>
  <p:tag name="LATEXADDIN" val="\documentclass{article}&#10;\usepackage{amsmath}&#10;\usepackage{color}&#10;\pagestyle{empty}&#10;\begin{document}&#10;&#10;The {\color{blue} product of ${\bf G}_1$ and ${\bf G}_2$}, &#10;written ${\bf G}_1 \times {\bf G}_2$, &#10;&#10;is a new generator ${\bf G} = (Q, \Sigma, \delta, q_0, Q_m)$&#10;&#10;&#10;&#10;&#10;\end{document}"/>
  <p:tag name="IGUANATEXSIZE" val="20"/>
  <p:tag name="IGUANATEXCURSOR" val="26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90"/>
  <p:tag name="LATEXADDIN" val="\documentclass{article}&#10;\usepackage{amsmath}&#10;\usepackage{color}&#10;\pagestyle{empty}&#10;\begin{document}&#10;&#10;&#10;{\color{red} What is $L_m({\bf G}_1 \times {\bf G}_2)$? &#10;}&#10;&#10;\end{document}"/>
  <p:tag name="IGUANATEXSIZE" val="20"/>
  <p:tag name="IGUANATEXCURSOR" val="12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941.75"/>
  <p:tag name="LATEXADDIN" val="\documentclass{article}&#10;\usepackage{amsmath}&#10;\usepackage{color}&#10;\pagestyle{empty}&#10;\begin{document}&#10;&#10;&#10;{\color{blue} $L_m({\bf G}_1 \times {\bf G}_2)=L_m({\bf G}_1) \cap &#10;L_m({\bf G}_2)$} &#10;&#10;\end{document}"/>
  <p:tag name="IGUANATEXSIZE" val="20"/>
  <p:tag name="IGUANATEXCURSOR" val="17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49.25"/>
  <p:tag name="LATEXADDIN" val="\documentclass{article}&#10;\usepackage{amsmath}&#10;\usepackage{color}&#10;\pagestyle{empty}&#10;\begin{document}&#10;&#10;${\bf G}_2$&#10;&#10;&#10;\end{document}"/>
  <p:tag name="IGUANATEXSIZE" val="20"/>
  <p:tag name="IGUANATEXCURSOR" val="11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85"/>
  <p:tag name="LATEXADDIN" val="\documentclass{article}&#10;\usepackage{amsmath}&#10;\usepackage{color}&#10;\pagestyle{empty}&#10;\begin{document}&#10;&#10;&#10;$L_m({\bf G}_1 \times {\bf G}_2)= $&#10;&#10;\end{document}"/>
  <p:tag name="IGUANATEXSIZE" val="20"/>
  <p:tag name="IGUANATEXCURSOR" val="135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09.5"/>
  <p:tag name="LATEXADDIN" val="\documentclass{article}&#10;\usepackage{amsmath}&#10;\usepackage{color}&#10;\pagestyle{empty}&#10;\begin{document}&#10;&#10;$10$&#10;&#10;\end{document}"/>
  <p:tag name="IGUANATEXSIZE" val="20"/>
  <p:tag name="IGUANATEXCURSOR" val="10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46.25"/>
  <p:tag name="LATEXADDIN" val="\documentclass{article}&#10;\usepackage{amsmath}&#10;\usepackage{color}&#10;\pagestyle{empty}&#10;\begin{document}&#10;&#10;${\bf G}_1$&#10;&#10;&#10;\end{document}"/>
  <p:tag name="IGUANATEXSIZE" val="20"/>
  <p:tag name="IGUANATEXCURSOR" val="11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09.5"/>
  <p:tag name="LATEXADDIN" val="\documentclass{article}&#10;\usepackage{amsmath}&#10;\usepackage{color}&#10;\pagestyle{empty}&#10;\begin{document}&#10;&#10;$10$&#10;&#10;\end{document}"/>
  <p:tag name="IGUANATEXSIZE" val="20"/>
  <p:tag name="IGUANATEXCURSOR" val="103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09.5"/>
  <p:tag name="LATEXADDIN" val="\documentclass{article}&#10;\usepackage{amsmath}&#10;\usepackage{color}&#10;\pagestyle{empty}&#10;\begin{document}&#10;&#10;$10$&#10;&#10;\end{document}"/>
  <p:tag name="IGUANATEXSIZE" val="20"/>
  <p:tag name="IGUANATEXCURSOR" val="10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09.5"/>
  <p:tag name="LATEXADDIN" val="\documentclass{article}&#10;\usepackage{amsmath}&#10;\usepackage{color}&#10;\pagestyle{empty}&#10;\begin{document}&#10;&#10;$10$&#10;&#10;\end{document}"/>
  <p:tag name="IGUANATEXSIZE" val="20"/>
  <p:tag name="IGUANATEXCURSOR" val="10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09.5"/>
  <p:tag name="LATEXADDIN" val="\documentclass{article}&#10;\usepackage{amsmath}&#10;\usepackage{color}&#10;\pagestyle{empty}&#10;\begin{document}&#10;&#10;$10$&#10;&#10;\end{document}"/>
  <p:tag name="IGUANATEXSIZE" val="20"/>
  <p:tag name="IGUANATEXCURSOR" val="10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64.75"/>
  <p:tag name="LATEXADDIN" val="\documentclass{article}&#10;\usepackage{amsmath}&#10;\usepackage{color}&#10;\pagestyle{empty}&#10;\begin{document}&#10;&#10;$L_m({\bf G}_1) = $&#10;&#10;&#10;\end{document}"/>
  <p:tag name="IGUANATEXSIZE" val="20"/>
  <p:tag name="IGUANATEXCURSOR" val="10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64.75"/>
  <p:tag name="LATEXADDIN" val="\documentclass{article}&#10;\usepackage{amsmath}&#10;\usepackage{color}&#10;\pagestyle{empty}&#10;\begin{document}&#10;&#10;$L_m({\bf G}_2) = $&#10;&#10;&#10;\end{document}"/>
  <p:tag name="IGUANATEXSIZE" val="20"/>
  <p:tag name="IGUANATEXCURSOR" val="114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9"/>
  <p:tag name="ORIGINALWIDTH" val="2741.25"/>
  <p:tag name="LATEXADDIN" val="\documentclass{article}&#10;\usepackage{amsmath}&#10;\usepackage{color}&#10;\pagestyle{empty}&#10;\begin{document}&#10;&#10;&#10;Let ${\bf G}_1 = (Q_1, \Sigma, \delta_1, q_{0,1}, Q_{m,1})$ &#10;&#10;and ${\bf G}_2 = (Q_2, \Sigma, \delta_2, q_{0,2}, Q_{m,2})$ &#10;be two generators.&#10;&#10;\end{document}"/>
  <p:tag name="IGUANATEXSIZE" val="20"/>
  <p:tag name="IGUANATEXCURSOR" val="24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1607.25"/>
  <p:tag name="LATEXADDIN" val="\documentclass{article}&#10;\usepackage{amsmath}&#10;\usepackage{color}&#10;\pagestyle{empty}&#10;\begin{document}&#10;&#10;&#10;{\color{red} How to get a generator {\bf G} s.t.&#10;}&#10;&#10;\end{document}"/>
  <p:tag name="IGUANATEXSIZE" val="20"/>
  <p:tag name="IGUANATEXCURSOR" val="126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71"/>
  <p:tag name="LATEXADDIN" val="\documentclass{article}&#10;\usepackage{amsmath}&#10;\usepackage{color}&#10;\pagestyle{empty}&#10;\begin{document}&#10;&#10;&#10;{\color{red} $L_m({\bf G})=L_m({\bf G}_1) \cup &#10;L_m({\bf G}_2)$ ?} &#10;&#10;\end{document}"/>
  <p:tag name="IGUANATEXSIZE" val="20"/>
  <p:tag name="IGUANATEXCURSOR" val="166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6.5"/>
  <p:tag name="ORIGINALWIDTH" val="3106.5"/>
  <p:tag name="LATEXADDIN" val="\documentclass{article}&#10;\usepackage{amsmath}&#10;\usepackage{color}&#10;\pagestyle{empty}&#10;\begin{document}&#10;&#10;&#10;{\color{blue} ${\bf G}=$ complement\big( complement$({\bf G}_1) \,\times$ &#10;complement$({\bf G}_2) \ \big)$} &#10;&#10;(De Morgan's Law)&#10;&#10;\end{document}"/>
  <p:tag name="IGUANATEXSIZE" val="20"/>
  <p:tag name="IGUANATEXCURSOR" val="21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9"/>
  <p:tag name="ORIGINALWIDTH" val="2796.75"/>
  <p:tag name="LATEXADDIN" val="\documentclass{article}&#10;\usepackage{amsmath}&#10;\usepackage{color}&#10;\pagestyle{empty}&#10;\begin{document}&#10;&#10;&#10;Let ${\bf G}_1 = (Q_1, {\color{blue} \Sigma_1}, \delta_1, q_{0,1}, Q_{m,1})$ &#10;&#10;and ${\bf G}_2 = (Q_2, {\color{blue} \Sigma_2}, \delta_2, q_{0,2}, Q_{m,2})$ &#10;be two generators.&#10;&#10;\end{document}"/>
  <p:tag name="IGUANATEXSIZE" val="20"/>
  <p:tag name="IGUANATEXCURSOR" val="275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3132.75"/>
  <p:tag name="LATEXADDIN" val="\documentclass{article}&#10;\usepackage{amsmath}&#10;\usepackage{color}&#10;\pagestyle{empty}&#10;\begin{document}&#10;&#10;The {\color{blue} synchronous product of ${\bf G}_1$ and ${\bf G}_2$}, written ${\bf G}_1 || {\bf G}_2$,&#10; &#10;is a new generator ${\bf G} = (Q, \Sigma, \delta, q_0, Q_m)$ formed by:&#10;&#10;&#10;&#10;\end{document}"/>
  <p:tag name="IGUANATEXSIZE" val="20"/>
  <p:tag name="IGUANATEXCURSOR" val="27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2.5"/>
  <p:tag name="ORIGINALWIDTH" val="2109"/>
  <p:tag name="LATEXADDIN" val="\documentclass{article}&#10;\usepackage{amsmath}&#10;\usepackage{color}&#10;\pagestyle{empty}&#10;\begin{document}&#10;&#10;1. Selfloop ${\bf G}_1$ with $\Sigma_2 - \Sigma_1$, say ${\bf G}_{sl1}$;&#10;&#10;\ \ \ \ selfloop ${\bf G}_2$ with $\Sigma_1 - \Sigma_2$, say ${\bf G}_{sl2}$&#10;&#10;\end{document}"/>
  <p:tag name="IGUANATEXSIZE" val="20"/>
  <p:tag name="IGUANATEXCURSOR" val="24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1060.5"/>
  <p:tag name="LATEXADDIN" val="\documentclass{article}&#10;\usepackage{amsmath}&#10;\usepackage{color}&#10;\pagestyle{empty}&#10;\begin{document}&#10;&#10;2. ${\bf G} = {\bf G}_{sl1} \times {\bf G}_{sl2}$ &#10;&#10;\end{document}"/>
  <p:tag name="IGUANATEXSIZE" val="20"/>
  <p:tag name="IGUANATEXCURSOR" val="148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49.25"/>
  <p:tag name="LATEXADDIN" val="\documentclass{article}&#10;\usepackage{amsmath}&#10;\usepackage{color}&#10;\pagestyle{empty}&#10;\begin{document}&#10;&#10;${\bf G}_2$&#10;&#10;&#10;\end{document}"/>
  <p:tag name="IGUANATEXSIZE" val="20"/>
  <p:tag name="IGUANATEXCURSOR" val="11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87"/>
  <p:tag name="LATEXADDIN" val="\documentclass{article}&#10;\usepackage{amsmath}&#10;\usepackage{color}&#10;\pagestyle{empty}&#10;\begin{document}&#10;&#10;&#10;${\bf G}_1 || {\bf G}_2$&#10;&#10;\end{document}"/>
  <p:tag name="IGUANATEXSIZE" val="20"/>
  <p:tag name="IGUANATEXCURSOR" val="11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09.5"/>
  <p:tag name="LATEXADDIN" val="\documentclass{article}&#10;\usepackage{amsmath}&#10;\usepackage{color}&#10;\pagestyle{empty}&#10;\begin{document}&#10;&#10;$10$&#10;&#10;\end{document}"/>
  <p:tag name="IGUANATEXSIZE" val="20"/>
  <p:tag name="IGUANATEXCURSOR" val="10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46.25"/>
  <p:tag name="LATEXADDIN" val="\documentclass{article}&#10;\usepackage{amsmath}&#10;\usepackage{color}&#10;\pagestyle{empty}&#10;\begin{document}&#10;&#10;${\bf G}_1$&#10;&#10;&#10;\end{document}"/>
  <p:tag name="IGUANATEXSIZE" val="20"/>
  <p:tag name="IGUANATEXCURSOR" val="11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$11$&#10;&#10;\end{document}"/>
  <p:tag name="IGUANATEXSIZE" val="20"/>
  <p:tag name="IGUANATEXCURSOR" val="10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$12$&#10;&#10;\end{document}"/>
  <p:tag name="IGUANATEXSIZE" val="20"/>
  <p:tag name="IGUANATEXCURSOR" val="103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09.5"/>
  <p:tag name="LATEXADDIN" val="\documentclass{article}&#10;\usepackage{amsmath}&#10;\usepackage{color}&#10;\pagestyle{empty}&#10;\begin{document}&#10;&#10;$10$&#10;&#10;\end{document}"/>
  <p:tag name="IGUANATEXSIZE" val="20"/>
  <p:tag name="IGUANATEXCURSOR" val="10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09.5"/>
  <p:tag name="LATEXADDIN" val="\documentclass{article}&#10;\usepackage{amsmath}&#10;\usepackage{color}&#10;\pagestyle{empty}&#10;\begin{document}&#10;&#10;$10$&#10;&#10;\end{document}"/>
  <p:tag name="IGUANATEXSIZE" val="20"/>
  <p:tag name="IGUANATEXCURSOR" val="103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07.5"/>
  <p:tag name="LATEXADDIN" val="\documentclass{article}&#10;\usepackage{amsmath}&#10;\usepackage{color}&#10;\pagestyle{empty}&#10;\begin{document}&#10;&#10;&#10;{\color{red} What is $L_m({\bf G}_1 || {\bf G}_2)$? &#10;}&#10;&#10;\end{document}"/>
  <p:tag name="IGUANATEXSIZE" val="20"/>
  <p:tag name="IGUANATEXCURSOR" val="14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1"/>
  <p:tag name="ORIGINALWIDTH" val="2958"/>
  <p:tag name="LATEXADDIN" val="\documentclass{article}&#10;\usepackage{amsmath}&#10;\usepackage{color}&#10;\pagestyle{empty}&#10;\begin{document}&#10;&#10;&#10;{\color{blue} $L_m({\bf G}_1 || {\bf G}_2)= P^{-1}_1 L_m({\bf G}_1) \cap &#10;P^{-1}_2 L_m({\bf G}_2)$} &#10;&#10;where $P_1: (\Sigma_1 \cup \Sigma_2)^* \rightarrow \Sigma^*_1$&#10;and $P_2: (\Sigma_1 \cup \Sigma_2)^* \rightarrow \Sigma^*_2$&#10;&#10;\end{document}"/>
  <p:tag name="IGUANATEXSIZE" val="20"/>
  <p:tag name="IGUANATEXCURSOR" val="325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3132.75"/>
  <p:tag name="LATEXADDIN" val="\documentclass{article}&#10;\usepackage{amsmath}&#10;\usepackage{color}&#10;\pagestyle{empty}&#10;\begin{document}&#10;&#10;The {\color{blue} synchronous product of ${\bf G}_1$ and ${\bf G}_2$}, written ${\bf G}_1 || {\bf G}_2$,&#10; &#10;is a new generator ${\bf G} = (Q, \Sigma, \delta, q_0, Q_m)$ formed by:&#10;&#10;&#10;&#10;\end{document}"/>
  <p:tag name="IGUANATEXSIZE" val="20"/>
  <p:tag name="IGUANATEXCURSOR" val="27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2.5"/>
  <p:tag name="ORIGINALWIDTH" val="2109"/>
  <p:tag name="LATEXADDIN" val="\documentclass{article}&#10;\usepackage{amsmath}&#10;\usepackage{color}&#10;\pagestyle{empty}&#10;\begin{document}&#10;&#10;1. Selfloop ${\bf G}_1$ with $\Sigma_2 - \Sigma_1$, say ${\bf G}_{sl1}$;&#10;&#10;\ \ \ \ selfloop ${\bf G}_2$ with $\Sigma_1 - \Sigma_2$, say ${\bf G}_{sl2}$&#10;&#10;\end{document}"/>
  <p:tag name="IGUANATEXSIZE" val="20"/>
  <p:tag name="IGUANATEXCURSOR" val="249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1060.5"/>
  <p:tag name="LATEXADDIN" val="\documentclass{article}&#10;\usepackage{amsmath}&#10;\usepackage{color}&#10;\pagestyle{empty}&#10;\begin{document}&#10;&#10;2. ${\bf G} = {\bf G}_{sl1} \times {\bf G}_{sl2}$ &#10;&#10;\end{document}"/>
  <p:tag name="IGUANATEXSIZE" val="20"/>
  <p:tag name="IGUANATEXCURSOR" val="148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9"/>
  <p:tag name="ORIGINALWIDTH" val="2796.75"/>
  <p:tag name="LATEXADDIN" val="\documentclass{article}&#10;\usepackage{amsmath}&#10;\usepackage{color}&#10;\pagestyle{empty}&#10;\begin{document}&#10;&#10;&#10;Let ${\bf G}_1 = (Q_1, {\color{blue} \Sigma_1}, \delta_1, q_{0,1}, Q_{m,1})$ &#10;&#10;and ${\bf G}_2 = (Q_2, {\color{blue} \Sigma_2}, \delta_2, q_{0,2}, Q_{m,2})$ &#10;be two generators.&#10;&#10;\end{document}"/>
  <p:tag name="IGUANATEXSIZE" val="20"/>
  <p:tag name="IGUANATEXCURSOR" val="275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87"/>
  <p:tag name="LATEXADDIN" val="\documentclass{article}&#10;\usepackage{amsmath}&#10;\usepackage{color}&#10;\pagestyle{empty}&#10;\begin{document}&#10;&#10;&#10;${\bf G}_1 || {\bf G}_2$&#10;&#10;\end{document}"/>
  <p:tag name="IGUANATEXSIZE" val="20"/>
  <p:tag name="IGUANATEXCURSOR" val="11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46.25"/>
  <p:tag name="LATEXADDIN" val="\documentclass{article}&#10;\usepackage{amsmath}&#10;\usepackage{color}&#10;\pagestyle{empty}&#10;\begin{document}&#10;&#10;${\bf G}_1$&#10;&#10;&#10;\end{document}"/>
  <p:tag name="IGUANATEXSIZE" val="20"/>
  <p:tag name="IGUANATEXCURSOR" val="11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09.5"/>
  <p:tag name="LATEXADDIN" val="\documentclass{article}&#10;\usepackage{amsmath}&#10;\usepackage{color}&#10;\pagestyle{empty}&#10;\begin{document}&#10;&#10;$10$&#10;&#10;\end{document}"/>
  <p:tag name="IGUANATEXSIZE" val="20"/>
  <p:tag name="IGUANATEXCURSOR" val="103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$11$&#10;&#10;\end{document}"/>
  <p:tag name="IGUANATEXSIZE" val="20"/>
  <p:tag name="IGUANATEXCURSOR" val="103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8"/>
  <p:tag name="LATEXADDIN" val="\documentclass{article}&#10;\usepackage{amsmath}&#10;\usepackage{color}&#10;\pagestyle{empty}&#10;\begin{document}&#10;&#10;$12$&#10;&#10;\end{document}"/>
  <p:tag name="IGUANATEXSIZE" val="20"/>
  <p:tag name="IGUANATEXCURSOR" val="103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49.25"/>
  <p:tag name="LATEXADDIN" val="\documentclass{article}&#10;\usepackage{amsmath}&#10;\usepackage{color}&#10;\pagestyle{empty}&#10;\begin{document}&#10;&#10;${\bf G}_2$&#10;&#10;&#10;\end{document}"/>
  <p:tag name="IGUANATEXSIZE" val="20"/>
  <p:tag name="IGUANATEXCURSOR" val="11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04.25"/>
  <p:tag name="LATEXADDIN" val="\documentclass{article}&#10;\usepackage{amsmath}&#10;\usepackage{color}&#10;\pagestyle{empty}&#10;\begin{document}&#10;&#10;$11$&#10;&#10;\end{document}"/>
  <p:tag name="IGUANATEXSIZE" val="20"/>
  <p:tag name="IGUANATEXCURSOR" val="10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09.5"/>
  <p:tag name="LATEXADDIN" val="\documentclass{article}&#10;\usepackage{amsmath}&#10;\usepackage{color}&#10;\pagestyle{empty}&#10;\begin{document}&#10;&#10;$10$&#10;&#10;\end{document}"/>
  <p:tag name="IGUANATEXSIZE" val="20"/>
  <p:tag name="IGUANATEXCURSOR" val="10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25"/>
  <p:tag name="ORIGINALWIDTH" val="108.75"/>
  <p:tag name="LATEXADDIN" val="\documentclass{article}&#10;\usepackage{amsmath}&#10;\usepackage{color}&#10;\pagestyle{empty}&#10;\begin{document}&#10;&#10;$13$&#10;&#10;\end{document}"/>
  <p:tag name="IGUANATEXSIZE" val="20"/>
  <p:tag name="IGUANATEXCURSOR" val="10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2804.25"/>
  <p:tag name="LATEXADDIN" val="\documentclass{article}&#10;\usepackage{amsmath}&#10;\usepackage{color}&#10;\pagestyle{empty}&#10;\begin{document}&#10;&#10;${\bf G}_1$ and ${\bf G}_2$ are {\color{blue} (synchronously) nonconflicting} &#10;&#10;if their synchronous product ${\bf G}_1 || {\bf G}_2$ is nonblocking&#10;&#10;\end{document}"/>
  <p:tag name="IGUANATEXSIZE" val="20"/>
  <p:tag name="IGUANATEXCURSOR" val="209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9"/>
  <p:tag name="ORIGINALWIDTH" val="2754"/>
  <p:tag name="LATEXADDIN" val="\documentclass{article}&#10;\usepackage{amsmath}&#10;\usepackage{color}&#10;\pagestyle{empty}&#10;\begin{document}&#10;&#10;&#10;Let ${\bf G}_1 = (Q_1, {\color{blue} \Sigma_1}, \delta_1, q_{0,1}, Q_{m,1})$ &#10;&#10;and ${\bf G}_2 = (Q_2, {\color{blue} \Sigma_2}, \delta_2, q_{0,2}, Q_{m,2})$ &#10;be two automata.&#10;&#10;\end{document}"/>
  <p:tag name="IGUANATEXSIZE" val="20"/>
  <p:tag name="IGUANATEXCURSOR" val="22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18265</TotalTime>
  <Words>523</Words>
  <Application>Microsoft Macintosh PowerPoint</Application>
  <PresentationFormat>On-screen Show (4:3)</PresentationFormat>
  <Paragraphs>108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Office Theme</vt:lpstr>
      <vt:lpstr>Custom Design</vt:lpstr>
      <vt:lpstr>Operations on Automata</vt:lpstr>
      <vt:lpstr>Complement</vt:lpstr>
      <vt:lpstr>Example</vt:lpstr>
      <vt:lpstr>Example</vt:lpstr>
      <vt:lpstr>Complement</vt:lpstr>
      <vt:lpstr>MatlabTCT complement</vt:lpstr>
      <vt:lpstr>Selfloop</vt:lpstr>
      <vt:lpstr>Example</vt:lpstr>
      <vt:lpstr>MatlabTCT selfloop</vt:lpstr>
      <vt:lpstr>Selfloop</vt:lpstr>
      <vt:lpstr>Natural projection</vt:lpstr>
      <vt:lpstr>Natural projection</vt:lpstr>
      <vt:lpstr>Inverse image of natural projection</vt:lpstr>
      <vt:lpstr>PowerPoint Presentation</vt:lpstr>
      <vt:lpstr>Product of automata</vt:lpstr>
      <vt:lpstr>Example</vt:lpstr>
      <vt:lpstr>MatlabTCT meet</vt:lpstr>
      <vt:lpstr>MatlabTCT meet</vt:lpstr>
      <vt:lpstr>Product of automata</vt:lpstr>
      <vt:lpstr>Example</vt:lpstr>
      <vt:lpstr>“Union” of automata</vt:lpstr>
      <vt:lpstr>Synchronous product of automata</vt:lpstr>
      <vt:lpstr>Example</vt:lpstr>
      <vt:lpstr>MatlabTCT sync</vt:lpstr>
      <vt:lpstr>MatlabTCT sync</vt:lpstr>
      <vt:lpstr>Synchronous product of automata</vt:lpstr>
      <vt:lpstr>Event blocking</vt:lpstr>
      <vt:lpstr>Nonconflicting</vt:lpstr>
      <vt:lpstr>MatlabTCT nonconflicting</vt:lpstr>
      <vt:lpstr>MatlabTCT nonconflicting</vt:lpstr>
      <vt:lpstr>MatlabTCT nonconflicting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Supervisory Control of Discrete-Event Systems</dc:title>
  <dc:creator>kai.cai</dc:creator>
  <cp:lastModifiedBy>蔡　凱</cp:lastModifiedBy>
  <cp:revision>491</cp:revision>
  <dcterms:created xsi:type="dcterms:W3CDTF">2012-09-17T19:21:51Z</dcterms:created>
  <dcterms:modified xsi:type="dcterms:W3CDTF">2020-05-28T06:26:23Z</dcterms:modified>
</cp:coreProperties>
</file>