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GIF" ContentType="image/gif"/>
  <Default Extension="bin" ContentType="application/vnd.openxmlformats-officedocument.oleObject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0"/>
  </p:notesMasterIdLst>
  <p:handoutMasterIdLst>
    <p:handoutMasterId r:id="rId31"/>
  </p:handoutMasterIdLst>
  <p:sldIdLst>
    <p:sldId id="402" r:id="rId3"/>
    <p:sldId id="422" r:id="rId4"/>
    <p:sldId id="327" r:id="rId5"/>
    <p:sldId id="411" r:id="rId6"/>
    <p:sldId id="328" r:id="rId7"/>
    <p:sldId id="409" r:id="rId8"/>
    <p:sldId id="425" r:id="rId9"/>
    <p:sldId id="423" r:id="rId10"/>
    <p:sldId id="424" r:id="rId11"/>
    <p:sldId id="302" r:id="rId12"/>
    <p:sldId id="410" r:id="rId13"/>
    <p:sldId id="413" r:id="rId14"/>
    <p:sldId id="432" r:id="rId15"/>
    <p:sldId id="433" r:id="rId16"/>
    <p:sldId id="270" r:id="rId17"/>
    <p:sldId id="427" r:id="rId18"/>
    <p:sldId id="428" r:id="rId19"/>
    <p:sldId id="414" r:id="rId20"/>
    <p:sldId id="429" r:id="rId21"/>
    <p:sldId id="434" r:id="rId22"/>
    <p:sldId id="415" r:id="rId23"/>
    <p:sldId id="267" r:id="rId24"/>
    <p:sldId id="430" r:id="rId25"/>
    <p:sldId id="431" r:id="rId26"/>
    <p:sldId id="417" r:id="rId27"/>
    <p:sldId id="268" r:id="rId28"/>
    <p:sldId id="419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2C84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 autoAdjust="0"/>
    <p:restoredTop sz="95827" autoAdjust="0"/>
  </p:normalViewPr>
  <p:slideViewPr>
    <p:cSldViewPr>
      <p:cViewPr varScale="1">
        <p:scale>
          <a:sx n="107" d="100"/>
          <a:sy n="107" d="100"/>
        </p:scale>
        <p:origin x="1176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56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5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notesMaster" Target="notesMasters/notesMaster1.xml"/><Relationship Id="rId31" Type="http://schemas.openxmlformats.org/officeDocument/2006/relationships/handoutMaster" Target="handoutMasters/handoutMaster1.xml"/><Relationship Id="rId32" Type="http://schemas.openxmlformats.org/officeDocument/2006/relationships/presProps" Target="presProps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Relationship Id="rId2" Type="http://schemas.openxmlformats.org/officeDocument/2006/relationships/image" Target="../media/image1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82FC24-B5B1-0A40-9220-2C9166D131EC}" type="datetimeFigureOut">
              <a:rPr lang="en-US" smtClean="0"/>
              <a:pPr/>
              <a:t>4/19/18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11F3D-84C3-E04C-8BF9-C0A0DCB876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400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26DA0D-6C61-0040-AABE-3E6D264D4214}" type="datetimeFigureOut">
              <a:rPr lang="en-US" smtClean="0"/>
              <a:pPr/>
              <a:t>4/19/18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6F6456-F6D9-474D-A94F-BAB655D944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504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2018-04-19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2018-04-19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2018-04-19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2018-04-19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2018-04-19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2018-04-19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2018-04-19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2018-04-19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2018-04-19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2018-04-19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2018-04-19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4/19/18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5743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4/19/18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1620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4/19/18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9892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4/19/18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085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4/19/18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4958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4/19/18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1666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4/19/18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2346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4/19/18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6445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4/19/18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7055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4/19/18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335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4/19/18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902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CA" dirty="0"/>
              <a:t>2012.12.14 (Friday)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CA" dirty="0"/>
              <a:t>DES Workshop at CDC’12, Maui, HI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0F1EF8-3B1E-5B40-B0AD-81CFE690B49A}" type="datetimeFigureOut">
              <a:rPr lang="en-US" smtClean="0"/>
              <a:pPr/>
              <a:t>4/19/18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637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.png"/><Relationship Id="rId12" Type="http://schemas.openxmlformats.org/officeDocument/2006/relationships/image" Target="../media/image4.png"/><Relationship Id="rId13" Type="http://schemas.openxmlformats.org/officeDocument/2006/relationships/image" Target="../media/image5.png"/><Relationship Id="rId14" Type="http://schemas.openxmlformats.org/officeDocument/2006/relationships/image" Target="../media/image6.png"/><Relationship Id="rId15" Type="http://schemas.openxmlformats.org/officeDocument/2006/relationships/image" Target="../media/image7.png"/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slideLayout" Target="../slideLayouts/slideLayout2.xml"/><Relationship Id="rId9" Type="http://schemas.openxmlformats.org/officeDocument/2006/relationships/image" Target="../media/image1.png"/><Relationship Id="rId10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4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1" Type="http://schemas.openxmlformats.org/officeDocument/2006/relationships/tags" Target="../tags/tag8.xml"/><Relationship Id="rId2" Type="http://schemas.openxmlformats.org/officeDocument/2006/relationships/tags" Target="../tags/tag9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8.xml"/><Relationship Id="rId20" Type="http://schemas.openxmlformats.org/officeDocument/2006/relationships/image" Target="../media/image17.png"/><Relationship Id="rId21" Type="http://schemas.openxmlformats.org/officeDocument/2006/relationships/image" Target="../media/image18.png"/><Relationship Id="rId22" Type="http://schemas.openxmlformats.org/officeDocument/2006/relationships/image" Target="../media/image1.png"/><Relationship Id="rId10" Type="http://schemas.openxmlformats.org/officeDocument/2006/relationships/slideLayout" Target="../slideLayouts/slideLayout2.xml"/><Relationship Id="rId11" Type="http://schemas.openxmlformats.org/officeDocument/2006/relationships/oleObject" Target="../embeddings/oleObject1.bin"/><Relationship Id="rId12" Type="http://schemas.openxmlformats.org/officeDocument/2006/relationships/image" Target="../media/image10.emf"/><Relationship Id="rId13" Type="http://schemas.openxmlformats.org/officeDocument/2006/relationships/oleObject" Target="../embeddings/oleObject2.bin"/><Relationship Id="rId14" Type="http://schemas.openxmlformats.org/officeDocument/2006/relationships/image" Target="../media/image11.emf"/><Relationship Id="rId15" Type="http://schemas.openxmlformats.org/officeDocument/2006/relationships/image" Target="../media/image12.png"/><Relationship Id="rId16" Type="http://schemas.openxmlformats.org/officeDocument/2006/relationships/image" Target="../media/image13.png"/><Relationship Id="rId17" Type="http://schemas.openxmlformats.org/officeDocument/2006/relationships/image" Target="../media/image14.png"/><Relationship Id="rId18" Type="http://schemas.openxmlformats.org/officeDocument/2006/relationships/image" Target="../media/image15.png"/><Relationship Id="rId19" Type="http://schemas.openxmlformats.org/officeDocument/2006/relationships/image" Target="../media/image16.png"/><Relationship Id="rId1" Type="http://schemas.openxmlformats.org/officeDocument/2006/relationships/vmlDrawing" Target="../drawings/vmlDrawing1.v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tags" Target="../tags/tag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4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1" Type="http://schemas.openxmlformats.org/officeDocument/2006/relationships/tags" Target="../tags/tag20.xml"/><Relationship Id="rId2" Type="http://schemas.openxmlformats.org/officeDocument/2006/relationships/tags" Target="../tags/tag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7" Type="http://schemas.openxmlformats.org/officeDocument/2006/relationships/image" Target="../media/image22.png"/><Relationship Id="rId8" Type="http://schemas.openxmlformats.org/officeDocument/2006/relationships/image" Target="../media/image23.png"/><Relationship Id="rId9" Type="http://schemas.openxmlformats.org/officeDocument/2006/relationships/image" Target="../media/image24.png"/><Relationship Id="rId1" Type="http://schemas.openxmlformats.org/officeDocument/2006/relationships/tags" Target="../tags/tag23.xml"/><Relationship Id="rId2" Type="http://schemas.openxmlformats.org/officeDocument/2006/relationships/tags" Target="../tags/tag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29.xml"/><Relationship Id="rId4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6" Type="http://schemas.openxmlformats.org/officeDocument/2006/relationships/image" Target="../media/image25.png"/><Relationship Id="rId7" Type="http://schemas.openxmlformats.org/officeDocument/2006/relationships/image" Target="../media/image26.png"/><Relationship Id="rId1" Type="http://schemas.openxmlformats.org/officeDocument/2006/relationships/tags" Target="../tags/tag27.xml"/><Relationship Id="rId2" Type="http://schemas.openxmlformats.org/officeDocument/2006/relationships/tags" Target="../tags/tag28.xml"/></Relationships>
</file>

<file path=ppt/slides/_rels/slide10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0.png"/><Relationship Id="rId12" Type="http://schemas.openxmlformats.org/officeDocument/2006/relationships/image" Target="../media/image31.png"/><Relationship Id="rId13" Type="http://schemas.openxmlformats.org/officeDocument/2006/relationships/image" Target="../media/image32.png"/><Relationship Id="rId1" Type="http://schemas.openxmlformats.org/officeDocument/2006/relationships/tags" Target="../tags/tag30.xml"/><Relationship Id="rId2" Type="http://schemas.openxmlformats.org/officeDocument/2006/relationships/tags" Target="../tags/tag31.xml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tags" Target="../tags/tag35.xml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27.png"/><Relationship Id="rId9" Type="http://schemas.openxmlformats.org/officeDocument/2006/relationships/image" Target="../media/image28.png"/><Relationship Id="rId10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9.png"/><Relationship Id="rId5" Type="http://schemas.openxmlformats.org/officeDocument/2006/relationships/image" Target="../media/image33.png"/><Relationship Id="rId1" Type="http://schemas.openxmlformats.org/officeDocument/2006/relationships/tags" Target="../tags/tag36.xml"/><Relationship Id="rId2" Type="http://schemas.openxmlformats.org/officeDocument/2006/relationships/tags" Target="../tags/tag3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40.xml"/><Relationship Id="rId4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6" Type="http://schemas.openxmlformats.org/officeDocument/2006/relationships/image" Target="../media/image36.png"/><Relationship Id="rId7" Type="http://schemas.openxmlformats.org/officeDocument/2006/relationships/image" Target="../media/image37.png"/><Relationship Id="rId1" Type="http://schemas.openxmlformats.org/officeDocument/2006/relationships/tags" Target="../tags/tag38.xml"/><Relationship Id="rId2" Type="http://schemas.openxmlformats.org/officeDocument/2006/relationships/tags" Target="../tags/tag3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4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6" Type="http://schemas.openxmlformats.org/officeDocument/2006/relationships/image" Target="../media/image38.png"/><Relationship Id="rId7" Type="http://schemas.openxmlformats.org/officeDocument/2006/relationships/image" Target="../media/image39.png"/><Relationship Id="rId1" Type="http://schemas.openxmlformats.org/officeDocument/2006/relationships/tags" Target="../tags/tag41.xml"/><Relationship Id="rId2" Type="http://schemas.openxmlformats.org/officeDocument/2006/relationships/tags" Target="../tags/tag4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5.png"/><Relationship Id="rId5" Type="http://schemas.openxmlformats.org/officeDocument/2006/relationships/image" Target="../media/image40.png"/><Relationship Id="rId1" Type="http://schemas.openxmlformats.org/officeDocument/2006/relationships/tags" Target="../tags/tag44.xml"/><Relationship Id="rId2" Type="http://schemas.openxmlformats.org/officeDocument/2006/relationships/tags" Target="../tags/tag4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48.xml"/><Relationship Id="rId4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6" Type="http://schemas.openxmlformats.org/officeDocument/2006/relationships/image" Target="../media/image41.png"/><Relationship Id="rId7" Type="http://schemas.openxmlformats.org/officeDocument/2006/relationships/image" Target="../media/image42.png"/><Relationship Id="rId1" Type="http://schemas.openxmlformats.org/officeDocument/2006/relationships/tags" Target="../tags/tag46.xml"/><Relationship Id="rId2" Type="http://schemas.openxmlformats.org/officeDocument/2006/relationships/tags" Target="../tags/tag4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9.png"/><Relationship Id="rId5" Type="http://schemas.openxmlformats.org/officeDocument/2006/relationships/image" Target="../media/image43.png"/><Relationship Id="rId1" Type="http://schemas.openxmlformats.org/officeDocument/2006/relationships/tags" Target="../tags/tag49.xml"/><Relationship Id="rId2" Type="http://schemas.openxmlformats.org/officeDocument/2006/relationships/tags" Target="../tags/tag5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slideLayout" Target="../slideLayouts/slideLayout2.xml"/><Relationship Id="rId7" Type="http://schemas.openxmlformats.org/officeDocument/2006/relationships/image" Target="../media/image45.png"/><Relationship Id="rId8" Type="http://schemas.openxmlformats.org/officeDocument/2006/relationships/image" Target="../media/image46.png"/><Relationship Id="rId9" Type="http://schemas.openxmlformats.org/officeDocument/2006/relationships/image" Target="../media/image35.png"/><Relationship Id="rId10" Type="http://schemas.openxmlformats.org/officeDocument/2006/relationships/image" Target="../media/image47.png"/><Relationship Id="rId11" Type="http://schemas.openxmlformats.org/officeDocument/2006/relationships/image" Target="../media/image48.png"/><Relationship Id="rId1" Type="http://schemas.openxmlformats.org/officeDocument/2006/relationships/tags" Target="../tags/tag51.xml"/><Relationship Id="rId2" Type="http://schemas.openxmlformats.org/officeDocument/2006/relationships/tags" Target="../tags/tag5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7" Type="http://schemas.openxmlformats.org/officeDocument/2006/relationships/image" Target="../media/image50.png"/><Relationship Id="rId8" Type="http://schemas.openxmlformats.org/officeDocument/2006/relationships/image" Target="../media/image35.png"/><Relationship Id="rId9" Type="http://schemas.openxmlformats.org/officeDocument/2006/relationships/image" Target="../media/image51.png"/><Relationship Id="rId1" Type="http://schemas.openxmlformats.org/officeDocument/2006/relationships/tags" Target="../tags/tag56.xml"/><Relationship Id="rId2" Type="http://schemas.openxmlformats.org/officeDocument/2006/relationships/tags" Target="../tags/tag57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20" Type="http://schemas.openxmlformats.org/officeDocument/2006/relationships/image" Target="../media/image57.png"/><Relationship Id="rId10" Type="http://schemas.openxmlformats.org/officeDocument/2006/relationships/tags" Target="../tags/tag69.xml"/><Relationship Id="rId11" Type="http://schemas.openxmlformats.org/officeDocument/2006/relationships/tags" Target="../tags/tag70.xml"/><Relationship Id="rId12" Type="http://schemas.openxmlformats.org/officeDocument/2006/relationships/tags" Target="../tags/tag71.xml"/><Relationship Id="rId13" Type="http://schemas.openxmlformats.org/officeDocument/2006/relationships/tags" Target="../tags/tag72.xml"/><Relationship Id="rId14" Type="http://schemas.openxmlformats.org/officeDocument/2006/relationships/slideLayout" Target="../slideLayouts/slideLayout2.xml"/><Relationship Id="rId15" Type="http://schemas.openxmlformats.org/officeDocument/2006/relationships/image" Target="../media/image52.png"/><Relationship Id="rId16" Type="http://schemas.openxmlformats.org/officeDocument/2006/relationships/image" Target="../media/image53.png"/><Relationship Id="rId17" Type="http://schemas.openxmlformats.org/officeDocument/2006/relationships/image" Target="../media/image54.png"/><Relationship Id="rId18" Type="http://schemas.openxmlformats.org/officeDocument/2006/relationships/image" Target="../media/image55.png"/><Relationship Id="rId19" Type="http://schemas.openxmlformats.org/officeDocument/2006/relationships/image" Target="../media/image56.png"/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tags" Target="../tags/tag66.xml"/><Relationship Id="rId8" Type="http://schemas.openxmlformats.org/officeDocument/2006/relationships/tags" Target="../tags/tag6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75.xml"/><Relationship Id="rId4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6" Type="http://schemas.openxmlformats.org/officeDocument/2006/relationships/image" Target="../media/image58.png"/><Relationship Id="rId7" Type="http://schemas.openxmlformats.org/officeDocument/2006/relationships/image" Target="../media/image59.png"/><Relationship Id="rId1" Type="http://schemas.openxmlformats.org/officeDocument/2006/relationships/tags" Target="../tags/tag73.xml"/><Relationship Id="rId2" Type="http://schemas.openxmlformats.org/officeDocument/2006/relationships/tags" Target="../tags/tag7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tags" Target="../tags/tag78.xml"/><Relationship Id="rId4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6" Type="http://schemas.openxmlformats.org/officeDocument/2006/relationships/image" Target="../media/image60.png"/><Relationship Id="rId7" Type="http://schemas.openxmlformats.org/officeDocument/2006/relationships/image" Target="../media/image61.png"/><Relationship Id="rId1" Type="http://schemas.openxmlformats.org/officeDocument/2006/relationships/tags" Target="../tags/tag76.xml"/><Relationship Id="rId2" Type="http://schemas.openxmlformats.org/officeDocument/2006/relationships/tags" Target="../tags/tag7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slideLayout" Target="../slideLayouts/slideLayout2.xml"/><Relationship Id="rId7" Type="http://schemas.openxmlformats.org/officeDocument/2006/relationships/image" Target="../media/image62.png"/><Relationship Id="rId8" Type="http://schemas.openxmlformats.org/officeDocument/2006/relationships/image" Target="../media/image63.png"/><Relationship Id="rId9" Type="http://schemas.openxmlformats.org/officeDocument/2006/relationships/image" Target="../media/image64.png"/><Relationship Id="rId10" Type="http://schemas.openxmlformats.org/officeDocument/2006/relationships/image" Target="../media/image65.png"/><Relationship Id="rId11" Type="http://schemas.openxmlformats.org/officeDocument/2006/relationships/image" Target="../media/image66.png"/><Relationship Id="rId1" Type="http://schemas.openxmlformats.org/officeDocument/2006/relationships/tags" Target="../tags/tag79.xml"/><Relationship Id="rId2" Type="http://schemas.openxmlformats.org/officeDocument/2006/relationships/tags" Target="../tags/tag8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5.png"/><Relationship Id="rId5" Type="http://schemas.openxmlformats.org/officeDocument/2006/relationships/image" Target="../media/image67.png"/><Relationship Id="rId1" Type="http://schemas.openxmlformats.org/officeDocument/2006/relationships/tags" Target="../tags/tag84.xml"/><Relationship Id="rId2" Type="http://schemas.openxmlformats.org/officeDocument/2006/relationships/tags" Target="../tags/tag8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92896"/>
            <a:ext cx="7772400" cy="1470025"/>
          </a:xfrm>
        </p:spPr>
        <p:txBody>
          <a:bodyPr/>
          <a:lstStyle/>
          <a:p>
            <a:r>
              <a:rPr lang="en-CA" dirty="0">
                <a:solidFill>
                  <a:srgbClr val="0000FF"/>
                </a:solidFill>
              </a:rPr>
              <a:t>Automata</a:t>
            </a:r>
          </a:p>
        </p:txBody>
      </p:sp>
    </p:spTree>
    <p:extLst>
      <p:ext uri="{BB962C8B-B14F-4D97-AF65-F5344CB8AC3E}">
        <p14:creationId xmlns:p14="http://schemas.microsoft.com/office/powerpoint/2010/main" val="4061858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A car</a:t>
            </a:r>
          </a:p>
        </p:txBody>
      </p:sp>
      <p:grpSp>
        <p:nvGrpSpPr>
          <p:cNvPr id="4" name="Group 13"/>
          <p:cNvGrpSpPr/>
          <p:nvPr/>
        </p:nvGrpSpPr>
        <p:grpSpPr>
          <a:xfrm>
            <a:off x="4779807" y="1574982"/>
            <a:ext cx="504056" cy="369332"/>
            <a:chOff x="4067944" y="3707740"/>
            <a:chExt cx="504056" cy="369332"/>
          </a:xfrm>
        </p:grpSpPr>
        <p:sp>
          <p:nvSpPr>
            <p:cNvPr id="5" name="Oval 14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" name="TextBox 1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7" name="Group 15"/>
          <p:cNvGrpSpPr/>
          <p:nvPr/>
        </p:nvGrpSpPr>
        <p:grpSpPr>
          <a:xfrm>
            <a:off x="3447659" y="3336097"/>
            <a:ext cx="504056" cy="369332"/>
            <a:chOff x="4067944" y="3707740"/>
            <a:chExt cx="504056" cy="369332"/>
          </a:xfrm>
        </p:grpSpPr>
        <p:sp>
          <p:nvSpPr>
            <p:cNvPr id="8" name="Oval 17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9" name="TextBox 18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13" name="Group 21"/>
          <p:cNvGrpSpPr/>
          <p:nvPr/>
        </p:nvGrpSpPr>
        <p:grpSpPr>
          <a:xfrm>
            <a:off x="6183963" y="3350035"/>
            <a:ext cx="504056" cy="369332"/>
            <a:chOff x="4067944" y="3707740"/>
            <a:chExt cx="504056" cy="369332"/>
          </a:xfrm>
        </p:grpSpPr>
        <p:sp>
          <p:nvSpPr>
            <p:cNvPr id="14" name="Oval 23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5" name="TextBox 24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19" name="Straight Arrow Connector 28"/>
          <p:cNvCxnSpPr/>
          <p:nvPr/>
        </p:nvCxnSpPr>
        <p:spPr>
          <a:xfrm flipV="1">
            <a:off x="3807699" y="1944314"/>
            <a:ext cx="1098122" cy="146379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28"/>
          <p:cNvCxnSpPr>
            <a:stCxn id="5" idx="2"/>
            <a:endCxn id="8" idx="4"/>
          </p:cNvCxnSpPr>
          <p:nvPr/>
        </p:nvCxnSpPr>
        <p:spPr>
          <a:xfrm flipH="1">
            <a:off x="3627679" y="1764294"/>
            <a:ext cx="1152128" cy="1581095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28"/>
          <p:cNvCxnSpPr>
            <a:endCxn id="15" idx="1"/>
          </p:cNvCxnSpPr>
          <p:nvPr/>
        </p:nvCxnSpPr>
        <p:spPr>
          <a:xfrm flipV="1">
            <a:off x="3807699" y="3534701"/>
            <a:ext cx="2376264" cy="9292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28"/>
          <p:cNvCxnSpPr>
            <a:stCxn id="14" idx="4"/>
          </p:cNvCxnSpPr>
          <p:nvPr/>
        </p:nvCxnSpPr>
        <p:spPr>
          <a:xfrm flipH="1" flipV="1">
            <a:off x="5139847" y="1779193"/>
            <a:ext cx="1224136" cy="1580134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18"/>
          <p:cNvSpPr txBox="1"/>
          <p:nvPr/>
        </p:nvSpPr>
        <p:spPr>
          <a:xfrm>
            <a:off x="3805955" y="218086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 </a:t>
            </a:r>
            <a:r>
              <a:rPr lang="en-CA" b="1" dirty="0" smtClean="0">
                <a:solidFill>
                  <a:srgbClr val="FF0000"/>
                </a:solidFill>
              </a:rPr>
              <a:t>10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71" name="TextBox 18"/>
          <p:cNvSpPr txBox="1"/>
          <p:nvPr/>
        </p:nvSpPr>
        <p:spPr>
          <a:xfrm>
            <a:off x="4293760" y="254090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 </a:t>
            </a:r>
            <a:r>
              <a:rPr lang="en-CA" b="1" dirty="0" smtClean="0">
                <a:solidFill>
                  <a:srgbClr val="FF0000"/>
                </a:solidFill>
              </a:rPr>
              <a:t>11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72" name="TextBox 18"/>
          <p:cNvSpPr txBox="1"/>
          <p:nvPr/>
        </p:nvSpPr>
        <p:spPr>
          <a:xfrm>
            <a:off x="4718972" y="3583469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 </a:t>
            </a:r>
            <a:r>
              <a:rPr lang="en-CA" b="1" dirty="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73" name="TextBox 18"/>
          <p:cNvSpPr txBox="1"/>
          <p:nvPr/>
        </p:nvSpPr>
        <p:spPr>
          <a:xfrm>
            <a:off x="743023" y="1730425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chemeClr val="accent1"/>
                </a:solidFill>
              </a:rPr>
              <a:t> </a:t>
            </a:r>
            <a:r>
              <a:rPr lang="en-CA" sz="2400" b="1" dirty="0" smtClean="0">
                <a:solidFill>
                  <a:schemeClr val="accent1"/>
                </a:solidFill>
              </a:rPr>
              <a:t>Parked:    0</a:t>
            </a:r>
            <a:endParaRPr lang="en-CA" sz="2400" b="1" dirty="0">
              <a:solidFill>
                <a:schemeClr val="accent1"/>
              </a:solidFill>
            </a:endParaRPr>
          </a:p>
        </p:txBody>
      </p:sp>
      <p:grpSp>
        <p:nvGrpSpPr>
          <p:cNvPr id="21" name="Group 21"/>
          <p:cNvGrpSpPr/>
          <p:nvPr/>
        </p:nvGrpSpPr>
        <p:grpSpPr>
          <a:xfrm>
            <a:off x="8128179" y="3365890"/>
            <a:ext cx="504056" cy="369332"/>
            <a:chOff x="4067944" y="3707740"/>
            <a:chExt cx="504056" cy="369332"/>
          </a:xfrm>
        </p:grpSpPr>
        <p:sp>
          <p:nvSpPr>
            <p:cNvPr id="23" name="Oval 23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cxnSp>
        <p:nvCxnSpPr>
          <p:cNvPr id="25" name="Straight Arrow Connector 28"/>
          <p:cNvCxnSpPr>
            <a:endCxn id="23" idx="2"/>
          </p:cNvCxnSpPr>
          <p:nvPr/>
        </p:nvCxnSpPr>
        <p:spPr>
          <a:xfrm>
            <a:off x="6544003" y="3539347"/>
            <a:ext cx="1584176" cy="15855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18"/>
          <p:cNvSpPr txBox="1"/>
          <p:nvPr/>
        </p:nvSpPr>
        <p:spPr>
          <a:xfrm>
            <a:off x="7084063" y="3583469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 </a:t>
            </a:r>
            <a:r>
              <a:rPr lang="en-CA" b="1" dirty="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27" name="TextBox 18"/>
          <p:cNvSpPr txBox="1"/>
          <p:nvPr/>
        </p:nvSpPr>
        <p:spPr>
          <a:xfrm>
            <a:off x="743023" y="2136040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chemeClr val="accent1"/>
                </a:solidFill>
              </a:rPr>
              <a:t> </a:t>
            </a:r>
            <a:r>
              <a:rPr lang="en-CA" sz="2400" b="1" dirty="0">
                <a:solidFill>
                  <a:schemeClr val="accent1"/>
                </a:solidFill>
              </a:rPr>
              <a:t>Running:  1</a:t>
            </a:r>
          </a:p>
        </p:txBody>
      </p:sp>
      <p:sp>
        <p:nvSpPr>
          <p:cNvPr id="28" name="TextBox 18"/>
          <p:cNvSpPr txBox="1"/>
          <p:nvPr/>
        </p:nvSpPr>
        <p:spPr>
          <a:xfrm>
            <a:off x="395536" y="1340768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chemeClr val="accent1"/>
                </a:solidFill>
              </a:rPr>
              <a:t> </a:t>
            </a:r>
            <a:r>
              <a:rPr lang="en-CA" sz="2400" b="1" dirty="0">
                <a:solidFill>
                  <a:schemeClr val="accent1"/>
                </a:solidFill>
              </a:rPr>
              <a:t>States</a:t>
            </a:r>
            <a:r>
              <a:rPr lang="en-US" sz="2400" b="1" dirty="0">
                <a:solidFill>
                  <a:schemeClr val="accent1"/>
                </a:solidFill>
              </a:rPr>
              <a:t>:</a:t>
            </a:r>
            <a:endParaRPr lang="en-CA" sz="2400" b="1" dirty="0">
              <a:solidFill>
                <a:schemeClr val="accent1"/>
              </a:solidFill>
            </a:endParaRPr>
          </a:p>
        </p:txBody>
      </p:sp>
      <p:sp>
        <p:nvSpPr>
          <p:cNvPr id="29" name="TextBox 18"/>
          <p:cNvSpPr txBox="1"/>
          <p:nvPr/>
        </p:nvSpPr>
        <p:spPr>
          <a:xfrm>
            <a:off x="743023" y="2568088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chemeClr val="accent1"/>
                </a:solidFill>
              </a:rPr>
              <a:t> </a:t>
            </a:r>
            <a:r>
              <a:rPr lang="en-CA" sz="2400" b="1" dirty="0">
                <a:solidFill>
                  <a:schemeClr val="accent1"/>
                </a:solidFill>
              </a:rPr>
              <a:t>Broken:    2</a:t>
            </a:r>
          </a:p>
        </p:txBody>
      </p:sp>
      <p:sp>
        <p:nvSpPr>
          <p:cNvPr id="31" name="TextBox 18"/>
          <p:cNvSpPr txBox="1"/>
          <p:nvPr/>
        </p:nvSpPr>
        <p:spPr>
          <a:xfrm>
            <a:off x="819367" y="2924944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chemeClr val="accent1"/>
                </a:solidFill>
              </a:rPr>
              <a:t>Junk:        </a:t>
            </a:r>
            <a:r>
              <a:rPr lang="en-CA" sz="2400" b="1" dirty="0" smtClean="0">
                <a:solidFill>
                  <a:schemeClr val="accent1"/>
                </a:solidFill>
              </a:rPr>
              <a:t> 3</a:t>
            </a:r>
            <a:endParaRPr lang="en-CA" sz="2400" b="1" dirty="0">
              <a:solidFill>
                <a:schemeClr val="accent1"/>
              </a:solidFill>
            </a:endParaRPr>
          </a:p>
        </p:txBody>
      </p:sp>
      <p:sp>
        <p:nvSpPr>
          <p:cNvPr id="32" name="TextBox 18"/>
          <p:cNvSpPr txBox="1"/>
          <p:nvPr/>
        </p:nvSpPr>
        <p:spPr>
          <a:xfrm>
            <a:off x="833971" y="3314601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 smtClean="0">
                <a:solidFill>
                  <a:schemeClr val="accent1"/>
                </a:solidFill>
              </a:rPr>
              <a:t>Missing:   4</a:t>
            </a:r>
            <a:endParaRPr lang="en-CA" sz="2400" b="1" dirty="0">
              <a:solidFill>
                <a:schemeClr val="accent1"/>
              </a:solidFill>
            </a:endParaRPr>
          </a:p>
        </p:txBody>
      </p:sp>
      <p:sp>
        <p:nvSpPr>
          <p:cNvPr id="33" name="TextBox 18"/>
          <p:cNvSpPr txBox="1"/>
          <p:nvPr/>
        </p:nvSpPr>
        <p:spPr>
          <a:xfrm>
            <a:off x="5864263" y="2476999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 </a:t>
            </a:r>
            <a:r>
              <a:rPr lang="en-CA" b="1" dirty="0">
                <a:solidFill>
                  <a:srgbClr val="FF0000"/>
                </a:solidFill>
              </a:rPr>
              <a:t>13</a:t>
            </a:r>
          </a:p>
        </p:txBody>
      </p:sp>
      <p:grpSp>
        <p:nvGrpSpPr>
          <p:cNvPr id="34" name="Group 21"/>
          <p:cNvGrpSpPr/>
          <p:nvPr/>
        </p:nvGrpSpPr>
        <p:grpSpPr>
          <a:xfrm>
            <a:off x="6724023" y="1550405"/>
            <a:ext cx="504056" cy="369332"/>
            <a:chOff x="4067944" y="3707740"/>
            <a:chExt cx="504056" cy="369332"/>
          </a:xfrm>
        </p:grpSpPr>
        <p:sp>
          <p:nvSpPr>
            <p:cNvPr id="35" name="Oval 23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6" name="TextBox 24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4</a:t>
              </a:r>
            </a:p>
          </p:txBody>
        </p:sp>
      </p:grpSp>
      <p:cxnSp>
        <p:nvCxnSpPr>
          <p:cNvPr id="37" name="Straight Arrow Connector 28"/>
          <p:cNvCxnSpPr>
            <a:endCxn id="35" idx="2"/>
          </p:cNvCxnSpPr>
          <p:nvPr/>
        </p:nvCxnSpPr>
        <p:spPr>
          <a:xfrm>
            <a:off x="5139847" y="1723862"/>
            <a:ext cx="1584176" cy="15855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18"/>
          <p:cNvSpPr txBox="1"/>
          <p:nvPr/>
        </p:nvSpPr>
        <p:spPr>
          <a:xfrm>
            <a:off x="5665403" y="1370385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 </a:t>
            </a:r>
            <a:r>
              <a:rPr lang="en-CA" b="1" dirty="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39" name="TextBox 18"/>
          <p:cNvSpPr txBox="1"/>
          <p:nvPr/>
        </p:nvSpPr>
        <p:spPr>
          <a:xfrm>
            <a:off x="395536" y="3890665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rgbClr val="FF0000"/>
                </a:solidFill>
              </a:rPr>
              <a:t> </a:t>
            </a:r>
            <a:r>
              <a:rPr lang="en-CA" sz="2400" b="1" dirty="0" smtClean="0">
                <a:solidFill>
                  <a:srgbClr val="FF0000"/>
                </a:solidFill>
              </a:rPr>
              <a:t>Events</a:t>
            </a:r>
            <a:r>
              <a:rPr lang="en-US" sz="2400" b="1" dirty="0" smtClean="0">
                <a:solidFill>
                  <a:srgbClr val="FF0000"/>
                </a:solidFill>
              </a:rPr>
              <a:t>:</a:t>
            </a:r>
            <a:endParaRPr lang="en-CA" sz="2400" b="1" dirty="0">
              <a:solidFill>
                <a:srgbClr val="FF0000"/>
              </a:solidFill>
            </a:endParaRPr>
          </a:p>
        </p:txBody>
      </p:sp>
      <p:sp>
        <p:nvSpPr>
          <p:cNvPr id="40" name="TextBox 18"/>
          <p:cNvSpPr txBox="1"/>
          <p:nvPr/>
        </p:nvSpPr>
        <p:spPr>
          <a:xfrm>
            <a:off x="833970" y="4250705"/>
            <a:ext cx="35940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rgbClr val="FF0000"/>
                </a:solidFill>
              </a:rPr>
              <a:t> </a:t>
            </a:r>
            <a:r>
              <a:rPr lang="en-CA" sz="2400" b="1" dirty="0" smtClean="0">
                <a:solidFill>
                  <a:srgbClr val="FF0000"/>
                </a:solidFill>
              </a:rPr>
              <a:t>Turn on engine:    10</a:t>
            </a:r>
            <a:endParaRPr lang="en-CA" sz="2400" b="1" dirty="0">
              <a:solidFill>
                <a:srgbClr val="FF0000"/>
              </a:solidFill>
            </a:endParaRPr>
          </a:p>
        </p:txBody>
      </p:sp>
      <p:sp>
        <p:nvSpPr>
          <p:cNvPr id="41" name="TextBox 18"/>
          <p:cNvSpPr txBox="1"/>
          <p:nvPr/>
        </p:nvSpPr>
        <p:spPr>
          <a:xfrm>
            <a:off x="835998" y="4652445"/>
            <a:ext cx="35940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rgbClr val="FF0000"/>
                </a:solidFill>
              </a:rPr>
              <a:t> </a:t>
            </a:r>
            <a:r>
              <a:rPr lang="en-CA" sz="2400" b="1" dirty="0" smtClean="0">
                <a:solidFill>
                  <a:srgbClr val="FF0000"/>
                </a:solidFill>
              </a:rPr>
              <a:t>Turn off engine:    11</a:t>
            </a:r>
            <a:endParaRPr lang="en-CA" sz="2400" b="1" dirty="0">
              <a:solidFill>
                <a:srgbClr val="FF0000"/>
              </a:solidFill>
            </a:endParaRPr>
          </a:p>
        </p:txBody>
      </p:sp>
      <p:sp>
        <p:nvSpPr>
          <p:cNvPr id="42" name="TextBox 18"/>
          <p:cNvSpPr txBox="1"/>
          <p:nvPr/>
        </p:nvSpPr>
        <p:spPr>
          <a:xfrm>
            <a:off x="833970" y="5063763"/>
            <a:ext cx="35940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rgbClr val="FF0000"/>
                </a:solidFill>
              </a:rPr>
              <a:t> </a:t>
            </a:r>
            <a:r>
              <a:rPr lang="en-CA" sz="2400" b="1" dirty="0" smtClean="0">
                <a:solidFill>
                  <a:srgbClr val="FF0000"/>
                </a:solidFill>
              </a:rPr>
              <a:t>Break down:    12</a:t>
            </a:r>
            <a:endParaRPr lang="en-CA" sz="2400" b="1" dirty="0">
              <a:solidFill>
                <a:srgbClr val="FF0000"/>
              </a:solidFill>
            </a:endParaRPr>
          </a:p>
        </p:txBody>
      </p:sp>
      <p:sp>
        <p:nvSpPr>
          <p:cNvPr id="43" name="TextBox 18"/>
          <p:cNvSpPr txBox="1"/>
          <p:nvPr/>
        </p:nvSpPr>
        <p:spPr>
          <a:xfrm>
            <a:off x="833970" y="5487643"/>
            <a:ext cx="35940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rgbClr val="FF0000"/>
                </a:solidFill>
              </a:rPr>
              <a:t> </a:t>
            </a:r>
            <a:r>
              <a:rPr lang="en-CA" sz="2400" b="1" dirty="0" smtClean="0">
                <a:solidFill>
                  <a:srgbClr val="FF0000"/>
                </a:solidFill>
              </a:rPr>
              <a:t>Repair:    13</a:t>
            </a:r>
            <a:endParaRPr lang="en-CA" sz="2400" b="1" dirty="0">
              <a:solidFill>
                <a:srgbClr val="FF0000"/>
              </a:solidFill>
            </a:endParaRPr>
          </a:p>
        </p:txBody>
      </p:sp>
      <p:sp>
        <p:nvSpPr>
          <p:cNvPr id="44" name="TextBox 18"/>
          <p:cNvSpPr txBox="1"/>
          <p:nvPr/>
        </p:nvSpPr>
        <p:spPr>
          <a:xfrm>
            <a:off x="833970" y="5873101"/>
            <a:ext cx="35940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rgbClr val="FF0000"/>
                </a:solidFill>
              </a:rPr>
              <a:t> </a:t>
            </a:r>
            <a:r>
              <a:rPr lang="en-CA" sz="2400" b="1" dirty="0" smtClean="0">
                <a:solidFill>
                  <a:srgbClr val="FF0000"/>
                </a:solidFill>
              </a:rPr>
              <a:t>Dump:    14</a:t>
            </a:r>
            <a:endParaRPr lang="en-CA" sz="2400" b="1" dirty="0">
              <a:solidFill>
                <a:srgbClr val="FF0000"/>
              </a:solidFill>
            </a:endParaRPr>
          </a:p>
        </p:txBody>
      </p:sp>
      <p:sp>
        <p:nvSpPr>
          <p:cNvPr id="45" name="TextBox 18"/>
          <p:cNvSpPr txBox="1"/>
          <p:nvPr/>
        </p:nvSpPr>
        <p:spPr>
          <a:xfrm>
            <a:off x="833970" y="6268112"/>
            <a:ext cx="35940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rgbClr val="FF0000"/>
                </a:solidFill>
              </a:rPr>
              <a:t> </a:t>
            </a:r>
            <a:r>
              <a:rPr lang="en-CA" sz="2400" b="1" dirty="0" smtClean="0">
                <a:solidFill>
                  <a:srgbClr val="FF0000"/>
                </a:solidFill>
              </a:rPr>
              <a:t>Stolen:    15</a:t>
            </a:r>
            <a:endParaRPr lang="en-C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38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1" grpId="0"/>
      <p:bldP spid="72" grpId="0"/>
      <p:bldP spid="73" grpId="0"/>
      <p:bldP spid="26" grpId="0"/>
      <p:bldP spid="27" grpId="0"/>
      <p:bldP spid="29" grpId="0"/>
      <p:bldP spid="31" grpId="0"/>
      <p:bldP spid="32" grpId="0"/>
      <p:bldP spid="33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DES model: automata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CA" dirty="0"/>
          </a:p>
          <a:p>
            <a:endParaRPr lang="en-CA" dirty="0"/>
          </a:p>
          <a:p>
            <a:endParaRPr lang="en-CA" dirty="0">
              <a:solidFill>
                <a:srgbClr val="FF0000"/>
              </a:solidFill>
            </a:endParaRPr>
          </a:p>
        </p:txBody>
      </p:sp>
      <p:pic>
        <p:nvPicPr>
          <p:cNvPr id="10" name="図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417" y="1654726"/>
            <a:ext cx="5818362" cy="688814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130" y="2780928"/>
            <a:ext cx="2495508" cy="286685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469" y="3382438"/>
            <a:ext cx="4088631" cy="319394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469" y="3933056"/>
            <a:ext cx="6972800" cy="319394"/>
          </a:xfrm>
          <a:prstGeom prst="rect">
            <a:avLst/>
          </a:prstGeom>
        </p:spPr>
      </p:pic>
      <p:pic>
        <p:nvPicPr>
          <p:cNvPr id="23" name="図 2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469" y="4512391"/>
            <a:ext cx="2791814" cy="288609"/>
          </a:xfrm>
          <a:prstGeom prst="rect">
            <a:avLst/>
          </a:prstGeom>
        </p:spPr>
      </p:pic>
      <p:pic>
        <p:nvPicPr>
          <p:cNvPr id="24" name="図 2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469" y="5085184"/>
            <a:ext cx="3684578" cy="286685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868" y="5775546"/>
            <a:ext cx="7645572" cy="727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380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DES model: automata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CA" dirty="0"/>
          </a:p>
          <a:p>
            <a:endParaRPr lang="en-CA" dirty="0"/>
          </a:p>
          <a:p>
            <a:endParaRPr lang="en-CA" dirty="0">
              <a:solidFill>
                <a:srgbClr val="FF0000"/>
              </a:solidFill>
            </a:endParaRPr>
          </a:p>
        </p:txBody>
      </p:sp>
      <p:pic>
        <p:nvPicPr>
          <p:cNvPr id="10" name="図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417" y="1654726"/>
            <a:ext cx="5818362" cy="688814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417" y="3546037"/>
            <a:ext cx="8200350" cy="290533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418" y="4326672"/>
            <a:ext cx="5302713" cy="286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270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How does an automaton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CA" dirty="0"/>
          </a:p>
          <a:p>
            <a:endParaRPr lang="en-CA" dirty="0"/>
          </a:p>
          <a:p>
            <a:endParaRPr lang="en-CA" dirty="0">
              <a:solidFill>
                <a:srgbClr val="FF0000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1803251" y="3155484"/>
            <a:ext cx="3744416" cy="1872208"/>
          </a:xfrm>
          <a:prstGeom prst="ellipse">
            <a:avLst/>
          </a:prstGeom>
          <a:noFill/>
          <a:ln w="38100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4683571" y="3587532"/>
            <a:ext cx="648072" cy="1008112"/>
          </a:xfrm>
          <a:prstGeom prst="ellipse">
            <a:avLst/>
          </a:prstGeom>
          <a:noFill/>
          <a:ln w="38100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Arrow Connector 22"/>
          <p:cNvCxnSpPr/>
          <p:nvPr/>
        </p:nvCxnSpPr>
        <p:spPr>
          <a:xfrm flipV="1">
            <a:off x="2235299" y="3931002"/>
            <a:ext cx="378817" cy="16058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3008610" y="3786986"/>
            <a:ext cx="378817" cy="16058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3800698" y="3659540"/>
            <a:ext cx="378817" cy="8857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4664794" y="3676110"/>
            <a:ext cx="378817" cy="12744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2368471"/>
              </p:ext>
            </p:extLst>
          </p:nvPr>
        </p:nvGraphicFramePr>
        <p:xfrm>
          <a:off x="4251523" y="3515524"/>
          <a:ext cx="396106" cy="2188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8" name="Equation" r:id="rId11" imgW="237600" imgH="127800" progId="Equation.3">
                  <p:embed/>
                </p:oleObj>
              </mc:Choice>
              <mc:Fallback>
                <p:oleObj name="Equation" r:id="rId11" imgW="237600" imgH="127800" progId="Equation.3">
                  <p:embed/>
                  <p:pic>
                    <p:nvPicPr>
                      <p:cNvPr id="29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51523" y="3515524"/>
                        <a:ext cx="396106" cy="21884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0" name="Straight Arrow Connector 29"/>
          <p:cNvCxnSpPr/>
          <p:nvPr/>
        </p:nvCxnSpPr>
        <p:spPr>
          <a:xfrm>
            <a:off x="5796136" y="4019580"/>
            <a:ext cx="896541" cy="12074"/>
          </a:xfrm>
          <a:prstGeom prst="straightConnector1">
            <a:avLst/>
          </a:prstGeom>
          <a:ln>
            <a:solidFill>
              <a:srgbClr val="0000FF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Oval 35"/>
          <p:cNvSpPr/>
          <p:nvPr/>
        </p:nvSpPr>
        <p:spPr>
          <a:xfrm>
            <a:off x="6876256" y="3659540"/>
            <a:ext cx="792088" cy="792088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7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6596682"/>
              </p:ext>
            </p:extLst>
          </p:nvPr>
        </p:nvGraphicFramePr>
        <p:xfrm>
          <a:off x="6933009" y="3789517"/>
          <a:ext cx="698500" cy="44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9" name="Equation" r:id="rId13" imgW="264960" imgH="164520" progId="Equation.3">
                  <p:embed/>
                </p:oleObj>
              </mc:Choice>
              <mc:Fallback>
                <p:oleObj name="Equation" r:id="rId13" imgW="264960" imgH="164520" progId="Equation.3">
                  <p:embed/>
                  <p:pic>
                    <p:nvPicPr>
                      <p:cNvPr id="37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3009" y="3789517"/>
                        <a:ext cx="698500" cy="446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9" name="Straight Arrow Connector 38"/>
          <p:cNvCxnSpPr/>
          <p:nvPr/>
        </p:nvCxnSpPr>
        <p:spPr>
          <a:xfrm>
            <a:off x="2627784" y="3011468"/>
            <a:ext cx="0" cy="648072"/>
          </a:xfrm>
          <a:prstGeom prst="straightConnector1">
            <a:avLst/>
          </a:prstGeom>
          <a:ln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2699792" y="3011468"/>
            <a:ext cx="0" cy="648072"/>
          </a:xfrm>
          <a:prstGeom prst="straightConnector1">
            <a:avLst/>
          </a:prstGeom>
          <a:ln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3491880" y="2939460"/>
            <a:ext cx="0" cy="648072"/>
          </a:xfrm>
          <a:prstGeom prst="straightConnector1">
            <a:avLst/>
          </a:prstGeom>
          <a:ln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3563888" y="2939460"/>
            <a:ext cx="0" cy="648072"/>
          </a:xfrm>
          <a:prstGeom prst="straightConnector1">
            <a:avLst/>
          </a:prstGeom>
          <a:ln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2483768" y="5387732"/>
            <a:ext cx="25202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Internal state </a:t>
            </a:r>
          </a:p>
          <a:p>
            <a:r>
              <a:rPr lang="en-US" sz="3200" dirty="0"/>
              <a:t>transitions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724128" y="5243716"/>
            <a:ext cx="29626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Beeps when a transition enters a marker state</a:t>
            </a:r>
          </a:p>
        </p:txBody>
      </p:sp>
      <p:pic>
        <p:nvPicPr>
          <p:cNvPr id="6" name="図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2096" y="4705677"/>
            <a:ext cx="221267" cy="286685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009" y="4164943"/>
            <a:ext cx="454078" cy="286685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581" y="4031654"/>
            <a:ext cx="246280" cy="203950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223" y="3842102"/>
            <a:ext cx="236660" cy="203950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248" y="3703829"/>
            <a:ext cx="244356" cy="203950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319" y="2608844"/>
            <a:ext cx="1112110" cy="319393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4051" y="2620067"/>
            <a:ext cx="1112110" cy="319393"/>
          </a:xfrm>
          <a:prstGeom prst="rect">
            <a:avLst/>
          </a:prstGeom>
        </p:spPr>
      </p:pic>
      <p:pic>
        <p:nvPicPr>
          <p:cNvPr id="32" name="図 3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417" y="1654726"/>
            <a:ext cx="5818362" cy="688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922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4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A car</a:t>
            </a:r>
          </a:p>
        </p:txBody>
      </p:sp>
      <p:grpSp>
        <p:nvGrpSpPr>
          <p:cNvPr id="4" name="Group 13"/>
          <p:cNvGrpSpPr/>
          <p:nvPr/>
        </p:nvGrpSpPr>
        <p:grpSpPr>
          <a:xfrm>
            <a:off x="4841471" y="2769097"/>
            <a:ext cx="504056" cy="369332"/>
            <a:chOff x="4067944" y="3707740"/>
            <a:chExt cx="504056" cy="369332"/>
          </a:xfrm>
        </p:grpSpPr>
        <p:sp>
          <p:nvSpPr>
            <p:cNvPr id="5" name="Oval 14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" name="TextBox 1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7" name="Group 15"/>
          <p:cNvGrpSpPr/>
          <p:nvPr/>
        </p:nvGrpSpPr>
        <p:grpSpPr>
          <a:xfrm>
            <a:off x="3509323" y="4530212"/>
            <a:ext cx="504056" cy="369332"/>
            <a:chOff x="4067944" y="3707740"/>
            <a:chExt cx="504056" cy="369332"/>
          </a:xfrm>
        </p:grpSpPr>
        <p:sp>
          <p:nvSpPr>
            <p:cNvPr id="8" name="Oval 17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9" name="TextBox 18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13" name="Group 21"/>
          <p:cNvGrpSpPr/>
          <p:nvPr/>
        </p:nvGrpSpPr>
        <p:grpSpPr>
          <a:xfrm>
            <a:off x="6245627" y="4544150"/>
            <a:ext cx="504056" cy="369332"/>
            <a:chOff x="4067944" y="3707740"/>
            <a:chExt cx="504056" cy="369332"/>
          </a:xfrm>
        </p:grpSpPr>
        <p:sp>
          <p:nvSpPr>
            <p:cNvPr id="14" name="Oval 23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5" name="TextBox 24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19" name="Straight Arrow Connector 28"/>
          <p:cNvCxnSpPr/>
          <p:nvPr/>
        </p:nvCxnSpPr>
        <p:spPr>
          <a:xfrm flipV="1">
            <a:off x="3867619" y="3184593"/>
            <a:ext cx="1044116" cy="1345619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28"/>
          <p:cNvCxnSpPr>
            <a:endCxn id="55" idx="4"/>
          </p:cNvCxnSpPr>
          <p:nvPr/>
        </p:nvCxnSpPr>
        <p:spPr>
          <a:xfrm flipH="1">
            <a:off x="3689344" y="3057998"/>
            <a:ext cx="1091292" cy="141845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28"/>
          <p:cNvCxnSpPr>
            <a:stCxn id="55" idx="6"/>
            <a:endCxn id="15" idx="1"/>
          </p:cNvCxnSpPr>
          <p:nvPr/>
        </p:nvCxnSpPr>
        <p:spPr>
          <a:xfrm>
            <a:off x="3925237" y="4723370"/>
            <a:ext cx="2320390" cy="544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28"/>
          <p:cNvCxnSpPr>
            <a:stCxn id="14" idx="4"/>
            <a:endCxn id="45" idx="7"/>
          </p:cNvCxnSpPr>
          <p:nvPr/>
        </p:nvCxnSpPr>
        <p:spPr>
          <a:xfrm flipH="1" flipV="1">
            <a:off x="5183331" y="3120146"/>
            <a:ext cx="1242316" cy="143329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18"/>
          <p:cNvSpPr txBox="1"/>
          <p:nvPr/>
        </p:nvSpPr>
        <p:spPr>
          <a:xfrm>
            <a:off x="3867619" y="3374979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 smtClean="0">
                <a:solidFill>
                  <a:schemeClr val="accent1"/>
                </a:solidFill>
              </a:rPr>
              <a:t>10</a:t>
            </a:r>
            <a:endParaRPr lang="en-CA" b="1" dirty="0">
              <a:solidFill>
                <a:schemeClr val="accent1"/>
              </a:solidFill>
            </a:endParaRPr>
          </a:p>
        </p:txBody>
      </p:sp>
      <p:sp>
        <p:nvSpPr>
          <p:cNvPr id="71" name="TextBox 18"/>
          <p:cNvSpPr txBox="1"/>
          <p:nvPr/>
        </p:nvSpPr>
        <p:spPr>
          <a:xfrm>
            <a:off x="4355424" y="3735019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 smtClean="0">
                <a:solidFill>
                  <a:schemeClr val="accent1"/>
                </a:solidFill>
              </a:rPr>
              <a:t>11</a:t>
            </a:r>
            <a:endParaRPr lang="en-CA" b="1" dirty="0">
              <a:solidFill>
                <a:schemeClr val="accent1"/>
              </a:solidFill>
            </a:endParaRPr>
          </a:p>
        </p:txBody>
      </p:sp>
      <p:sp>
        <p:nvSpPr>
          <p:cNvPr id="72" name="TextBox 18"/>
          <p:cNvSpPr txBox="1"/>
          <p:nvPr/>
        </p:nvSpPr>
        <p:spPr>
          <a:xfrm>
            <a:off x="4780636" y="477758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12</a:t>
            </a:r>
          </a:p>
        </p:txBody>
      </p:sp>
      <p:sp>
        <p:nvSpPr>
          <p:cNvPr id="73" name="TextBox 18"/>
          <p:cNvSpPr txBox="1"/>
          <p:nvPr/>
        </p:nvSpPr>
        <p:spPr>
          <a:xfrm>
            <a:off x="804687" y="2450749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chemeClr val="accent1"/>
                </a:solidFill>
              </a:rPr>
              <a:t> </a:t>
            </a:r>
            <a:r>
              <a:rPr lang="en-CA" sz="2400" b="1" dirty="0" smtClean="0">
                <a:solidFill>
                  <a:schemeClr val="accent1"/>
                </a:solidFill>
              </a:rPr>
              <a:t>Parked:  </a:t>
            </a:r>
            <a:r>
              <a:rPr lang="en-CA" sz="2400" b="1" dirty="0">
                <a:solidFill>
                  <a:schemeClr val="accent1"/>
                </a:solidFill>
              </a:rPr>
              <a:t>0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8189843" y="4560005"/>
            <a:ext cx="504056" cy="369332"/>
            <a:chOff x="4067944" y="3707740"/>
            <a:chExt cx="504056" cy="369332"/>
          </a:xfrm>
        </p:grpSpPr>
        <p:sp>
          <p:nvSpPr>
            <p:cNvPr id="23" name="Oval 23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cxnSp>
        <p:nvCxnSpPr>
          <p:cNvPr id="25" name="Straight Arrow Connector 28"/>
          <p:cNvCxnSpPr>
            <a:endCxn id="23" idx="2"/>
          </p:cNvCxnSpPr>
          <p:nvPr/>
        </p:nvCxnSpPr>
        <p:spPr>
          <a:xfrm>
            <a:off x="6605667" y="4733462"/>
            <a:ext cx="1584176" cy="15855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18"/>
          <p:cNvSpPr txBox="1"/>
          <p:nvPr/>
        </p:nvSpPr>
        <p:spPr>
          <a:xfrm>
            <a:off x="7145727" y="477758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14</a:t>
            </a:r>
          </a:p>
        </p:txBody>
      </p:sp>
      <p:sp>
        <p:nvSpPr>
          <p:cNvPr id="27" name="TextBox 18"/>
          <p:cNvSpPr txBox="1"/>
          <p:nvPr/>
        </p:nvSpPr>
        <p:spPr>
          <a:xfrm>
            <a:off x="804687" y="2953763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chemeClr val="accent1"/>
                </a:solidFill>
              </a:rPr>
              <a:t> </a:t>
            </a:r>
            <a:r>
              <a:rPr lang="en-CA" sz="2400" b="1" dirty="0">
                <a:solidFill>
                  <a:schemeClr val="accent1"/>
                </a:solidFill>
              </a:rPr>
              <a:t>Running:  1</a:t>
            </a:r>
          </a:p>
        </p:txBody>
      </p:sp>
      <p:sp>
        <p:nvSpPr>
          <p:cNvPr id="28" name="TextBox 18"/>
          <p:cNvSpPr txBox="1"/>
          <p:nvPr/>
        </p:nvSpPr>
        <p:spPr>
          <a:xfrm>
            <a:off x="457200" y="1560220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chemeClr val="accent1"/>
                </a:solidFill>
              </a:rPr>
              <a:t> </a:t>
            </a:r>
            <a:r>
              <a:rPr lang="en-CA" sz="2400" b="1" dirty="0">
                <a:solidFill>
                  <a:schemeClr val="accent1"/>
                </a:solidFill>
              </a:rPr>
              <a:t>States</a:t>
            </a:r>
            <a:r>
              <a:rPr lang="en-US" sz="2400" b="1" dirty="0">
                <a:solidFill>
                  <a:schemeClr val="accent1"/>
                </a:solidFill>
              </a:rPr>
              <a:t>:</a:t>
            </a:r>
            <a:endParaRPr lang="en-CA" sz="2400" b="1" dirty="0">
              <a:solidFill>
                <a:schemeClr val="accent1"/>
              </a:solidFill>
            </a:endParaRPr>
          </a:p>
        </p:txBody>
      </p:sp>
      <p:sp>
        <p:nvSpPr>
          <p:cNvPr id="29" name="TextBox 18"/>
          <p:cNvSpPr txBox="1"/>
          <p:nvPr/>
        </p:nvSpPr>
        <p:spPr>
          <a:xfrm>
            <a:off x="804687" y="3443405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chemeClr val="accent1"/>
                </a:solidFill>
              </a:rPr>
              <a:t> </a:t>
            </a:r>
            <a:r>
              <a:rPr lang="en-CA" sz="2400" b="1" dirty="0">
                <a:solidFill>
                  <a:schemeClr val="accent1"/>
                </a:solidFill>
              </a:rPr>
              <a:t>Broken:    2</a:t>
            </a:r>
          </a:p>
        </p:txBody>
      </p:sp>
      <p:sp>
        <p:nvSpPr>
          <p:cNvPr id="31" name="TextBox 18"/>
          <p:cNvSpPr txBox="1"/>
          <p:nvPr/>
        </p:nvSpPr>
        <p:spPr>
          <a:xfrm>
            <a:off x="881031" y="3983576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chemeClr val="accent1"/>
                </a:solidFill>
              </a:rPr>
              <a:t>Junk:         3</a:t>
            </a:r>
          </a:p>
        </p:txBody>
      </p:sp>
      <p:sp>
        <p:nvSpPr>
          <p:cNvPr id="32" name="TextBox 18"/>
          <p:cNvSpPr txBox="1"/>
          <p:nvPr/>
        </p:nvSpPr>
        <p:spPr>
          <a:xfrm>
            <a:off x="895635" y="4551724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 smtClean="0">
                <a:solidFill>
                  <a:schemeClr val="accent1"/>
                </a:solidFill>
              </a:rPr>
              <a:t>Missing:   4</a:t>
            </a:r>
            <a:endParaRPr lang="en-CA" sz="2400" b="1" dirty="0">
              <a:solidFill>
                <a:schemeClr val="accent1"/>
              </a:solidFill>
            </a:endParaRPr>
          </a:p>
        </p:txBody>
      </p:sp>
      <p:sp>
        <p:nvSpPr>
          <p:cNvPr id="33" name="TextBox 18"/>
          <p:cNvSpPr txBox="1"/>
          <p:nvPr/>
        </p:nvSpPr>
        <p:spPr>
          <a:xfrm>
            <a:off x="5925927" y="367111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13</a:t>
            </a:r>
          </a:p>
        </p:txBody>
      </p:sp>
      <p:grpSp>
        <p:nvGrpSpPr>
          <p:cNvPr id="34" name="Group 21"/>
          <p:cNvGrpSpPr/>
          <p:nvPr/>
        </p:nvGrpSpPr>
        <p:grpSpPr>
          <a:xfrm>
            <a:off x="6785687" y="2744520"/>
            <a:ext cx="504056" cy="369332"/>
            <a:chOff x="4067944" y="3707740"/>
            <a:chExt cx="504056" cy="369332"/>
          </a:xfrm>
        </p:grpSpPr>
        <p:sp>
          <p:nvSpPr>
            <p:cNvPr id="35" name="Oval 23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6" name="TextBox 24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4</a:t>
              </a:r>
            </a:p>
          </p:txBody>
        </p:sp>
      </p:grpSp>
      <p:cxnSp>
        <p:nvCxnSpPr>
          <p:cNvPr id="37" name="Straight Arrow Connector 28"/>
          <p:cNvCxnSpPr/>
          <p:nvPr/>
        </p:nvCxnSpPr>
        <p:spPr>
          <a:xfrm>
            <a:off x="5242627" y="2919172"/>
            <a:ext cx="1571905" cy="2002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18"/>
          <p:cNvSpPr txBox="1"/>
          <p:nvPr/>
        </p:nvSpPr>
        <p:spPr>
          <a:xfrm>
            <a:off x="5727067" y="256450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15</a:t>
            </a:r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380" y="1525277"/>
            <a:ext cx="3409437" cy="319394"/>
          </a:xfrm>
          <a:prstGeom prst="rect">
            <a:avLst/>
          </a:prstGeom>
        </p:spPr>
      </p:pic>
      <p:cxnSp>
        <p:nvCxnSpPr>
          <p:cNvPr id="41" name="Straight Arrow Connector 28"/>
          <p:cNvCxnSpPr/>
          <p:nvPr/>
        </p:nvCxnSpPr>
        <p:spPr>
          <a:xfrm>
            <a:off x="5004048" y="2236082"/>
            <a:ext cx="0" cy="508436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14"/>
          <p:cNvSpPr/>
          <p:nvPr/>
        </p:nvSpPr>
        <p:spPr>
          <a:xfrm flipV="1">
            <a:off x="4780636" y="2744518"/>
            <a:ext cx="471787" cy="4400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5" name="Oval 14"/>
          <p:cNvSpPr/>
          <p:nvPr/>
        </p:nvSpPr>
        <p:spPr>
          <a:xfrm flipV="1">
            <a:off x="3453450" y="4476455"/>
            <a:ext cx="471787" cy="49383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44" name="Straight Arrow Connector 28"/>
          <p:cNvCxnSpPr/>
          <p:nvPr/>
        </p:nvCxnSpPr>
        <p:spPr>
          <a:xfrm>
            <a:off x="2269418" y="5991227"/>
            <a:ext cx="576064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Group 13"/>
          <p:cNvGrpSpPr/>
          <p:nvPr/>
        </p:nvGrpSpPr>
        <p:grpSpPr>
          <a:xfrm>
            <a:off x="2845482" y="5805732"/>
            <a:ext cx="504056" cy="369332"/>
            <a:chOff x="4067944" y="3707740"/>
            <a:chExt cx="504056" cy="369332"/>
          </a:xfrm>
        </p:grpSpPr>
        <p:sp>
          <p:nvSpPr>
            <p:cNvPr id="54" name="Oval 14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7" name="TextBox 1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endParaRPr lang="en-CA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58" name="TextBox 18"/>
          <p:cNvSpPr txBox="1"/>
          <p:nvPr/>
        </p:nvSpPr>
        <p:spPr>
          <a:xfrm>
            <a:off x="611560" y="5759565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chemeClr val="accent1"/>
                </a:solidFill>
              </a:rPr>
              <a:t>i</a:t>
            </a:r>
            <a:r>
              <a:rPr lang="en-CA" sz="2400" b="1" dirty="0" smtClean="0">
                <a:solidFill>
                  <a:schemeClr val="accent1"/>
                </a:solidFill>
              </a:rPr>
              <a:t>nitial state</a:t>
            </a:r>
            <a:endParaRPr lang="en-CA" sz="2400" b="1" dirty="0">
              <a:solidFill>
                <a:schemeClr val="accent1"/>
              </a:solidFill>
            </a:endParaRPr>
          </a:p>
        </p:txBody>
      </p:sp>
      <p:grpSp>
        <p:nvGrpSpPr>
          <p:cNvPr id="60" name="Group 13"/>
          <p:cNvGrpSpPr/>
          <p:nvPr/>
        </p:nvGrpSpPr>
        <p:grpSpPr>
          <a:xfrm>
            <a:off x="5796136" y="5805732"/>
            <a:ext cx="504056" cy="369332"/>
            <a:chOff x="4067944" y="3707740"/>
            <a:chExt cx="504056" cy="369332"/>
          </a:xfrm>
        </p:grpSpPr>
        <p:sp>
          <p:nvSpPr>
            <p:cNvPr id="61" name="Oval 14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2" name="TextBox 1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endParaRPr lang="en-CA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63" name="TextBox 18"/>
          <p:cNvSpPr txBox="1"/>
          <p:nvPr/>
        </p:nvSpPr>
        <p:spPr>
          <a:xfrm>
            <a:off x="3954766" y="5759565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 smtClean="0">
                <a:solidFill>
                  <a:schemeClr val="accent1"/>
                </a:solidFill>
              </a:rPr>
              <a:t>marker state</a:t>
            </a:r>
            <a:endParaRPr lang="en-CA" sz="2400" b="1" dirty="0">
              <a:solidFill>
                <a:schemeClr val="accent1"/>
              </a:solidFill>
            </a:endParaRPr>
          </a:p>
        </p:txBody>
      </p:sp>
      <p:sp>
        <p:nvSpPr>
          <p:cNvPr id="65" name="Oval 14"/>
          <p:cNvSpPr/>
          <p:nvPr/>
        </p:nvSpPr>
        <p:spPr>
          <a:xfrm flipV="1">
            <a:off x="5740262" y="5743481"/>
            <a:ext cx="471787" cy="49383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6" name="TextBox 18"/>
          <p:cNvSpPr txBox="1"/>
          <p:nvPr/>
        </p:nvSpPr>
        <p:spPr>
          <a:xfrm>
            <a:off x="6372200" y="5764385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 smtClean="0">
                <a:solidFill>
                  <a:schemeClr val="accent1"/>
                </a:solidFill>
              </a:rPr>
              <a:t>or</a:t>
            </a:r>
            <a:endParaRPr lang="en-CA" sz="2400" b="1" dirty="0">
              <a:solidFill>
                <a:schemeClr val="accent1"/>
              </a:solidFill>
            </a:endParaRPr>
          </a:p>
        </p:txBody>
      </p:sp>
      <p:grpSp>
        <p:nvGrpSpPr>
          <p:cNvPr id="67" name="Group 13"/>
          <p:cNvGrpSpPr/>
          <p:nvPr/>
        </p:nvGrpSpPr>
        <p:grpSpPr>
          <a:xfrm>
            <a:off x="6989434" y="5805732"/>
            <a:ext cx="504056" cy="369332"/>
            <a:chOff x="4067944" y="3707740"/>
            <a:chExt cx="504056" cy="369332"/>
          </a:xfrm>
        </p:grpSpPr>
        <p:sp>
          <p:nvSpPr>
            <p:cNvPr id="68" name="Oval 14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9" name="TextBox 1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endParaRPr lang="en-CA" b="1" dirty="0">
                <a:solidFill>
                  <a:schemeClr val="accent1"/>
                </a:solidFill>
              </a:endParaRPr>
            </a:p>
          </p:txBody>
        </p:sp>
      </p:grpSp>
      <p:cxnSp>
        <p:nvCxnSpPr>
          <p:cNvPr id="74" name="Straight Arrow Connector 28"/>
          <p:cNvCxnSpPr/>
          <p:nvPr/>
        </p:nvCxnSpPr>
        <p:spPr>
          <a:xfrm>
            <a:off x="7361751" y="5990396"/>
            <a:ext cx="576064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5473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A car</a:t>
            </a:r>
          </a:p>
        </p:txBody>
      </p:sp>
      <p:grpSp>
        <p:nvGrpSpPr>
          <p:cNvPr id="4" name="Group 13"/>
          <p:cNvGrpSpPr/>
          <p:nvPr/>
        </p:nvGrpSpPr>
        <p:grpSpPr>
          <a:xfrm>
            <a:off x="4841471" y="2769097"/>
            <a:ext cx="504056" cy="369332"/>
            <a:chOff x="4067944" y="3707740"/>
            <a:chExt cx="504056" cy="369332"/>
          </a:xfrm>
        </p:grpSpPr>
        <p:sp>
          <p:nvSpPr>
            <p:cNvPr id="5" name="Oval 14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" name="TextBox 1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7" name="Group 15"/>
          <p:cNvGrpSpPr/>
          <p:nvPr/>
        </p:nvGrpSpPr>
        <p:grpSpPr>
          <a:xfrm>
            <a:off x="3509323" y="4530212"/>
            <a:ext cx="504056" cy="369332"/>
            <a:chOff x="4067944" y="3707740"/>
            <a:chExt cx="504056" cy="369332"/>
          </a:xfrm>
        </p:grpSpPr>
        <p:sp>
          <p:nvSpPr>
            <p:cNvPr id="8" name="Oval 17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9" name="TextBox 18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13" name="Group 21"/>
          <p:cNvGrpSpPr/>
          <p:nvPr/>
        </p:nvGrpSpPr>
        <p:grpSpPr>
          <a:xfrm>
            <a:off x="6245627" y="4544150"/>
            <a:ext cx="504056" cy="369332"/>
            <a:chOff x="4067944" y="3707740"/>
            <a:chExt cx="504056" cy="369332"/>
          </a:xfrm>
        </p:grpSpPr>
        <p:sp>
          <p:nvSpPr>
            <p:cNvPr id="14" name="Oval 23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5" name="TextBox 24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19" name="Straight Arrow Connector 28"/>
          <p:cNvCxnSpPr/>
          <p:nvPr/>
        </p:nvCxnSpPr>
        <p:spPr>
          <a:xfrm flipV="1">
            <a:off x="3867619" y="3184593"/>
            <a:ext cx="1044116" cy="1345619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28"/>
          <p:cNvCxnSpPr>
            <a:endCxn id="55" idx="4"/>
          </p:cNvCxnSpPr>
          <p:nvPr/>
        </p:nvCxnSpPr>
        <p:spPr>
          <a:xfrm flipH="1">
            <a:off x="3689344" y="3057998"/>
            <a:ext cx="1091292" cy="141845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28"/>
          <p:cNvCxnSpPr>
            <a:stCxn id="55" idx="6"/>
            <a:endCxn id="15" idx="1"/>
          </p:cNvCxnSpPr>
          <p:nvPr/>
        </p:nvCxnSpPr>
        <p:spPr>
          <a:xfrm>
            <a:off x="3925237" y="4723370"/>
            <a:ext cx="2320390" cy="544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28"/>
          <p:cNvCxnSpPr>
            <a:stCxn id="14" idx="4"/>
            <a:endCxn id="45" idx="7"/>
          </p:cNvCxnSpPr>
          <p:nvPr/>
        </p:nvCxnSpPr>
        <p:spPr>
          <a:xfrm flipH="1" flipV="1">
            <a:off x="5183331" y="3120146"/>
            <a:ext cx="1242316" cy="143329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18"/>
          <p:cNvSpPr txBox="1"/>
          <p:nvPr/>
        </p:nvSpPr>
        <p:spPr>
          <a:xfrm>
            <a:off x="3867619" y="3374979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 smtClean="0">
                <a:solidFill>
                  <a:schemeClr val="accent1"/>
                </a:solidFill>
              </a:rPr>
              <a:t>10</a:t>
            </a:r>
            <a:endParaRPr lang="en-CA" b="1" dirty="0">
              <a:solidFill>
                <a:schemeClr val="accent1"/>
              </a:solidFill>
            </a:endParaRPr>
          </a:p>
        </p:txBody>
      </p:sp>
      <p:sp>
        <p:nvSpPr>
          <p:cNvPr id="71" name="TextBox 18"/>
          <p:cNvSpPr txBox="1"/>
          <p:nvPr/>
        </p:nvSpPr>
        <p:spPr>
          <a:xfrm>
            <a:off x="4355424" y="3735019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 smtClean="0">
                <a:solidFill>
                  <a:schemeClr val="accent1"/>
                </a:solidFill>
              </a:rPr>
              <a:t>11</a:t>
            </a:r>
            <a:endParaRPr lang="en-CA" b="1" dirty="0">
              <a:solidFill>
                <a:schemeClr val="accent1"/>
              </a:solidFill>
            </a:endParaRPr>
          </a:p>
        </p:txBody>
      </p:sp>
      <p:sp>
        <p:nvSpPr>
          <p:cNvPr id="72" name="TextBox 18"/>
          <p:cNvSpPr txBox="1"/>
          <p:nvPr/>
        </p:nvSpPr>
        <p:spPr>
          <a:xfrm>
            <a:off x="4780636" y="477758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12</a:t>
            </a:r>
          </a:p>
        </p:txBody>
      </p:sp>
      <p:sp>
        <p:nvSpPr>
          <p:cNvPr id="73" name="TextBox 18"/>
          <p:cNvSpPr txBox="1"/>
          <p:nvPr/>
        </p:nvSpPr>
        <p:spPr>
          <a:xfrm>
            <a:off x="804687" y="2450749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chemeClr val="accent1"/>
                </a:solidFill>
              </a:rPr>
              <a:t> </a:t>
            </a:r>
            <a:r>
              <a:rPr lang="en-CA" sz="2400" b="1" dirty="0" smtClean="0">
                <a:solidFill>
                  <a:schemeClr val="accent1"/>
                </a:solidFill>
              </a:rPr>
              <a:t>Parked:  </a:t>
            </a:r>
            <a:r>
              <a:rPr lang="en-CA" sz="2400" b="1" dirty="0">
                <a:solidFill>
                  <a:schemeClr val="accent1"/>
                </a:solidFill>
              </a:rPr>
              <a:t>0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8189843" y="4560005"/>
            <a:ext cx="504056" cy="369332"/>
            <a:chOff x="4067944" y="3707740"/>
            <a:chExt cx="504056" cy="369332"/>
          </a:xfrm>
        </p:grpSpPr>
        <p:sp>
          <p:nvSpPr>
            <p:cNvPr id="23" name="Oval 23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cxnSp>
        <p:nvCxnSpPr>
          <p:cNvPr id="25" name="Straight Arrow Connector 28"/>
          <p:cNvCxnSpPr>
            <a:endCxn id="23" idx="2"/>
          </p:cNvCxnSpPr>
          <p:nvPr/>
        </p:nvCxnSpPr>
        <p:spPr>
          <a:xfrm>
            <a:off x="6605667" y="4733462"/>
            <a:ext cx="1584176" cy="15855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18"/>
          <p:cNvSpPr txBox="1"/>
          <p:nvPr/>
        </p:nvSpPr>
        <p:spPr>
          <a:xfrm>
            <a:off x="7145727" y="477758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14</a:t>
            </a:r>
          </a:p>
        </p:txBody>
      </p:sp>
      <p:sp>
        <p:nvSpPr>
          <p:cNvPr id="27" name="TextBox 18"/>
          <p:cNvSpPr txBox="1"/>
          <p:nvPr/>
        </p:nvSpPr>
        <p:spPr>
          <a:xfrm>
            <a:off x="804687" y="2953763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chemeClr val="accent1"/>
                </a:solidFill>
              </a:rPr>
              <a:t> </a:t>
            </a:r>
            <a:r>
              <a:rPr lang="en-CA" sz="2400" b="1" dirty="0">
                <a:solidFill>
                  <a:schemeClr val="accent1"/>
                </a:solidFill>
              </a:rPr>
              <a:t>Running:  1</a:t>
            </a:r>
          </a:p>
        </p:txBody>
      </p:sp>
      <p:sp>
        <p:nvSpPr>
          <p:cNvPr id="28" name="TextBox 18"/>
          <p:cNvSpPr txBox="1"/>
          <p:nvPr/>
        </p:nvSpPr>
        <p:spPr>
          <a:xfrm>
            <a:off x="457200" y="1560220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chemeClr val="accent1"/>
                </a:solidFill>
              </a:rPr>
              <a:t> </a:t>
            </a:r>
            <a:r>
              <a:rPr lang="en-CA" sz="2400" b="1" dirty="0">
                <a:solidFill>
                  <a:schemeClr val="accent1"/>
                </a:solidFill>
              </a:rPr>
              <a:t>States</a:t>
            </a:r>
            <a:r>
              <a:rPr lang="en-US" sz="2400" b="1" dirty="0">
                <a:solidFill>
                  <a:schemeClr val="accent1"/>
                </a:solidFill>
              </a:rPr>
              <a:t>:</a:t>
            </a:r>
            <a:endParaRPr lang="en-CA" sz="2400" b="1" dirty="0">
              <a:solidFill>
                <a:schemeClr val="accent1"/>
              </a:solidFill>
            </a:endParaRPr>
          </a:p>
        </p:txBody>
      </p:sp>
      <p:sp>
        <p:nvSpPr>
          <p:cNvPr id="29" name="TextBox 18"/>
          <p:cNvSpPr txBox="1"/>
          <p:nvPr/>
        </p:nvSpPr>
        <p:spPr>
          <a:xfrm>
            <a:off x="804687" y="3443405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chemeClr val="accent1"/>
                </a:solidFill>
              </a:rPr>
              <a:t> </a:t>
            </a:r>
            <a:r>
              <a:rPr lang="en-CA" sz="2400" b="1" dirty="0">
                <a:solidFill>
                  <a:schemeClr val="accent1"/>
                </a:solidFill>
              </a:rPr>
              <a:t>Broken:    2</a:t>
            </a:r>
          </a:p>
        </p:txBody>
      </p:sp>
      <p:sp>
        <p:nvSpPr>
          <p:cNvPr id="31" name="TextBox 18"/>
          <p:cNvSpPr txBox="1"/>
          <p:nvPr/>
        </p:nvSpPr>
        <p:spPr>
          <a:xfrm>
            <a:off x="881031" y="3983576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chemeClr val="accent1"/>
                </a:solidFill>
              </a:rPr>
              <a:t>Junk:         3</a:t>
            </a:r>
          </a:p>
        </p:txBody>
      </p:sp>
      <p:sp>
        <p:nvSpPr>
          <p:cNvPr id="32" name="TextBox 18"/>
          <p:cNvSpPr txBox="1"/>
          <p:nvPr/>
        </p:nvSpPr>
        <p:spPr>
          <a:xfrm>
            <a:off x="895635" y="4551724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 smtClean="0">
                <a:solidFill>
                  <a:schemeClr val="accent1"/>
                </a:solidFill>
              </a:rPr>
              <a:t>Missing:   4</a:t>
            </a:r>
            <a:endParaRPr lang="en-CA" sz="2400" b="1" dirty="0">
              <a:solidFill>
                <a:schemeClr val="accent1"/>
              </a:solidFill>
            </a:endParaRPr>
          </a:p>
        </p:txBody>
      </p:sp>
      <p:sp>
        <p:nvSpPr>
          <p:cNvPr id="33" name="TextBox 18"/>
          <p:cNvSpPr txBox="1"/>
          <p:nvPr/>
        </p:nvSpPr>
        <p:spPr>
          <a:xfrm>
            <a:off x="5925927" y="367111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13</a:t>
            </a:r>
          </a:p>
        </p:txBody>
      </p:sp>
      <p:grpSp>
        <p:nvGrpSpPr>
          <p:cNvPr id="34" name="Group 21"/>
          <p:cNvGrpSpPr/>
          <p:nvPr/>
        </p:nvGrpSpPr>
        <p:grpSpPr>
          <a:xfrm>
            <a:off x="6785687" y="2744520"/>
            <a:ext cx="504056" cy="369332"/>
            <a:chOff x="4067944" y="3707740"/>
            <a:chExt cx="504056" cy="369332"/>
          </a:xfrm>
        </p:grpSpPr>
        <p:sp>
          <p:nvSpPr>
            <p:cNvPr id="35" name="Oval 23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6" name="TextBox 24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4</a:t>
              </a:r>
            </a:p>
          </p:txBody>
        </p:sp>
      </p:grpSp>
      <p:cxnSp>
        <p:nvCxnSpPr>
          <p:cNvPr id="37" name="Straight Arrow Connector 28"/>
          <p:cNvCxnSpPr/>
          <p:nvPr/>
        </p:nvCxnSpPr>
        <p:spPr>
          <a:xfrm>
            <a:off x="5242627" y="2919172"/>
            <a:ext cx="1571905" cy="2002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18"/>
          <p:cNvSpPr txBox="1"/>
          <p:nvPr/>
        </p:nvSpPr>
        <p:spPr>
          <a:xfrm>
            <a:off x="5727067" y="256450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15</a:t>
            </a:r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380" y="1525277"/>
            <a:ext cx="3409437" cy="319394"/>
          </a:xfrm>
          <a:prstGeom prst="rect">
            <a:avLst/>
          </a:prstGeom>
        </p:spPr>
      </p:pic>
      <p:pic>
        <p:nvPicPr>
          <p:cNvPr id="43" name="図 4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470253"/>
            <a:ext cx="5714464" cy="319394"/>
          </a:xfrm>
          <a:prstGeom prst="rect">
            <a:avLst/>
          </a:prstGeom>
        </p:spPr>
      </p:pic>
      <p:cxnSp>
        <p:nvCxnSpPr>
          <p:cNvPr id="41" name="Straight Arrow Connector 28"/>
          <p:cNvCxnSpPr/>
          <p:nvPr/>
        </p:nvCxnSpPr>
        <p:spPr>
          <a:xfrm>
            <a:off x="5004048" y="2236082"/>
            <a:ext cx="0" cy="508436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14"/>
          <p:cNvSpPr/>
          <p:nvPr/>
        </p:nvSpPr>
        <p:spPr>
          <a:xfrm flipV="1">
            <a:off x="4780636" y="2744518"/>
            <a:ext cx="471787" cy="4400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1" name="図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596" y="6109389"/>
            <a:ext cx="3561438" cy="319394"/>
          </a:xfrm>
          <a:prstGeom prst="rect">
            <a:avLst/>
          </a:prstGeom>
        </p:spPr>
      </p:pic>
      <p:sp>
        <p:nvSpPr>
          <p:cNvPr id="55" name="Oval 14"/>
          <p:cNvSpPr/>
          <p:nvPr/>
        </p:nvSpPr>
        <p:spPr>
          <a:xfrm flipV="1">
            <a:off x="3453450" y="4476455"/>
            <a:ext cx="471787" cy="49383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6073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A car</a:t>
            </a:r>
          </a:p>
        </p:txBody>
      </p:sp>
      <p:grpSp>
        <p:nvGrpSpPr>
          <p:cNvPr id="4" name="Group 13"/>
          <p:cNvGrpSpPr/>
          <p:nvPr/>
        </p:nvGrpSpPr>
        <p:grpSpPr>
          <a:xfrm>
            <a:off x="4841471" y="2769097"/>
            <a:ext cx="504056" cy="369332"/>
            <a:chOff x="4067944" y="3707740"/>
            <a:chExt cx="504056" cy="369332"/>
          </a:xfrm>
        </p:grpSpPr>
        <p:sp>
          <p:nvSpPr>
            <p:cNvPr id="5" name="Oval 14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" name="TextBox 1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7" name="Group 15"/>
          <p:cNvGrpSpPr/>
          <p:nvPr/>
        </p:nvGrpSpPr>
        <p:grpSpPr>
          <a:xfrm>
            <a:off x="3509323" y="4530212"/>
            <a:ext cx="504056" cy="369332"/>
            <a:chOff x="4067944" y="3707740"/>
            <a:chExt cx="504056" cy="369332"/>
          </a:xfrm>
        </p:grpSpPr>
        <p:sp>
          <p:nvSpPr>
            <p:cNvPr id="8" name="Oval 17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9" name="TextBox 18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13" name="Group 21"/>
          <p:cNvGrpSpPr/>
          <p:nvPr/>
        </p:nvGrpSpPr>
        <p:grpSpPr>
          <a:xfrm>
            <a:off x="6245627" y="4544150"/>
            <a:ext cx="504056" cy="369332"/>
            <a:chOff x="4067944" y="3707740"/>
            <a:chExt cx="504056" cy="369332"/>
          </a:xfrm>
        </p:grpSpPr>
        <p:sp>
          <p:nvSpPr>
            <p:cNvPr id="14" name="Oval 23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5" name="TextBox 24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19" name="Straight Arrow Connector 28"/>
          <p:cNvCxnSpPr/>
          <p:nvPr/>
        </p:nvCxnSpPr>
        <p:spPr>
          <a:xfrm flipV="1">
            <a:off x="3867619" y="3184593"/>
            <a:ext cx="1044116" cy="1345619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28"/>
          <p:cNvCxnSpPr>
            <a:endCxn id="55" idx="4"/>
          </p:cNvCxnSpPr>
          <p:nvPr/>
        </p:nvCxnSpPr>
        <p:spPr>
          <a:xfrm flipH="1">
            <a:off x="3689344" y="3057998"/>
            <a:ext cx="1091292" cy="141845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28"/>
          <p:cNvCxnSpPr>
            <a:stCxn id="55" idx="6"/>
            <a:endCxn id="15" idx="1"/>
          </p:cNvCxnSpPr>
          <p:nvPr/>
        </p:nvCxnSpPr>
        <p:spPr>
          <a:xfrm>
            <a:off x="3925237" y="4723370"/>
            <a:ext cx="2320390" cy="544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28"/>
          <p:cNvCxnSpPr>
            <a:stCxn id="14" idx="4"/>
            <a:endCxn id="45" idx="7"/>
          </p:cNvCxnSpPr>
          <p:nvPr/>
        </p:nvCxnSpPr>
        <p:spPr>
          <a:xfrm flipH="1" flipV="1">
            <a:off x="5183331" y="3120146"/>
            <a:ext cx="1242316" cy="143329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18"/>
          <p:cNvSpPr txBox="1"/>
          <p:nvPr/>
        </p:nvSpPr>
        <p:spPr>
          <a:xfrm>
            <a:off x="3867619" y="3374979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 smtClean="0">
                <a:solidFill>
                  <a:schemeClr val="accent1"/>
                </a:solidFill>
              </a:rPr>
              <a:t>10</a:t>
            </a:r>
            <a:endParaRPr lang="en-CA" b="1" dirty="0">
              <a:solidFill>
                <a:schemeClr val="accent1"/>
              </a:solidFill>
            </a:endParaRPr>
          </a:p>
        </p:txBody>
      </p:sp>
      <p:sp>
        <p:nvSpPr>
          <p:cNvPr id="71" name="TextBox 18"/>
          <p:cNvSpPr txBox="1"/>
          <p:nvPr/>
        </p:nvSpPr>
        <p:spPr>
          <a:xfrm>
            <a:off x="4355424" y="3735019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 smtClean="0">
                <a:solidFill>
                  <a:schemeClr val="accent1"/>
                </a:solidFill>
              </a:rPr>
              <a:t>11</a:t>
            </a:r>
            <a:endParaRPr lang="en-CA" b="1" dirty="0">
              <a:solidFill>
                <a:schemeClr val="accent1"/>
              </a:solidFill>
            </a:endParaRPr>
          </a:p>
        </p:txBody>
      </p:sp>
      <p:sp>
        <p:nvSpPr>
          <p:cNvPr id="72" name="TextBox 18"/>
          <p:cNvSpPr txBox="1"/>
          <p:nvPr/>
        </p:nvSpPr>
        <p:spPr>
          <a:xfrm>
            <a:off x="4780636" y="477758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12</a:t>
            </a:r>
          </a:p>
        </p:txBody>
      </p:sp>
      <p:sp>
        <p:nvSpPr>
          <p:cNvPr id="73" name="TextBox 18"/>
          <p:cNvSpPr txBox="1"/>
          <p:nvPr/>
        </p:nvSpPr>
        <p:spPr>
          <a:xfrm>
            <a:off x="804687" y="2450749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chemeClr val="accent1"/>
                </a:solidFill>
              </a:rPr>
              <a:t> </a:t>
            </a:r>
            <a:r>
              <a:rPr lang="en-CA" sz="2400" b="1" dirty="0" smtClean="0">
                <a:solidFill>
                  <a:schemeClr val="accent1"/>
                </a:solidFill>
              </a:rPr>
              <a:t>Parked:  </a:t>
            </a:r>
            <a:r>
              <a:rPr lang="en-CA" sz="2400" b="1" dirty="0">
                <a:solidFill>
                  <a:schemeClr val="accent1"/>
                </a:solidFill>
              </a:rPr>
              <a:t>0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8189843" y="4560005"/>
            <a:ext cx="504056" cy="369332"/>
            <a:chOff x="4067944" y="3707740"/>
            <a:chExt cx="504056" cy="369332"/>
          </a:xfrm>
        </p:grpSpPr>
        <p:sp>
          <p:nvSpPr>
            <p:cNvPr id="23" name="Oval 23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cxnSp>
        <p:nvCxnSpPr>
          <p:cNvPr id="25" name="Straight Arrow Connector 28"/>
          <p:cNvCxnSpPr>
            <a:endCxn id="23" idx="2"/>
          </p:cNvCxnSpPr>
          <p:nvPr/>
        </p:nvCxnSpPr>
        <p:spPr>
          <a:xfrm>
            <a:off x="6605667" y="4733462"/>
            <a:ext cx="1584176" cy="15855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18"/>
          <p:cNvSpPr txBox="1"/>
          <p:nvPr/>
        </p:nvSpPr>
        <p:spPr>
          <a:xfrm>
            <a:off x="7145727" y="477758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14</a:t>
            </a:r>
          </a:p>
        </p:txBody>
      </p:sp>
      <p:sp>
        <p:nvSpPr>
          <p:cNvPr id="27" name="TextBox 18"/>
          <p:cNvSpPr txBox="1"/>
          <p:nvPr/>
        </p:nvSpPr>
        <p:spPr>
          <a:xfrm>
            <a:off x="804687" y="2953763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chemeClr val="accent1"/>
                </a:solidFill>
              </a:rPr>
              <a:t> </a:t>
            </a:r>
            <a:r>
              <a:rPr lang="en-CA" sz="2400" b="1" dirty="0">
                <a:solidFill>
                  <a:schemeClr val="accent1"/>
                </a:solidFill>
              </a:rPr>
              <a:t>Running:  1</a:t>
            </a:r>
          </a:p>
        </p:txBody>
      </p:sp>
      <p:sp>
        <p:nvSpPr>
          <p:cNvPr id="28" name="TextBox 18"/>
          <p:cNvSpPr txBox="1"/>
          <p:nvPr/>
        </p:nvSpPr>
        <p:spPr>
          <a:xfrm>
            <a:off x="457200" y="1560220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chemeClr val="accent1"/>
                </a:solidFill>
              </a:rPr>
              <a:t> </a:t>
            </a:r>
            <a:r>
              <a:rPr lang="en-CA" sz="2400" b="1" dirty="0">
                <a:solidFill>
                  <a:schemeClr val="accent1"/>
                </a:solidFill>
              </a:rPr>
              <a:t>States</a:t>
            </a:r>
            <a:r>
              <a:rPr lang="en-US" sz="2400" b="1" dirty="0">
                <a:solidFill>
                  <a:schemeClr val="accent1"/>
                </a:solidFill>
              </a:rPr>
              <a:t>:</a:t>
            </a:r>
            <a:endParaRPr lang="en-CA" sz="2400" b="1" dirty="0">
              <a:solidFill>
                <a:schemeClr val="accent1"/>
              </a:solidFill>
            </a:endParaRPr>
          </a:p>
        </p:txBody>
      </p:sp>
      <p:sp>
        <p:nvSpPr>
          <p:cNvPr id="29" name="TextBox 18"/>
          <p:cNvSpPr txBox="1"/>
          <p:nvPr/>
        </p:nvSpPr>
        <p:spPr>
          <a:xfrm>
            <a:off x="804687" y="3443405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chemeClr val="accent1"/>
                </a:solidFill>
              </a:rPr>
              <a:t> </a:t>
            </a:r>
            <a:r>
              <a:rPr lang="en-CA" sz="2400" b="1" dirty="0">
                <a:solidFill>
                  <a:schemeClr val="accent1"/>
                </a:solidFill>
              </a:rPr>
              <a:t>Broken:    2</a:t>
            </a:r>
          </a:p>
        </p:txBody>
      </p:sp>
      <p:sp>
        <p:nvSpPr>
          <p:cNvPr id="31" name="TextBox 18"/>
          <p:cNvSpPr txBox="1"/>
          <p:nvPr/>
        </p:nvSpPr>
        <p:spPr>
          <a:xfrm>
            <a:off x="881031" y="3983576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chemeClr val="accent1"/>
                </a:solidFill>
              </a:rPr>
              <a:t>Junk:         3</a:t>
            </a:r>
          </a:p>
        </p:txBody>
      </p:sp>
      <p:sp>
        <p:nvSpPr>
          <p:cNvPr id="32" name="TextBox 18"/>
          <p:cNvSpPr txBox="1"/>
          <p:nvPr/>
        </p:nvSpPr>
        <p:spPr>
          <a:xfrm>
            <a:off x="895635" y="4551724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 smtClean="0">
                <a:solidFill>
                  <a:schemeClr val="accent1"/>
                </a:solidFill>
              </a:rPr>
              <a:t>Missing:   4</a:t>
            </a:r>
            <a:endParaRPr lang="en-CA" sz="2400" b="1" dirty="0">
              <a:solidFill>
                <a:schemeClr val="accent1"/>
              </a:solidFill>
            </a:endParaRPr>
          </a:p>
        </p:txBody>
      </p:sp>
      <p:sp>
        <p:nvSpPr>
          <p:cNvPr id="33" name="TextBox 18"/>
          <p:cNvSpPr txBox="1"/>
          <p:nvPr/>
        </p:nvSpPr>
        <p:spPr>
          <a:xfrm>
            <a:off x="5925927" y="367111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13</a:t>
            </a:r>
          </a:p>
        </p:txBody>
      </p:sp>
      <p:grpSp>
        <p:nvGrpSpPr>
          <p:cNvPr id="34" name="Group 21"/>
          <p:cNvGrpSpPr/>
          <p:nvPr/>
        </p:nvGrpSpPr>
        <p:grpSpPr>
          <a:xfrm>
            <a:off x="6785687" y="2744520"/>
            <a:ext cx="504056" cy="369332"/>
            <a:chOff x="4067944" y="3707740"/>
            <a:chExt cx="504056" cy="369332"/>
          </a:xfrm>
        </p:grpSpPr>
        <p:sp>
          <p:nvSpPr>
            <p:cNvPr id="35" name="Oval 23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6" name="TextBox 24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4</a:t>
              </a:r>
            </a:p>
          </p:txBody>
        </p:sp>
      </p:grpSp>
      <p:cxnSp>
        <p:nvCxnSpPr>
          <p:cNvPr id="37" name="Straight Arrow Connector 28"/>
          <p:cNvCxnSpPr/>
          <p:nvPr/>
        </p:nvCxnSpPr>
        <p:spPr>
          <a:xfrm>
            <a:off x="5242627" y="2919172"/>
            <a:ext cx="1571905" cy="2002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18"/>
          <p:cNvSpPr txBox="1"/>
          <p:nvPr/>
        </p:nvSpPr>
        <p:spPr>
          <a:xfrm>
            <a:off x="5727067" y="256450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15</a:t>
            </a:r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380" y="1525277"/>
            <a:ext cx="3409437" cy="319394"/>
          </a:xfrm>
          <a:prstGeom prst="rect">
            <a:avLst/>
          </a:prstGeom>
        </p:spPr>
      </p:pic>
      <p:cxnSp>
        <p:nvCxnSpPr>
          <p:cNvPr id="41" name="Straight Arrow Connector 28"/>
          <p:cNvCxnSpPr/>
          <p:nvPr/>
        </p:nvCxnSpPr>
        <p:spPr>
          <a:xfrm>
            <a:off x="5004048" y="2236082"/>
            <a:ext cx="0" cy="508436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14"/>
          <p:cNvSpPr/>
          <p:nvPr/>
        </p:nvSpPr>
        <p:spPr>
          <a:xfrm flipV="1">
            <a:off x="4780636" y="2744518"/>
            <a:ext cx="471787" cy="4400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0" name="図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418" y="5279975"/>
            <a:ext cx="2016417" cy="288609"/>
          </a:xfrm>
          <a:prstGeom prst="rect">
            <a:avLst/>
          </a:prstGeom>
        </p:spPr>
      </p:pic>
      <p:sp>
        <p:nvSpPr>
          <p:cNvPr id="55" name="Oval 14"/>
          <p:cNvSpPr/>
          <p:nvPr/>
        </p:nvSpPr>
        <p:spPr>
          <a:xfrm flipV="1">
            <a:off x="3453450" y="4476455"/>
            <a:ext cx="471787" cy="49383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1" name="図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419" y="5703818"/>
            <a:ext cx="6865053" cy="317470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418" y="6326804"/>
            <a:ext cx="4915978" cy="319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751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A car</a:t>
            </a:r>
          </a:p>
        </p:txBody>
      </p:sp>
      <p:grpSp>
        <p:nvGrpSpPr>
          <p:cNvPr id="4" name="Group 13"/>
          <p:cNvGrpSpPr/>
          <p:nvPr/>
        </p:nvGrpSpPr>
        <p:grpSpPr>
          <a:xfrm>
            <a:off x="4841471" y="2769097"/>
            <a:ext cx="504056" cy="369332"/>
            <a:chOff x="4067944" y="3707740"/>
            <a:chExt cx="504056" cy="369332"/>
          </a:xfrm>
        </p:grpSpPr>
        <p:sp>
          <p:nvSpPr>
            <p:cNvPr id="5" name="Oval 14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" name="TextBox 1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7" name="Group 15"/>
          <p:cNvGrpSpPr/>
          <p:nvPr/>
        </p:nvGrpSpPr>
        <p:grpSpPr>
          <a:xfrm>
            <a:off x="3509323" y="4530212"/>
            <a:ext cx="504056" cy="369332"/>
            <a:chOff x="4067944" y="3707740"/>
            <a:chExt cx="504056" cy="369332"/>
          </a:xfrm>
        </p:grpSpPr>
        <p:sp>
          <p:nvSpPr>
            <p:cNvPr id="8" name="Oval 17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9" name="TextBox 18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13" name="Group 21"/>
          <p:cNvGrpSpPr/>
          <p:nvPr/>
        </p:nvGrpSpPr>
        <p:grpSpPr>
          <a:xfrm>
            <a:off x="6245627" y="4544150"/>
            <a:ext cx="504056" cy="369332"/>
            <a:chOff x="4067944" y="3707740"/>
            <a:chExt cx="504056" cy="369332"/>
          </a:xfrm>
        </p:grpSpPr>
        <p:sp>
          <p:nvSpPr>
            <p:cNvPr id="14" name="Oval 23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5" name="TextBox 24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19" name="Straight Arrow Connector 28"/>
          <p:cNvCxnSpPr/>
          <p:nvPr/>
        </p:nvCxnSpPr>
        <p:spPr>
          <a:xfrm flipV="1">
            <a:off x="3867619" y="3184593"/>
            <a:ext cx="1044116" cy="1345619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28"/>
          <p:cNvCxnSpPr>
            <a:endCxn id="55" idx="4"/>
          </p:cNvCxnSpPr>
          <p:nvPr/>
        </p:nvCxnSpPr>
        <p:spPr>
          <a:xfrm flipH="1">
            <a:off x="3689344" y="3057998"/>
            <a:ext cx="1091292" cy="141845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28"/>
          <p:cNvCxnSpPr>
            <a:stCxn id="55" idx="6"/>
            <a:endCxn id="15" idx="1"/>
          </p:cNvCxnSpPr>
          <p:nvPr/>
        </p:nvCxnSpPr>
        <p:spPr>
          <a:xfrm>
            <a:off x="3925237" y="4723370"/>
            <a:ext cx="2320390" cy="544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28"/>
          <p:cNvCxnSpPr>
            <a:stCxn id="14" idx="4"/>
            <a:endCxn id="45" idx="7"/>
          </p:cNvCxnSpPr>
          <p:nvPr/>
        </p:nvCxnSpPr>
        <p:spPr>
          <a:xfrm flipH="1" flipV="1">
            <a:off x="5183331" y="3120146"/>
            <a:ext cx="1242316" cy="143329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18"/>
          <p:cNvSpPr txBox="1"/>
          <p:nvPr/>
        </p:nvSpPr>
        <p:spPr>
          <a:xfrm>
            <a:off x="3867619" y="3374979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 smtClean="0">
                <a:solidFill>
                  <a:schemeClr val="accent1"/>
                </a:solidFill>
              </a:rPr>
              <a:t>10</a:t>
            </a:r>
            <a:endParaRPr lang="en-CA" b="1" dirty="0">
              <a:solidFill>
                <a:schemeClr val="accent1"/>
              </a:solidFill>
            </a:endParaRPr>
          </a:p>
        </p:txBody>
      </p:sp>
      <p:sp>
        <p:nvSpPr>
          <p:cNvPr id="71" name="TextBox 18"/>
          <p:cNvSpPr txBox="1"/>
          <p:nvPr/>
        </p:nvSpPr>
        <p:spPr>
          <a:xfrm>
            <a:off x="4355424" y="3735019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 smtClean="0">
                <a:solidFill>
                  <a:schemeClr val="accent1"/>
                </a:solidFill>
              </a:rPr>
              <a:t>11</a:t>
            </a:r>
            <a:endParaRPr lang="en-CA" b="1" dirty="0">
              <a:solidFill>
                <a:schemeClr val="accent1"/>
              </a:solidFill>
            </a:endParaRPr>
          </a:p>
        </p:txBody>
      </p:sp>
      <p:sp>
        <p:nvSpPr>
          <p:cNvPr id="72" name="TextBox 18"/>
          <p:cNvSpPr txBox="1"/>
          <p:nvPr/>
        </p:nvSpPr>
        <p:spPr>
          <a:xfrm>
            <a:off x="4780636" y="477758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12</a:t>
            </a:r>
          </a:p>
        </p:txBody>
      </p:sp>
      <p:sp>
        <p:nvSpPr>
          <p:cNvPr id="73" name="TextBox 18"/>
          <p:cNvSpPr txBox="1"/>
          <p:nvPr/>
        </p:nvSpPr>
        <p:spPr>
          <a:xfrm>
            <a:off x="804687" y="2450749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chemeClr val="accent1"/>
                </a:solidFill>
              </a:rPr>
              <a:t> </a:t>
            </a:r>
            <a:r>
              <a:rPr lang="en-CA" sz="2400" b="1" dirty="0" smtClean="0">
                <a:solidFill>
                  <a:schemeClr val="accent1"/>
                </a:solidFill>
              </a:rPr>
              <a:t>Parked:  </a:t>
            </a:r>
            <a:r>
              <a:rPr lang="en-CA" sz="2400" b="1" dirty="0">
                <a:solidFill>
                  <a:schemeClr val="accent1"/>
                </a:solidFill>
              </a:rPr>
              <a:t>0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8189843" y="4560005"/>
            <a:ext cx="504056" cy="369332"/>
            <a:chOff x="4067944" y="3707740"/>
            <a:chExt cx="504056" cy="369332"/>
          </a:xfrm>
        </p:grpSpPr>
        <p:sp>
          <p:nvSpPr>
            <p:cNvPr id="23" name="Oval 23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cxnSp>
        <p:nvCxnSpPr>
          <p:cNvPr id="25" name="Straight Arrow Connector 28"/>
          <p:cNvCxnSpPr>
            <a:endCxn id="23" idx="2"/>
          </p:cNvCxnSpPr>
          <p:nvPr/>
        </p:nvCxnSpPr>
        <p:spPr>
          <a:xfrm>
            <a:off x="6605667" y="4733462"/>
            <a:ext cx="1584176" cy="15855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18"/>
          <p:cNvSpPr txBox="1"/>
          <p:nvPr/>
        </p:nvSpPr>
        <p:spPr>
          <a:xfrm>
            <a:off x="7145727" y="477758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14</a:t>
            </a:r>
          </a:p>
        </p:txBody>
      </p:sp>
      <p:sp>
        <p:nvSpPr>
          <p:cNvPr id="27" name="TextBox 18"/>
          <p:cNvSpPr txBox="1"/>
          <p:nvPr/>
        </p:nvSpPr>
        <p:spPr>
          <a:xfrm>
            <a:off x="804687" y="2953763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chemeClr val="accent1"/>
                </a:solidFill>
              </a:rPr>
              <a:t> </a:t>
            </a:r>
            <a:r>
              <a:rPr lang="en-CA" sz="2400" b="1" dirty="0">
                <a:solidFill>
                  <a:schemeClr val="accent1"/>
                </a:solidFill>
              </a:rPr>
              <a:t>Running:  1</a:t>
            </a:r>
          </a:p>
        </p:txBody>
      </p:sp>
      <p:sp>
        <p:nvSpPr>
          <p:cNvPr id="28" name="TextBox 18"/>
          <p:cNvSpPr txBox="1"/>
          <p:nvPr/>
        </p:nvSpPr>
        <p:spPr>
          <a:xfrm>
            <a:off x="457200" y="1560220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chemeClr val="accent1"/>
                </a:solidFill>
              </a:rPr>
              <a:t> </a:t>
            </a:r>
            <a:r>
              <a:rPr lang="en-CA" sz="2400" b="1" dirty="0">
                <a:solidFill>
                  <a:schemeClr val="accent1"/>
                </a:solidFill>
              </a:rPr>
              <a:t>States</a:t>
            </a:r>
            <a:r>
              <a:rPr lang="en-US" sz="2400" b="1" dirty="0">
                <a:solidFill>
                  <a:schemeClr val="accent1"/>
                </a:solidFill>
              </a:rPr>
              <a:t>:</a:t>
            </a:r>
            <a:endParaRPr lang="en-CA" sz="2400" b="1" dirty="0">
              <a:solidFill>
                <a:schemeClr val="accent1"/>
              </a:solidFill>
            </a:endParaRPr>
          </a:p>
        </p:txBody>
      </p:sp>
      <p:sp>
        <p:nvSpPr>
          <p:cNvPr id="29" name="TextBox 18"/>
          <p:cNvSpPr txBox="1"/>
          <p:nvPr/>
        </p:nvSpPr>
        <p:spPr>
          <a:xfrm>
            <a:off x="804687" y="3443405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chemeClr val="accent1"/>
                </a:solidFill>
              </a:rPr>
              <a:t> </a:t>
            </a:r>
            <a:r>
              <a:rPr lang="en-CA" sz="2400" b="1" dirty="0">
                <a:solidFill>
                  <a:schemeClr val="accent1"/>
                </a:solidFill>
              </a:rPr>
              <a:t>Broken:    2</a:t>
            </a:r>
          </a:p>
        </p:txBody>
      </p:sp>
      <p:sp>
        <p:nvSpPr>
          <p:cNvPr id="31" name="TextBox 18"/>
          <p:cNvSpPr txBox="1"/>
          <p:nvPr/>
        </p:nvSpPr>
        <p:spPr>
          <a:xfrm>
            <a:off x="881031" y="3983576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chemeClr val="accent1"/>
                </a:solidFill>
              </a:rPr>
              <a:t>Junk:         3</a:t>
            </a:r>
          </a:p>
        </p:txBody>
      </p:sp>
      <p:sp>
        <p:nvSpPr>
          <p:cNvPr id="32" name="TextBox 18"/>
          <p:cNvSpPr txBox="1"/>
          <p:nvPr/>
        </p:nvSpPr>
        <p:spPr>
          <a:xfrm>
            <a:off x="895635" y="4551724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 smtClean="0">
                <a:solidFill>
                  <a:schemeClr val="accent1"/>
                </a:solidFill>
              </a:rPr>
              <a:t>Missing:   4</a:t>
            </a:r>
            <a:endParaRPr lang="en-CA" sz="2400" b="1" dirty="0">
              <a:solidFill>
                <a:schemeClr val="accent1"/>
              </a:solidFill>
            </a:endParaRPr>
          </a:p>
        </p:txBody>
      </p:sp>
      <p:sp>
        <p:nvSpPr>
          <p:cNvPr id="33" name="TextBox 18"/>
          <p:cNvSpPr txBox="1"/>
          <p:nvPr/>
        </p:nvSpPr>
        <p:spPr>
          <a:xfrm>
            <a:off x="5925927" y="367111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13</a:t>
            </a:r>
          </a:p>
        </p:txBody>
      </p:sp>
      <p:grpSp>
        <p:nvGrpSpPr>
          <p:cNvPr id="34" name="Group 21"/>
          <p:cNvGrpSpPr/>
          <p:nvPr/>
        </p:nvGrpSpPr>
        <p:grpSpPr>
          <a:xfrm>
            <a:off x="6785687" y="2744520"/>
            <a:ext cx="504056" cy="369332"/>
            <a:chOff x="4067944" y="3707740"/>
            <a:chExt cx="504056" cy="369332"/>
          </a:xfrm>
        </p:grpSpPr>
        <p:sp>
          <p:nvSpPr>
            <p:cNvPr id="35" name="Oval 23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6" name="TextBox 24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4</a:t>
              </a:r>
            </a:p>
          </p:txBody>
        </p:sp>
      </p:grpSp>
      <p:cxnSp>
        <p:nvCxnSpPr>
          <p:cNvPr id="37" name="Straight Arrow Connector 28"/>
          <p:cNvCxnSpPr/>
          <p:nvPr/>
        </p:nvCxnSpPr>
        <p:spPr>
          <a:xfrm>
            <a:off x="5242627" y="2919172"/>
            <a:ext cx="1571905" cy="2002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18"/>
          <p:cNvSpPr txBox="1"/>
          <p:nvPr/>
        </p:nvSpPr>
        <p:spPr>
          <a:xfrm>
            <a:off x="5727067" y="256450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15</a:t>
            </a:r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380" y="1525277"/>
            <a:ext cx="3409437" cy="319394"/>
          </a:xfrm>
          <a:prstGeom prst="rect">
            <a:avLst/>
          </a:prstGeom>
        </p:spPr>
      </p:pic>
      <p:cxnSp>
        <p:nvCxnSpPr>
          <p:cNvPr id="41" name="Straight Arrow Connector 28"/>
          <p:cNvCxnSpPr/>
          <p:nvPr/>
        </p:nvCxnSpPr>
        <p:spPr>
          <a:xfrm>
            <a:off x="5004048" y="2236082"/>
            <a:ext cx="0" cy="508436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14"/>
          <p:cNvSpPr/>
          <p:nvPr/>
        </p:nvSpPr>
        <p:spPr>
          <a:xfrm flipV="1">
            <a:off x="4780636" y="2744518"/>
            <a:ext cx="471787" cy="4400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7" name="図 1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445224"/>
            <a:ext cx="8494734" cy="292457"/>
          </a:xfrm>
          <a:prstGeom prst="rect">
            <a:avLst/>
          </a:prstGeom>
        </p:spPr>
      </p:pic>
      <p:sp>
        <p:nvSpPr>
          <p:cNvPr id="55" name="Oval 14"/>
          <p:cNvSpPr/>
          <p:nvPr/>
        </p:nvSpPr>
        <p:spPr>
          <a:xfrm flipV="1">
            <a:off x="3453450" y="4476455"/>
            <a:ext cx="471787" cy="49383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8" name="図 1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102451"/>
            <a:ext cx="3896226" cy="319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299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State transition function</a:t>
            </a:r>
          </a:p>
        </p:txBody>
      </p:sp>
      <p:pic>
        <p:nvPicPr>
          <p:cNvPr id="22" name="図 2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916832"/>
            <a:ext cx="6877487" cy="395782"/>
          </a:xfrm>
          <a:prstGeom prst="rect">
            <a:avLst/>
          </a:prstGeom>
        </p:spPr>
      </p:pic>
      <p:pic>
        <p:nvPicPr>
          <p:cNvPr id="25" name="図 2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708920"/>
            <a:ext cx="2671010" cy="414431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3" y="5157192"/>
            <a:ext cx="8085553" cy="741832"/>
          </a:xfrm>
          <a:prstGeom prst="rect">
            <a:avLst/>
          </a:prstGeom>
        </p:spPr>
      </p:pic>
      <p:pic>
        <p:nvPicPr>
          <p:cNvPr id="27" name="図 2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3432896"/>
            <a:ext cx="4678929" cy="414431"/>
          </a:xfrm>
          <a:prstGeom prst="rect">
            <a:avLst/>
          </a:prstGeom>
        </p:spPr>
      </p:pic>
      <p:pic>
        <p:nvPicPr>
          <p:cNvPr id="29" name="図 2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4162146"/>
            <a:ext cx="6728291" cy="414431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268001"/>
            <a:ext cx="5259132" cy="343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410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A car</a:t>
            </a:r>
          </a:p>
        </p:txBody>
      </p:sp>
      <p:grpSp>
        <p:nvGrpSpPr>
          <p:cNvPr id="4" name="Group 13"/>
          <p:cNvGrpSpPr/>
          <p:nvPr/>
        </p:nvGrpSpPr>
        <p:grpSpPr>
          <a:xfrm>
            <a:off x="4841471" y="2769097"/>
            <a:ext cx="504056" cy="369332"/>
            <a:chOff x="4067944" y="3707740"/>
            <a:chExt cx="504056" cy="369332"/>
          </a:xfrm>
        </p:grpSpPr>
        <p:sp>
          <p:nvSpPr>
            <p:cNvPr id="5" name="Oval 14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" name="TextBox 1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7" name="Group 15"/>
          <p:cNvGrpSpPr/>
          <p:nvPr/>
        </p:nvGrpSpPr>
        <p:grpSpPr>
          <a:xfrm>
            <a:off x="3509323" y="4530212"/>
            <a:ext cx="504056" cy="369332"/>
            <a:chOff x="4067944" y="3707740"/>
            <a:chExt cx="504056" cy="369332"/>
          </a:xfrm>
        </p:grpSpPr>
        <p:sp>
          <p:nvSpPr>
            <p:cNvPr id="8" name="Oval 17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9" name="TextBox 18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13" name="Group 21"/>
          <p:cNvGrpSpPr/>
          <p:nvPr/>
        </p:nvGrpSpPr>
        <p:grpSpPr>
          <a:xfrm>
            <a:off x="6245627" y="4544150"/>
            <a:ext cx="504056" cy="369332"/>
            <a:chOff x="4067944" y="3707740"/>
            <a:chExt cx="504056" cy="369332"/>
          </a:xfrm>
        </p:grpSpPr>
        <p:sp>
          <p:nvSpPr>
            <p:cNvPr id="14" name="Oval 23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5" name="TextBox 24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19" name="Straight Arrow Connector 28"/>
          <p:cNvCxnSpPr/>
          <p:nvPr/>
        </p:nvCxnSpPr>
        <p:spPr>
          <a:xfrm flipV="1">
            <a:off x="3867619" y="3184593"/>
            <a:ext cx="1044116" cy="1345619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28"/>
          <p:cNvCxnSpPr>
            <a:endCxn id="55" idx="4"/>
          </p:cNvCxnSpPr>
          <p:nvPr/>
        </p:nvCxnSpPr>
        <p:spPr>
          <a:xfrm flipH="1">
            <a:off x="3689344" y="3057998"/>
            <a:ext cx="1091292" cy="141845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28"/>
          <p:cNvCxnSpPr>
            <a:stCxn id="55" idx="6"/>
            <a:endCxn id="15" idx="1"/>
          </p:cNvCxnSpPr>
          <p:nvPr/>
        </p:nvCxnSpPr>
        <p:spPr>
          <a:xfrm>
            <a:off x="3925237" y="4723370"/>
            <a:ext cx="2320390" cy="544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28"/>
          <p:cNvCxnSpPr>
            <a:stCxn id="14" idx="4"/>
            <a:endCxn id="45" idx="7"/>
          </p:cNvCxnSpPr>
          <p:nvPr/>
        </p:nvCxnSpPr>
        <p:spPr>
          <a:xfrm flipH="1" flipV="1">
            <a:off x="5183331" y="3120146"/>
            <a:ext cx="1242316" cy="143329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18"/>
          <p:cNvSpPr txBox="1"/>
          <p:nvPr/>
        </p:nvSpPr>
        <p:spPr>
          <a:xfrm>
            <a:off x="3867619" y="3374979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 smtClean="0">
                <a:solidFill>
                  <a:schemeClr val="accent1"/>
                </a:solidFill>
              </a:rPr>
              <a:t>10</a:t>
            </a:r>
            <a:endParaRPr lang="en-CA" b="1" dirty="0">
              <a:solidFill>
                <a:schemeClr val="accent1"/>
              </a:solidFill>
            </a:endParaRPr>
          </a:p>
        </p:txBody>
      </p:sp>
      <p:sp>
        <p:nvSpPr>
          <p:cNvPr id="71" name="TextBox 18"/>
          <p:cNvSpPr txBox="1"/>
          <p:nvPr/>
        </p:nvSpPr>
        <p:spPr>
          <a:xfrm>
            <a:off x="4355424" y="3735019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 smtClean="0">
                <a:solidFill>
                  <a:schemeClr val="accent1"/>
                </a:solidFill>
              </a:rPr>
              <a:t>11</a:t>
            </a:r>
            <a:endParaRPr lang="en-CA" b="1" dirty="0">
              <a:solidFill>
                <a:schemeClr val="accent1"/>
              </a:solidFill>
            </a:endParaRPr>
          </a:p>
        </p:txBody>
      </p:sp>
      <p:sp>
        <p:nvSpPr>
          <p:cNvPr id="72" name="TextBox 18"/>
          <p:cNvSpPr txBox="1"/>
          <p:nvPr/>
        </p:nvSpPr>
        <p:spPr>
          <a:xfrm>
            <a:off x="4780636" y="477758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12</a:t>
            </a:r>
          </a:p>
        </p:txBody>
      </p:sp>
      <p:sp>
        <p:nvSpPr>
          <p:cNvPr id="73" name="TextBox 18"/>
          <p:cNvSpPr txBox="1"/>
          <p:nvPr/>
        </p:nvSpPr>
        <p:spPr>
          <a:xfrm>
            <a:off x="804687" y="2450749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chemeClr val="accent1"/>
                </a:solidFill>
              </a:rPr>
              <a:t> </a:t>
            </a:r>
            <a:r>
              <a:rPr lang="en-CA" sz="2400" b="1" dirty="0" smtClean="0">
                <a:solidFill>
                  <a:schemeClr val="accent1"/>
                </a:solidFill>
              </a:rPr>
              <a:t>Parked:    </a:t>
            </a:r>
            <a:r>
              <a:rPr lang="en-CA" sz="2400" b="1" dirty="0">
                <a:solidFill>
                  <a:schemeClr val="accent1"/>
                </a:solidFill>
              </a:rPr>
              <a:t>0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8189843" y="4560005"/>
            <a:ext cx="504056" cy="369332"/>
            <a:chOff x="4067944" y="3707740"/>
            <a:chExt cx="504056" cy="369332"/>
          </a:xfrm>
        </p:grpSpPr>
        <p:sp>
          <p:nvSpPr>
            <p:cNvPr id="23" name="Oval 23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cxnSp>
        <p:nvCxnSpPr>
          <p:cNvPr id="25" name="Straight Arrow Connector 28"/>
          <p:cNvCxnSpPr>
            <a:endCxn id="23" idx="2"/>
          </p:cNvCxnSpPr>
          <p:nvPr/>
        </p:nvCxnSpPr>
        <p:spPr>
          <a:xfrm>
            <a:off x="6605667" y="4733462"/>
            <a:ext cx="1584176" cy="15855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18"/>
          <p:cNvSpPr txBox="1"/>
          <p:nvPr/>
        </p:nvSpPr>
        <p:spPr>
          <a:xfrm>
            <a:off x="7145727" y="477758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14</a:t>
            </a:r>
          </a:p>
        </p:txBody>
      </p:sp>
      <p:sp>
        <p:nvSpPr>
          <p:cNvPr id="27" name="TextBox 18"/>
          <p:cNvSpPr txBox="1"/>
          <p:nvPr/>
        </p:nvSpPr>
        <p:spPr>
          <a:xfrm>
            <a:off x="804687" y="2953763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chemeClr val="accent1"/>
                </a:solidFill>
              </a:rPr>
              <a:t> </a:t>
            </a:r>
            <a:r>
              <a:rPr lang="en-CA" sz="2400" b="1" dirty="0">
                <a:solidFill>
                  <a:schemeClr val="accent1"/>
                </a:solidFill>
              </a:rPr>
              <a:t>Running:  1</a:t>
            </a:r>
          </a:p>
        </p:txBody>
      </p:sp>
      <p:sp>
        <p:nvSpPr>
          <p:cNvPr id="28" name="TextBox 18"/>
          <p:cNvSpPr txBox="1"/>
          <p:nvPr/>
        </p:nvSpPr>
        <p:spPr>
          <a:xfrm>
            <a:off x="457200" y="1560220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chemeClr val="accent1"/>
                </a:solidFill>
              </a:rPr>
              <a:t> </a:t>
            </a:r>
            <a:r>
              <a:rPr lang="en-CA" sz="2400" b="1" dirty="0">
                <a:solidFill>
                  <a:schemeClr val="accent1"/>
                </a:solidFill>
              </a:rPr>
              <a:t>States</a:t>
            </a:r>
            <a:r>
              <a:rPr lang="en-US" sz="2400" b="1" dirty="0">
                <a:solidFill>
                  <a:schemeClr val="accent1"/>
                </a:solidFill>
              </a:rPr>
              <a:t>:</a:t>
            </a:r>
            <a:endParaRPr lang="en-CA" sz="2400" b="1" dirty="0">
              <a:solidFill>
                <a:schemeClr val="accent1"/>
              </a:solidFill>
            </a:endParaRPr>
          </a:p>
        </p:txBody>
      </p:sp>
      <p:sp>
        <p:nvSpPr>
          <p:cNvPr id="29" name="TextBox 18"/>
          <p:cNvSpPr txBox="1"/>
          <p:nvPr/>
        </p:nvSpPr>
        <p:spPr>
          <a:xfrm>
            <a:off x="804687" y="3443405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chemeClr val="accent1"/>
                </a:solidFill>
              </a:rPr>
              <a:t> </a:t>
            </a:r>
            <a:r>
              <a:rPr lang="en-CA" sz="2400" b="1" dirty="0">
                <a:solidFill>
                  <a:schemeClr val="accent1"/>
                </a:solidFill>
              </a:rPr>
              <a:t>Broken:    2</a:t>
            </a:r>
          </a:p>
        </p:txBody>
      </p:sp>
      <p:sp>
        <p:nvSpPr>
          <p:cNvPr id="31" name="TextBox 18"/>
          <p:cNvSpPr txBox="1"/>
          <p:nvPr/>
        </p:nvSpPr>
        <p:spPr>
          <a:xfrm>
            <a:off x="881031" y="3983576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chemeClr val="accent1"/>
                </a:solidFill>
              </a:rPr>
              <a:t>Junk:         3</a:t>
            </a:r>
          </a:p>
        </p:txBody>
      </p:sp>
      <p:sp>
        <p:nvSpPr>
          <p:cNvPr id="32" name="TextBox 18"/>
          <p:cNvSpPr txBox="1"/>
          <p:nvPr/>
        </p:nvSpPr>
        <p:spPr>
          <a:xfrm>
            <a:off x="895635" y="4551724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 smtClean="0">
                <a:solidFill>
                  <a:schemeClr val="accent1"/>
                </a:solidFill>
              </a:rPr>
              <a:t>Missing:   </a:t>
            </a:r>
            <a:r>
              <a:rPr lang="en-CA" sz="2400" b="1" dirty="0">
                <a:solidFill>
                  <a:schemeClr val="accent1"/>
                </a:solidFill>
              </a:rPr>
              <a:t>4</a:t>
            </a:r>
          </a:p>
        </p:txBody>
      </p:sp>
      <p:sp>
        <p:nvSpPr>
          <p:cNvPr id="33" name="TextBox 18"/>
          <p:cNvSpPr txBox="1"/>
          <p:nvPr/>
        </p:nvSpPr>
        <p:spPr>
          <a:xfrm>
            <a:off x="5925927" y="367111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13</a:t>
            </a:r>
          </a:p>
        </p:txBody>
      </p:sp>
      <p:grpSp>
        <p:nvGrpSpPr>
          <p:cNvPr id="34" name="Group 21"/>
          <p:cNvGrpSpPr/>
          <p:nvPr/>
        </p:nvGrpSpPr>
        <p:grpSpPr>
          <a:xfrm>
            <a:off x="6785687" y="2744520"/>
            <a:ext cx="504056" cy="369332"/>
            <a:chOff x="4067944" y="3707740"/>
            <a:chExt cx="504056" cy="369332"/>
          </a:xfrm>
        </p:grpSpPr>
        <p:sp>
          <p:nvSpPr>
            <p:cNvPr id="35" name="Oval 23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6" name="TextBox 24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4</a:t>
              </a:r>
            </a:p>
          </p:txBody>
        </p:sp>
      </p:grpSp>
      <p:cxnSp>
        <p:nvCxnSpPr>
          <p:cNvPr id="37" name="Straight Arrow Connector 28"/>
          <p:cNvCxnSpPr/>
          <p:nvPr/>
        </p:nvCxnSpPr>
        <p:spPr>
          <a:xfrm>
            <a:off x="5242627" y="2919172"/>
            <a:ext cx="1571905" cy="2002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18"/>
          <p:cNvSpPr txBox="1"/>
          <p:nvPr/>
        </p:nvSpPr>
        <p:spPr>
          <a:xfrm>
            <a:off x="5727067" y="256450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15</a:t>
            </a:r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380" y="1525277"/>
            <a:ext cx="3409437" cy="319394"/>
          </a:xfrm>
          <a:prstGeom prst="rect">
            <a:avLst/>
          </a:prstGeom>
        </p:spPr>
      </p:pic>
      <p:cxnSp>
        <p:nvCxnSpPr>
          <p:cNvPr id="41" name="Straight Arrow Connector 28"/>
          <p:cNvCxnSpPr/>
          <p:nvPr/>
        </p:nvCxnSpPr>
        <p:spPr>
          <a:xfrm>
            <a:off x="5004048" y="2236082"/>
            <a:ext cx="0" cy="508436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14"/>
          <p:cNvSpPr/>
          <p:nvPr/>
        </p:nvSpPr>
        <p:spPr>
          <a:xfrm flipV="1">
            <a:off x="4780636" y="2744518"/>
            <a:ext cx="471787" cy="4400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5" name="Oval 14"/>
          <p:cNvSpPr/>
          <p:nvPr/>
        </p:nvSpPr>
        <p:spPr>
          <a:xfrm flipV="1">
            <a:off x="3453450" y="4476455"/>
            <a:ext cx="471787" cy="49383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0" name="図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620" y="5733256"/>
            <a:ext cx="5317153" cy="343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347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 err="1" smtClean="0"/>
              <a:t>MatlabTCT</a:t>
            </a:r>
            <a:endParaRPr lang="en-CA" dirty="0"/>
          </a:p>
        </p:txBody>
      </p:sp>
      <p:sp>
        <p:nvSpPr>
          <p:cNvPr id="42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dirty="0"/>
              <a:t>create</a:t>
            </a:r>
          </a:p>
          <a:p>
            <a:endParaRPr lang="en-US" dirty="0"/>
          </a:p>
          <a:p>
            <a:r>
              <a:rPr lang="en-US" dirty="0" err="1"/>
              <a:t>displaydes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929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 err="1" smtClean="0"/>
              <a:t>MatlabTCT</a:t>
            </a:r>
            <a:r>
              <a:rPr lang="en-CA" dirty="0" smtClean="0"/>
              <a:t> </a:t>
            </a:r>
            <a:r>
              <a:rPr lang="en-CA" dirty="0" err="1" smtClean="0"/>
              <a:t>creat</a:t>
            </a:r>
            <a:endParaRPr lang="en-CA" dirty="0"/>
          </a:p>
        </p:txBody>
      </p:sp>
      <p:sp>
        <p:nvSpPr>
          <p:cNvPr id="42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46450" y="1556792"/>
            <a:ext cx="8579296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Q </a:t>
            </a:r>
            <a:r>
              <a:rPr lang="en-US" dirty="0"/>
              <a:t>= 5; </a:t>
            </a:r>
            <a:r>
              <a:rPr lang="en-US" dirty="0">
                <a:solidFill>
                  <a:srgbClr val="2C8454"/>
                </a:solidFill>
              </a:rPr>
              <a:t>% number of states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2C8454"/>
                </a:solidFill>
              </a:rPr>
              <a:t>            % </a:t>
            </a:r>
            <a:r>
              <a:rPr lang="en-US" dirty="0">
                <a:solidFill>
                  <a:srgbClr val="2C8454"/>
                </a:solidFill>
              </a:rPr>
              <a:t>the initial state q0 is always labeled </a:t>
            </a:r>
            <a:r>
              <a:rPr lang="en-US" dirty="0" smtClean="0">
                <a:solidFill>
                  <a:srgbClr val="2C8454"/>
                </a:solidFill>
              </a:rPr>
              <a:t>“0”</a:t>
            </a:r>
          </a:p>
          <a:p>
            <a:pPr marL="0" indent="0">
              <a:buNone/>
            </a:pPr>
            <a:endParaRPr lang="en-US" dirty="0">
              <a:solidFill>
                <a:srgbClr val="2C8454"/>
              </a:solidFill>
            </a:endParaRPr>
          </a:p>
          <a:p>
            <a:pPr marL="0" indent="0">
              <a:buNone/>
            </a:pPr>
            <a:r>
              <a:rPr lang="en-US" dirty="0" err="1" smtClean="0"/>
              <a:t>Qm</a:t>
            </a:r>
            <a:r>
              <a:rPr lang="en-US" dirty="0" smtClean="0"/>
              <a:t> </a:t>
            </a:r>
            <a:r>
              <a:rPr lang="en-US" dirty="0"/>
              <a:t>= [0,1]; </a:t>
            </a:r>
            <a:r>
              <a:rPr lang="en-US" dirty="0">
                <a:solidFill>
                  <a:srgbClr val="2C8454"/>
                </a:solidFill>
              </a:rPr>
              <a:t>% marker state </a:t>
            </a:r>
            <a:r>
              <a:rPr lang="en-US" dirty="0" smtClean="0">
                <a:solidFill>
                  <a:srgbClr val="2C8454"/>
                </a:solidFill>
              </a:rPr>
              <a:t>set</a:t>
            </a:r>
          </a:p>
          <a:p>
            <a:pPr marL="0" indent="0">
              <a:buNone/>
            </a:pPr>
            <a:endParaRPr lang="en-US" dirty="0" smtClean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2C8454"/>
                </a:solidFill>
              </a:rPr>
              <a:t>% transition triples </a:t>
            </a:r>
            <a:r>
              <a:rPr lang="en-US" dirty="0" smtClean="0">
                <a:solidFill>
                  <a:srgbClr val="2C8454"/>
                </a:solidFill>
              </a:rPr>
              <a:t>[exit </a:t>
            </a:r>
            <a:r>
              <a:rPr lang="en-US" dirty="0">
                <a:solidFill>
                  <a:srgbClr val="2C8454"/>
                </a:solidFill>
              </a:rPr>
              <a:t>state, event, enter </a:t>
            </a:r>
            <a:r>
              <a:rPr lang="en-US" dirty="0" smtClean="0">
                <a:solidFill>
                  <a:srgbClr val="2C8454"/>
                </a:solidFill>
              </a:rPr>
              <a:t>state</a:t>
            </a:r>
            <a:r>
              <a:rPr lang="en-US" dirty="0">
                <a:solidFill>
                  <a:srgbClr val="2C8454"/>
                </a:solidFill>
              </a:rPr>
              <a:t>]</a:t>
            </a:r>
          </a:p>
          <a:p>
            <a:pPr marL="0" indent="0">
              <a:buNone/>
            </a:pPr>
            <a:r>
              <a:rPr lang="en-US" dirty="0" smtClean="0"/>
              <a:t>delta </a:t>
            </a:r>
            <a:r>
              <a:rPr lang="en-US" dirty="0"/>
              <a:t>= [0,10,1; </a:t>
            </a:r>
            <a:r>
              <a:rPr lang="en-US" dirty="0" smtClean="0"/>
              <a:t>1,11,0; 1,12,2; 2,13,0; 2,14,3; 0,15,4</a:t>
            </a:r>
            <a:r>
              <a:rPr lang="en-US" dirty="0"/>
              <a:t>];</a:t>
            </a:r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r>
              <a:rPr lang="it-IT" dirty="0" smtClean="0">
                <a:solidFill>
                  <a:srgbClr val="0000FF"/>
                </a:solidFill>
              </a:rPr>
              <a:t>create</a:t>
            </a:r>
            <a:r>
              <a:rPr lang="it-IT" dirty="0">
                <a:solidFill>
                  <a:srgbClr val="0000FF"/>
                </a:solidFill>
              </a:rPr>
              <a:t>('CAR', Q, delta, Qm);</a:t>
            </a:r>
            <a:r>
              <a:rPr lang="it-IT" dirty="0"/>
              <a:t> </a:t>
            </a:r>
            <a:r>
              <a:rPr lang="it-IT" dirty="0">
                <a:solidFill>
                  <a:srgbClr val="2C8454"/>
                </a:solidFill>
              </a:rPr>
              <a:t>% create automaton</a:t>
            </a:r>
          </a:p>
        </p:txBody>
      </p:sp>
    </p:spTree>
    <p:extLst>
      <p:ext uri="{BB962C8B-B14F-4D97-AF65-F5344CB8AC3E}">
        <p14:creationId xmlns:p14="http://schemas.microsoft.com/office/powerpoint/2010/main" val="1575502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 err="1" smtClean="0"/>
              <a:t>MatlabTCT</a:t>
            </a:r>
            <a:r>
              <a:rPr lang="en-CA" dirty="0" smtClean="0"/>
              <a:t> </a:t>
            </a:r>
            <a:r>
              <a:rPr lang="en-CA" dirty="0" err="1" smtClean="0"/>
              <a:t>displaydes</a:t>
            </a:r>
            <a:endParaRPr lang="en-CA" dirty="0"/>
          </a:p>
        </p:txBody>
      </p:sp>
      <p:sp>
        <p:nvSpPr>
          <p:cNvPr id="42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46450" y="1556792"/>
            <a:ext cx="8579296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 smtClean="0">
                <a:solidFill>
                  <a:srgbClr val="0000FF"/>
                </a:solidFill>
              </a:rPr>
              <a:t>displaydes</a:t>
            </a:r>
            <a:r>
              <a:rPr lang="en-US" dirty="0">
                <a:solidFill>
                  <a:srgbClr val="0000FF"/>
                </a:solidFill>
              </a:rPr>
              <a:t>('CAR') </a:t>
            </a:r>
            <a:r>
              <a:rPr lang="en-US" dirty="0">
                <a:solidFill>
                  <a:srgbClr val="2C8454"/>
                </a:solidFill>
              </a:rPr>
              <a:t>% display automaton</a:t>
            </a: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3140968"/>
            <a:ext cx="5954647" cy="3502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907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 smtClean="0"/>
              <a:t>Reachable</a:t>
            </a:r>
            <a:endParaRPr lang="en-CA" dirty="0"/>
          </a:p>
        </p:txBody>
      </p:sp>
      <p:pic>
        <p:nvPicPr>
          <p:cNvPr id="13" name="図 1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772816"/>
            <a:ext cx="6049249" cy="319394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73332"/>
            <a:ext cx="7013204" cy="319394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301208"/>
            <a:ext cx="6618772" cy="29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114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 err="1" smtClean="0"/>
              <a:t>Coreachable</a:t>
            </a:r>
            <a:endParaRPr lang="en-CA" dirty="0"/>
          </a:p>
        </p:txBody>
      </p:sp>
      <p:pic>
        <p:nvPicPr>
          <p:cNvPr id="13" name="図 1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772816"/>
            <a:ext cx="6049249" cy="319394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301208"/>
            <a:ext cx="7221003" cy="290533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708920"/>
            <a:ext cx="7488448" cy="319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610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 smtClean="0"/>
              <a:t>Trim</a:t>
            </a:r>
            <a:endParaRPr lang="en-CA" dirty="0"/>
          </a:p>
        </p:txBody>
      </p:sp>
      <p:pic>
        <p:nvPicPr>
          <p:cNvPr id="13" name="図 1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772816"/>
            <a:ext cx="6049249" cy="319394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769913"/>
            <a:ext cx="6795786" cy="227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153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 err="1" smtClean="0"/>
              <a:t>Nonblocking</a:t>
            </a:r>
            <a:endParaRPr lang="en-CA" dirty="0"/>
          </a:p>
        </p:txBody>
      </p:sp>
      <p:pic>
        <p:nvPicPr>
          <p:cNvPr id="13" name="図 1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772816"/>
            <a:ext cx="6049249" cy="319394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69" y="2780927"/>
            <a:ext cx="8656352" cy="319394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78" y="5220113"/>
            <a:ext cx="5981907" cy="319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843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A car</a:t>
            </a:r>
          </a:p>
        </p:txBody>
      </p:sp>
      <p:grpSp>
        <p:nvGrpSpPr>
          <p:cNvPr id="4" name="Group 13"/>
          <p:cNvGrpSpPr/>
          <p:nvPr/>
        </p:nvGrpSpPr>
        <p:grpSpPr>
          <a:xfrm>
            <a:off x="4841471" y="2769097"/>
            <a:ext cx="504056" cy="369332"/>
            <a:chOff x="4067944" y="3707740"/>
            <a:chExt cx="504056" cy="369332"/>
          </a:xfrm>
        </p:grpSpPr>
        <p:sp>
          <p:nvSpPr>
            <p:cNvPr id="5" name="Oval 14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" name="TextBox 1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7" name="Group 15"/>
          <p:cNvGrpSpPr/>
          <p:nvPr/>
        </p:nvGrpSpPr>
        <p:grpSpPr>
          <a:xfrm>
            <a:off x="3509323" y="4530212"/>
            <a:ext cx="504056" cy="369332"/>
            <a:chOff x="4067944" y="3707740"/>
            <a:chExt cx="504056" cy="369332"/>
          </a:xfrm>
        </p:grpSpPr>
        <p:sp>
          <p:nvSpPr>
            <p:cNvPr id="8" name="Oval 17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9" name="TextBox 18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13" name="Group 21"/>
          <p:cNvGrpSpPr/>
          <p:nvPr/>
        </p:nvGrpSpPr>
        <p:grpSpPr>
          <a:xfrm>
            <a:off x="6245627" y="4544150"/>
            <a:ext cx="504056" cy="369332"/>
            <a:chOff x="4067944" y="3707740"/>
            <a:chExt cx="504056" cy="369332"/>
          </a:xfrm>
        </p:grpSpPr>
        <p:sp>
          <p:nvSpPr>
            <p:cNvPr id="14" name="Oval 23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5" name="TextBox 24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19" name="Straight Arrow Connector 28"/>
          <p:cNvCxnSpPr/>
          <p:nvPr/>
        </p:nvCxnSpPr>
        <p:spPr>
          <a:xfrm flipV="1">
            <a:off x="3867619" y="3184593"/>
            <a:ext cx="1044116" cy="1345619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28"/>
          <p:cNvCxnSpPr>
            <a:endCxn id="55" idx="4"/>
          </p:cNvCxnSpPr>
          <p:nvPr/>
        </p:nvCxnSpPr>
        <p:spPr>
          <a:xfrm flipH="1">
            <a:off x="3689344" y="3057998"/>
            <a:ext cx="1091292" cy="141845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28"/>
          <p:cNvCxnSpPr>
            <a:stCxn id="55" idx="6"/>
            <a:endCxn id="15" idx="1"/>
          </p:cNvCxnSpPr>
          <p:nvPr/>
        </p:nvCxnSpPr>
        <p:spPr>
          <a:xfrm>
            <a:off x="3925237" y="4723370"/>
            <a:ext cx="2320390" cy="544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28"/>
          <p:cNvCxnSpPr>
            <a:stCxn id="14" idx="4"/>
            <a:endCxn id="45" idx="7"/>
          </p:cNvCxnSpPr>
          <p:nvPr/>
        </p:nvCxnSpPr>
        <p:spPr>
          <a:xfrm flipH="1" flipV="1">
            <a:off x="5183331" y="3120146"/>
            <a:ext cx="1242316" cy="143329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18"/>
          <p:cNvSpPr txBox="1"/>
          <p:nvPr/>
        </p:nvSpPr>
        <p:spPr>
          <a:xfrm>
            <a:off x="3867619" y="3374979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 smtClean="0">
                <a:solidFill>
                  <a:schemeClr val="accent1"/>
                </a:solidFill>
              </a:rPr>
              <a:t>10</a:t>
            </a:r>
            <a:endParaRPr lang="en-CA" b="1" dirty="0">
              <a:solidFill>
                <a:schemeClr val="accent1"/>
              </a:solidFill>
            </a:endParaRPr>
          </a:p>
        </p:txBody>
      </p:sp>
      <p:sp>
        <p:nvSpPr>
          <p:cNvPr id="71" name="TextBox 18"/>
          <p:cNvSpPr txBox="1"/>
          <p:nvPr/>
        </p:nvSpPr>
        <p:spPr>
          <a:xfrm>
            <a:off x="4355424" y="3735019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 smtClean="0">
                <a:solidFill>
                  <a:schemeClr val="accent1"/>
                </a:solidFill>
              </a:rPr>
              <a:t>11</a:t>
            </a:r>
            <a:endParaRPr lang="en-CA" b="1" dirty="0">
              <a:solidFill>
                <a:schemeClr val="accent1"/>
              </a:solidFill>
            </a:endParaRPr>
          </a:p>
        </p:txBody>
      </p:sp>
      <p:sp>
        <p:nvSpPr>
          <p:cNvPr id="72" name="TextBox 18"/>
          <p:cNvSpPr txBox="1"/>
          <p:nvPr/>
        </p:nvSpPr>
        <p:spPr>
          <a:xfrm>
            <a:off x="4780636" y="477758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12</a:t>
            </a:r>
          </a:p>
        </p:txBody>
      </p:sp>
      <p:sp>
        <p:nvSpPr>
          <p:cNvPr id="73" name="TextBox 18"/>
          <p:cNvSpPr txBox="1"/>
          <p:nvPr/>
        </p:nvSpPr>
        <p:spPr>
          <a:xfrm>
            <a:off x="804687" y="2450749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chemeClr val="accent1"/>
                </a:solidFill>
              </a:rPr>
              <a:t> </a:t>
            </a:r>
            <a:r>
              <a:rPr lang="en-CA" sz="2400" b="1" dirty="0" smtClean="0">
                <a:solidFill>
                  <a:schemeClr val="accent1"/>
                </a:solidFill>
              </a:rPr>
              <a:t>Parked:    </a:t>
            </a:r>
            <a:r>
              <a:rPr lang="en-CA" sz="2400" b="1" dirty="0">
                <a:solidFill>
                  <a:schemeClr val="accent1"/>
                </a:solidFill>
              </a:rPr>
              <a:t>0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8189843" y="4560005"/>
            <a:ext cx="504056" cy="369332"/>
            <a:chOff x="4067944" y="3707740"/>
            <a:chExt cx="504056" cy="369332"/>
          </a:xfrm>
        </p:grpSpPr>
        <p:sp>
          <p:nvSpPr>
            <p:cNvPr id="23" name="Oval 23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cxnSp>
        <p:nvCxnSpPr>
          <p:cNvPr id="25" name="Straight Arrow Connector 28"/>
          <p:cNvCxnSpPr>
            <a:endCxn id="23" idx="2"/>
          </p:cNvCxnSpPr>
          <p:nvPr/>
        </p:nvCxnSpPr>
        <p:spPr>
          <a:xfrm>
            <a:off x="6605667" y="4733462"/>
            <a:ext cx="1584176" cy="15855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18"/>
          <p:cNvSpPr txBox="1"/>
          <p:nvPr/>
        </p:nvSpPr>
        <p:spPr>
          <a:xfrm>
            <a:off x="7145727" y="477758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14</a:t>
            </a:r>
          </a:p>
        </p:txBody>
      </p:sp>
      <p:sp>
        <p:nvSpPr>
          <p:cNvPr id="27" name="TextBox 18"/>
          <p:cNvSpPr txBox="1"/>
          <p:nvPr/>
        </p:nvSpPr>
        <p:spPr>
          <a:xfrm>
            <a:off x="804687" y="2953763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chemeClr val="accent1"/>
                </a:solidFill>
              </a:rPr>
              <a:t> </a:t>
            </a:r>
            <a:r>
              <a:rPr lang="en-CA" sz="2400" b="1" dirty="0">
                <a:solidFill>
                  <a:schemeClr val="accent1"/>
                </a:solidFill>
              </a:rPr>
              <a:t>Running:  1</a:t>
            </a:r>
          </a:p>
        </p:txBody>
      </p:sp>
      <p:sp>
        <p:nvSpPr>
          <p:cNvPr id="28" name="TextBox 18"/>
          <p:cNvSpPr txBox="1"/>
          <p:nvPr/>
        </p:nvSpPr>
        <p:spPr>
          <a:xfrm>
            <a:off x="457200" y="1560220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chemeClr val="accent1"/>
                </a:solidFill>
              </a:rPr>
              <a:t> </a:t>
            </a:r>
            <a:r>
              <a:rPr lang="en-CA" sz="2400" b="1" dirty="0">
                <a:solidFill>
                  <a:schemeClr val="accent1"/>
                </a:solidFill>
              </a:rPr>
              <a:t>States</a:t>
            </a:r>
            <a:r>
              <a:rPr lang="en-US" sz="2400" b="1" dirty="0">
                <a:solidFill>
                  <a:schemeClr val="accent1"/>
                </a:solidFill>
              </a:rPr>
              <a:t>:</a:t>
            </a:r>
            <a:endParaRPr lang="en-CA" sz="2400" b="1" dirty="0">
              <a:solidFill>
                <a:schemeClr val="accent1"/>
              </a:solidFill>
            </a:endParaRPr>
          </a:p>
        </p:txBody>
      </p:sp>
      <p:sp>
        <p:nvSpPr>
          <p:cNvPr id="29" name="TextBox 18"/>
          <p:cNvSpPr txBox="1"/>
          <p:nvPr/>
        </p:nvSpPr>
        <p:spPr>
          <a:xfrm>
            <a:off x="804687" y="3443405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chemeClr val="accent1"/>
                </a:solidFill>
              </a:rPr>
              <a:t> </a:t>
            </a:r>
            <a:r>
              <a:rPr lang="en-CA" sz="2400" b="1" dirty="0">
                <a:solidFill>
                  <a:schemeClr val="accent1"/>
                </a:solidFill>
              </a:rPr>
              <a:t>Broken:    2</a:t>
            </a:r>
          </a:p>
        </p:txBody>
      </p:sp>
      <p:sp>
        <p:nvSpPr>
          <p:cNvPr id="31" name="TextBox 18"/>
          <p:cNvSpPr txBox="1"/>
          <p:nvPr/>
        </p:nvSpPr>
        <p:spPr>
          <a:xfrm>
            <a:off x="881031" y="3983576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chemeClr val="accent1"/>
                </a:solidFill>
              </a:rPr>
              <a:t>Junk:         3</a:t>
            </a:r>
          </a:p>
        </p:txBody>
      </p:sp>
      <p:sp>
        <p:nvSpPr>
          <p:cNvPr id="32" name="TextBox 18"/>
          <p:cNvSpPr txBox="1"/>
          <p:nvPr/>
        </p:nvSpPr>
        <p:spPr>
          <a:xfrm>
            <a:off x="895635" y="4551724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 smtClean="0">
                <a:solidFill>
                  <a:schemeClr val="accent1"/>
                </a:solidFill>
              </a:rPr>
              <a:t>Missing:   </a:t>
            </a:r>
            <a:r>
              <a:rPr lang="en-CA" sz="2400" b="1" dirty="0">
                <a:solidFill>
                  <a:schemeClr val="accent1"/>
                </a:solidFill>
              </a:rPr>
              <a:t>4</a:t>
            </a:r>
          </a:p>
        </p:txBody>
      </p:sp>
      <p:sp>
        <p:nvSpPr>
          <p:cNvPr id="33" name="TextBox 18"/>
          <p:cNvSpPr txBox="1"/>
          <p:nvPr/>
        </p:nvSpPr>
        <p:spPr>
          <a:xfrm>
            <a:off x="5925927" y="367111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13</a:t>
            </a:r>
          </a:p>
        </p:txBody>
      </p:sp>
      <p:grpSp>
        <p:nvGrpSpPr>
          <p:cNvPr id="34" name="Group 21"/>
          <p:cNvGrpSpPr/>
          <p:nvPr/>
        </p:nvGrpSpPr>
        <p:grpSpPr>
          <a:xfrm>
            <a:off x="6785687" y="2744520"/>
            <a:ext cx="504056" cy="369332"/>
            <a:chOff x="4067944" y="3707740"/>
            <a:chExt cx="504056" cy="369332"/>
          </a:xfrm>
        </p:grpSpPr>
        <p:sp>
          <p:nvSpPr>
            <p:cNvPr id="35" name="Oval 23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6" name="TextBox 24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4</a:t>
              </a:r>
            </a:p>
          </p:txBody>
        </p:sp>
      </p:grpSp>
      <p:cxnSp>
        <p:nvCxnSpPr>
          <p:cNvPr id="37" name="Straight Arrow Connector 28"/>
          <p:cNvCxnSpPr/>
          <p:nvPr/>
        </p:nvCxnSpPr>
        <p:spPr>
          <a:xfrm>
            <a:off x="5242627" y="2919172"/>
            <a:ext cx="1571905" cy="2002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18"/>
          <p:cNvSpPr txBox="1"/>
          <p:nvPr/>
        </p:nvSpPr>
        <p:spPr>
          <a:xfrm>
            <a:off x="5727067" y="256450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15</a:t>
            </a:r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380" y="1525277"/>
            <a:ext cx="3409437" cy="319394"/>
          </a:xfrm>
          <a:prstGeom prst="rect">
            <a:avLst/>
          </a:prstGeom>
        </p:spPr>
      </p:pic>
      <p:cxnSp>
        <p:nvCxnSpPr>
          <p:cNvPr id="41" name="Straight Arrow Connector 28"/>
          <p:cNvCxnSpPr/>
          <p:nvPr/>
        </p:nvCxnSpPr>
        <p:spPr>
          <a:xfrm>
            <a:off x="5004048" y="2236082"/>
            <a:ext cx="0" cy="508436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14"/>
          <p:cNvSpPr/>
          <p:nvPr/>
        </p:nvSpPr>
        <p:spPr>
          <a:xfrm flipV="1">
            <a:off x="4780636" y="2744518"/>
            <a:ext cx="471787" cy="4400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5" name="Oval 14"/>
          <p:cNvSpPr/>
          <p:nvPr/>
        </p:nvSpPr>
        <p:spPr>
          <a:xfrm flipV="1">
            <a:off x="3453450" y="4476455"/>
            <a:ext cx="471787" cy="49383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1" name="図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210" y="5586739"/>
            <a:ext cx="7167129" cy="29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481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 err="1" smtClean="0"/>
              <a:t>MatlabTCT</a:t>
            </a:r>
            <a:r>
              <a:rPr lang="en-CA" dirty="0" smtClean="0"/>
              <a:t> trim</a:t>
            </a:r>
            <a:endParaRPr lang="en-CA" dirty="0"/>
          </a:p>
        </p:txBody>
      </p:sp>
      <p:sp>
        <p:nvSpPr>
          <p:cNvPr id="42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46450" y="1556792"/>
            <a:ext cx="8579296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trim('TCAR</a:t>
            </a:r>
            <a:r>
              <a:rPr lang="en-US" dirty="0" smtClean="0">
                <a:solidFill>
                  <a:srgbClr val="0000FF"/>
                </a:solidFill>
              </a:rPr>
              <a:t>', 'CAR</a:t>
            </a:r>
            <a:r>
              <a:rPr lang="en-US" dirty="0">
                <a:solidFill>
                  <a:srgbClr val="0000FF"/>
                </a:solidFill>
              </a:rPr>
              <a:t>');</a:t>
            </a:r>
            <a:r>
              <a:rPr lang="en-US" dirty="0"/>
              <a:t> </a:t>
            </a:r>
            <a:r>
              <a:rPr lang="en-US" dirty="0">
                <a:solidFill>
                  <a:srgbClr val="2C8454"/>
                </a:solidFill>
              </a:rPr>
              <a:t>% </a:t>
            </a:r>
            <a:r>
              <a:rPr lang="en-US" dirty="0" smtClean="0">
                <a:solidFill>
                  <a:srgbClr val="2C8454"/>
                </a:solidFill>
              </a:rPr>
              <a:t>trim an automaton</a:t>
            </a:r>
          </a:p>
          <a:p>
            <a:pPr marL="0" indent="0">
              <a:buNone/>
            </a:pPr>
            <a:r>
              <a:rPr lang="en-US" dirty="0" err="1"/>
              <a:t>displaydes</a:t>
            </a:r>
            <a:r>
              <a:rPr lang="en-US" dirty="0"/>
              <a:t>('CAR') </a:t>
            </a:r>
            <a:r>
              <a:rPr lang="en-US" dirty="0">
                <a:solidFill>
                  <a:srgbClr val="2C8454"/>
                </a:solidFill>
              </a:rPr>
              <a:t>% display automaton</a:t>
            </a:r>
          </a:p>
          <a:p>
            <a:pPr marL="0" indent="0">
              <a:buNone/>
            </a:pPr>
            <a:endParaRPr lang="en-US" dirty="0">
              <a:solidFill>
                <a:srgbClr val="2C8454"/>
              </a:solidFill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3386850"/>
            <a:ext cx="5158641" cy="2850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804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Closed behavior</a:t>
            </a:r>
          </a:p>
        </p:txBody>
      </p:sp>
      <p:pic>
        <p:nvPicPr>
          <p:cNvPr id="6" name="図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1" y="2709571"/>
            <a:ext cx="5739475" cy="288609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3645024"/>
            <a:ext cx="4419569" cy="319394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1" y="1781850"/>
            <a:ext cx="6049249" cy="319394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1" y="5721952"/>
            <a:ext cx="7324902" cy="371344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33" y="4554575"/>
            <a:ext cx="5699070" cy="29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298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Marked behavior</a:t>
            </a:r>
          </a:p>
        </p:txBody>
      </p:sp>
      <p:pic>
        <p:nvPicPr>
          <p:cNvPr id="17" name="図 1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2" y="2709571"/>
            <a:ext cx="5933805" cy="288609"/>
          </a:xfrm>
          <a:prstGeom prst="rect">
            <a:avLst/>
          </a:prstGeom>
        </p:spPr>
      </p:pic>
      <p:pic>
        <p:nvPicPr>
          <p:cNvPr id="23" name="図 2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3645024"/>
            <a:ext cx="6216642" cy="319394"/>
          </a:xfrm>
          <a:prstGeom prst="rect">
            <a:avLst/>
          </a:prstGeom>
        </p:spPr>
      </p:pic>
      <p:pic>
        <p:nvPicPr>
          <p:cNvPr id="21" name="図 2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1" y="1781850"/>
            <a:ext cx="6049249" cy="319394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33" y="4509119"/>
            <a:ext cx="6010768" cy="319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03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 smtClean="0"/>
              <a:t>Examples</a:t>
            </a:r>
            <a:endParaRPr lang="en-CA" dirty="0"/>
          </a:p>
        </p:txBody>
      </p:sp>
      <p:pic>
        <p:nvPicPr>
          <p:cNvPr id="61" name="図 6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357" y="1511906"/>
            <a:ext cx="252052" cy="225115"/>
          </a:xfrm>
          <a:prstGeom prst="rect">
            <a:avLst/>
          </a:prstGeom>
        </p:spPr>
      </p:pic>
      <p:cxnSp>
        <p:nvCxnSpPr>
          <p:cNvPr id="41" name="Straight Arrow Connector 28"/>
          <p:cNvCxnSpPr/>
          <p:nvPr/>
        </p:nvCxnSpPr>
        <p:spPr>
          <a:xfrm>
            <a:off x="827584" y="2428492"/>
            <a:ext cx="504056" cy="0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14"/>
          <p:cNvSpPr/>
          <p:nvPr/>
        </p:nvSpPr>
        <p:spPr>
          <a:xfrm flipV="1">
            <a:off x="1326477" y="2208454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9" name="Oval 14"/>
          <p:cNvSpPr/>
          <p:nvPr/>
        </p:nvSpPr>
        <p:spPr>
          <a:xfrm flipV="1">
            <a:off x="1419801" y="2281227"/>
            <a:ext cx="302556" cy="300024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0" name="円弧 59"/>
          <p:cNvSpPr/>
          <p:nvPr/>
        </p:nvSpPr>
        <p:spPr>
          <a:xfrm rot="16200000">
            <a:off x="1817235" y="1940156"/>
            <a:ext cx="761411" cy="799350"/>
          </a:xfrm>
          <a:prstGeom prst="arc">
            <a:avLst>
              <a:gd name="adj1" fmla="val 16200000"/>
              <a:gd name="adj2" fmla="val 15272420"/>
            </a:avLst>
          </a:prstGeom>
          <a:ln w="3175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2" name="図 6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830" y="1916832"/>
            <a:ext cx="1062082" cy="319394"/>
          </a:xfrm>
          <a:prstGeom prst="rect">
            <a:avLst/>
          </a:prstGeom>
        </p:spPr>
      </p:pic>
      <p:pic>
        <p:nvPicPr>
          <p:cNvPr id="63" name="図 6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830" y="2383366"/>
            <a:ext cx="1306438" cy="319394"/>
          </a:xfrm>
          <a:prstGeom prst="rect">
            <a:avLst/>
          </a:prstGeom>
        </p:spPr>
      </p:pic>
      <p:cxnSp>
        <p:nvCxnSpPr>
          <p:cNvPr id="74" name="Straight Arrow Connector 28"/>
          <p:cNvCxnSpPr/>
          <p:nvPr/>
        </p:nvCxnSpPr>
        <p:spPr>
          <a:xfrm>
            <a:off x="827585" y="3711967"/>
            <a:ext cx="504056" cy="0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Oval 14"/>
          <p:cNvSpPr/>
          <p:nvPr/>
        </p:nvSpPr>
        <p:spPr>
          <a:xfrm flipV="1">
            <a:off x="1326478" y="3491929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7" name="円弧 76"/>
          <p:cNvSpPr/>
          <p:nvPr/>
        </p:nvSpPr>
        <p:spPr>
          <a:xfrm rot="16200000">
            <a:off x="1817236" y="3223631"/>
            <a:ext cx="761411" cy="799350"/>
          </a:xfrm>
          <a:prstGeom prst="arc">
            <a:avLst>
              <a:gd name="adj1" fmla="val 16200000"/>
              <a:gd name="adj2" fmla="val 15272420"/>
            </a:avLst>
          </a:prstGeom>
          <a:ln w="3175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8" name="図 7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831" y="3200307"/>
            <a:ext cx="1062082" cy="319394"/>
          </a:xfrm>
          <a:prstGeom prst="rect">
            <a:avLst/>
          </a:prstGeom>
        </p:spPr>
      </p:pic>
      <p:pic>
        <p:nvPicPr>
          <p:cNvPr id="79" name="図 7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831" y="3666841"/>
            <a:ext cx="1306438" cy="319394"/>
          </a:xfrm>
          <a:prstGeom prst="rect">
            <a:avLst/>
          </a:prstGeom>
        </p:spPr>
      </p:pic>
      <p:cxnSp>
        <p:nvCxnSpPr>
          <p:cNvPr id="80" name="Straight Arrow Connector 28"/>
          <p:cNvCxnSpPr/>
          <p:nvPr/>
        </p:nvCxnSpPr>
        <p:spPr>
          <a:xfrm>
            <a:off x="863428" y="5037495"/>
            <a:ext cx="504056" cy="0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Oval 14"/>
          <p:cNvSpPr/>
          <p:nvPr/>
        </p:nvSpPr>
        <p:spPr>
          <a:xfrm flipV="1">
            <a:off x="1362321" y="4817457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83" name="図 8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674" y="4525835"/>
            <a:ext cx="1062082" cy="319394"/>
          </a:xfrm>
          <a:prstGeom prst="rect">
            <a:avLst/>
          </a:prstGeom>
        </p:spPr>
      </p:pic>
      <p:pic>
        <p:nvPicPr>
          <p:cNvPr id="84" name="図 8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674" y="4992369"/>
            <a:ext cx="1306438" cy="319394"/>
          </a:xfrm>
          <a:prstGeom prst="rect">
            <a:avLst/>
          </a:prstGeom>
        </p:spPr>
      </p:pic>
      <p:sp>
        <p:nvSpPr>
          <p:cNvPr id="85" name="Oval 14"/>
          <p:cNvSpPr/>
          <p:nvPr/>
        </p:nvSpPr>
        <p:spPr>
          <a:xfrm flipV="1">
            <a:off x="1461132" y="4887482"/>
            <a:ext cx="302556" cy="300024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65" name="図 6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4653" y="2196488"/>
            <a:ext cx="521421" cy="286685"/>
          </a:xfrm>
          <a:prstGeom prst="rect">
            <a:avLst/>
          </a:prstGeom>
        </p:spPr>
      </p:pic>
      <p:pic>
        <p:nvPicPr>
          <p:cNvPr id="87" name="図 8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4653" y="3463441"/>
            <a:ext cx="521421" cy="286685"/>
          </a:xfrm>
          <a:prstGeom prst="rect">
            <a:avLst/>
          </a:prstGeom>
        </p:spPr>
      </p:pic>
      <p:cxnSp>
        <p:nvCxnSpPr>
          <p:cNvPr id="88" name="Straight Arrow Connector 28"/>
          <p:cNvCxnSpPr/>
          <p:nvPr/>
        </p:nvCxnSpPr>
        <p:spPr>
          <a:xfrm>
            <a:off x="863428" y="6160101"/>
            <a:ext cx="504056" cy="0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Oval 14"/>
          <p:cNvSpPr/>
          <p:nvPr/>
        </p:nvSpPr>
        <p:spPr>
          <a:xfrm flipV="1">
            <a:off x="1362321" y="5940063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0" name="Oval 14"/>
          <p:cNvSpPr/>
          <p:nvPr/>
        </p:nvSpPr>
        <p:spPr>
          <a:xfrm flipV="1">
            <a:off x="1461132" y="6010088"/>
            <a:ext cx="302556" cy="300024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1" name="Oval 14"/>
          <p:cNvSpPr/>
          <p:nvPr/>
        </p:nvSpPr>
        <p:spPr>
          <a:xfrm flipV="1">
            <a:off x="2965363" y="5940063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2" name="円弧 91"/>
          <p:cNvSpPr/>
          <p:nvPr/>
        </p:nvSpPr>
        <p:spPr>
          <a:xfrm rot="16200000">
            <a:off x="2036097" y="5324681"/>
            <a:ext cx="593810" cy="1402217"/>
          </a:xfrm>
          <a:prstGeom prst="arc">
            <a:avLst>
              <a:gd name="adj1" fmla="val 16642035"/>
              <a:gd name="adj2" fmla="val 5268246"/>
            </a:avLst>
          </a:prstGeom>
          <a:ln w="3175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円弧 92"/>
          <p:cNvSpPr/>
          <p:nvPr/>
        </p:nvSpPr>
        <p:spPr>
          <a:xfrm rot="5210131">
            <a:off x="2102830" y="5578567"/>
            <a:ext cx="593810" cy="1402217"/>
          </a:xfrm>
          <a:prstGeom prst="arc">
            <a:avLst>
              <a:gd name="adj1" fmla="val 16642035"/>
              <a:gd name="adj2" fmla="val 5268246"/>
            </a:avLst>
          </a:prstGeom>
          <a:ln w="3175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8" name="図 6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5516943"/>
            <a:ext cx="180862" cy="144305"/>
          </a:xfrm>
          <a:prstGeom prst="rect">
            <a:avLst/>
          </a:prstGeom>
        </p:spPr>
      </p:pic>
      <p:pic>
        <p:nvPicPr>
          <p:cNvPr id="96" name="図 95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6310666"/>
            <a:ext cx="177014" cy="286686"/>
          </a:xfrm>
          <a:prstGeom prst="rect">
            <a:avLst/>
          </a:prstGeom>
        </p:spPr>
      </p:pic>
      <p:pic>
        <p:nvPicPr>
          <p:cNvPr id="97" name="図 9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674" y="5753907"/>
            <a:ext cx="1062082" cy="319394"/>
          </a:xfrm>
          <a:prstGeom prst="rect">
            <a:avLst/>
          </a:prstGeom>
        </p:spPr>
      </p:pic>
      <p:pic>
        <p:nvPicPr>
          <p:cNvPr id="98" name="図 9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674" y="6220441"/>
            <a:ext cx="1306438" cy="319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311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7" grpId="0" animBg="1"/>
      <p:bldP spid="81" grpId="0" animBg="1"/>
      <p:bldP spid="85" grpId="0" animBg="1"/>
      <p:bldP spid="89" grpId="0" animBg="1"/>
      <p:bldP spid="90" grpId="0" animBg="1"/>
      <p:bldP spid="91" grpId="0" animBg="1"/>
      <p:bldP spid="92" grpId="0" animBg="1"/>
      <p:bldP spid="9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A car</a:t>
            </a:r>
          </a:p>
        </p:txBody>
      </p:sp>
      <p:grpSp>
        <p:nvGrpSpPr>
          <p:cNvPr id="4" name="Group 13"/>
          <p:cNvGrpSpPr/>
          <p:nvPr/>
        </p:nvGrpSpPr>
        <p:grpSpPr>
          <a:xfrm>
            <a:off x="4841471" y="2769097"/>
            <a:ext cx="504056" cy="369332"/>
            <a:chOff x="4067944" y="3707740"/>
            <a:chExt cx="504056" cy="369332"/>
          </a:xfrm>
        </p:grpSpPr>
        <p:sp>
          <p:nvSpPr>
            <p:cNvPr id="5" name="Oval 14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" name="TextBox 1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7" name="Group 15"/>
          <p:cNvGrpSpPr/>
          <p:nvPr/>
        </p:nvGrpSpPr>
        <p:grpSpPr>
          <a:xfrm>
            <a:off x="3509323" y="4530212"/>
            <a:ext cx="504056" cy="369332"/>
            <a:chOff x="4067944" y="3707740"/>
            <a:chExt cx="504056" cy="369332"/>
          </a:xfrm>
        </p:grpSpPr>
        <p:sp>
          <p:nvSpPr>
            <p:cNvPr id="8" name="Oval 17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9" name="TextBox 18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13" name="Group 21"/>
          <p:cNvGrpSpPr/>
          <p:nvPr/>
        </p:nvGrpSpPr>
        <p:grpSpPr>
          <a:xfrm>
            <a:off x="6245627" y="4544150"/>
            <a:ext cx="504056" cy="369332"/>
            <a:chOff x="4067944" y="3707740"/>
            <a:chExt cx="504056" cy="369332"/>
          </a:xfrm>
        </p:grpSpPr>
        <p:sp>
          <p:nvSpPr>
            <p:cNvPr id="14" name="Oval 23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5" name="TextBox 24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19" name="Straight Arrow Connector 28"/>
          <p:cNvCxnSpPr/>
          <p:nvPr/>
        </p:nvCxnSpPr>
        <p:spPr>
          <a:xfrm flipV="1">
            <a:off x="3867619" y="3184593"/>
            <a:ext cx="1044116" cy="1345619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28"/>
          <p:cNvCxnSpPr>
            <a:endCxn id="55" idx="4"/>
          </p:cNvCxnSpPr>
          <p:nvPr/>
        </p:nvCxnSpPr>
        <p:spPr>
          <a:xfrm flipH="1">
            <a:off x="3689344" y="3057998"/>
            <a:ext cx="1091292" cy="141845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28"/>
          <p:cNvCxnSpPr>
            <a:stCxn id="55" idx="6"/>
            <a:endCxn id="15" idx="1"/>
          </p:cNvCxnSpPr>
          <p:nvPr/>
        </p:nvCxnSpPr>
        <p:spPr>
          <a:xfrm>
            <a:off x="3925237" y="4723370"/>
            <a:ext cx="2320390" cy="544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28"/>
          <p:cNvCxnSpPr>
            <a:stCxn id="14" idx="4"/>
            <a:endCxn id="45" idx="7"/>
          </p:cNvCxnSpPr>
          <p:nvPr/>
        </p:nvCxnSpPr>
        <p:spPr>
          <a:xfrm flipH="1" flipV="1">
            <a:off x="5183331" y="3120146"/>
            <a:ext cx="1242316" cy="143329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18"/>
          <p:cNvSpPr txBox="1"/>
          <p:nvPr/>
        </p:nvSpPr>
        <p:spPr>
          <a:xfrm>
            <a:off x="3867619" y="3374979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 smtClean="0">
                <a:solidFill>
                  <a:schemeClr val="accent1"/>
                </a:solidFill>
              </a:rPr>
              <a:t>10</a:t>
            </a:r>
            <a:endParaRPr lang="en-CA" b="1" dirty="0">
              <a:solidFill>
                <a:schemeClr val="accent1"/>
              </a:solidFill>
            </a:endParaRPr>
          </a:p>
        </p:txBody>
      </p:sp>
      <p:sp>
        <p:nvSpPr>
          <p:cNvPr id="71" name="TextBox 18"/>
          <p:cNvSpPr txBox="1"/>
          <p:nvPr/>
        </p:nvSpPr>
        <p:spPr>
          <a:xfrm>
            <a:off x="4355424" y="3735019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 smtClean="0">
                <a:solidFill>
                  <a:schemeClr val="accent1"/>
                </a:solidFill>
              </a:rPr>
              <a:t>11</a:t>
            </a:r>
            <a:endParaRPr lang="en-CA" b="1" dirty="0">
              <a:solidFill>
                <a:schemeClr val="accent1"/>
              </a:solidFill>
            </a:endParaRPr>
          </a:p>
        </p:txBody>
      </p:sp>
      <p:sp>
        <p:nvSpPr>
          <p:cNvPr id="72" name="TextBox 18"/>
          <p:cNvSpPr txBox="1"/>
          <p:nvPr/>
        </p:nvSpPr>
        <p:spPr>
          <a:xfrm>
            <a:off x="4780636" y="477758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12</a:t>
            </a:r>
          </a:p>
        </p:txBody>
      </p:sp>
      <p:sp>
        <p:nvSpPr>
          <p:cNvPr id="73" name="TextBox 18"/>
          <p:cNvSpPr txBox="1"/>
          <p:nvPr/>
        </p:nvSpPr>
        <p:spPr>
          <a:xfrm>
            <a:off x="804687" y="2450749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chemeClr val="accent1"/>
                </a:solidFill>
              </a:rPr>
              <a:t> </a:t>
            </a:r>
            <a:r>
              <a:rPr lang="en-CA" sz="2400" b="1" dirty="0" smtClean="0">
                <a:solidFill>
                  <a:schemeClr val="accent1"/>
                </a:solidFill>
              </a:rPr>
              <a:t>Parked:    </a:t>
            </a:r>
            <a:r>
              <a:rPr lang="en-CA" sz="2400" b="1" dirty="0">
                <a:solidFill>
                  <a:schemeClr val="accent1"/>
                </a:solidFill>
              </a:rPr>
              <a:t>0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8189843" y="4560005"/>
            <a:ext cx="504056" cy="369332"/>
            <a:chOff x="4067944" y="3707740"/>
            <a:chExt cx="504056" cy="369332"/>
          </a:xfrm>
        </p:grpSpPr>
        <p:sp>
          <p:nvSpPr>
            <p:cNvPr id="23" name="Oval 23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cxnSp>
        <p:nvCxnSpPr>
          <p:cNvPr id="25" name="Straight Arrow Connector 28"/>
          <p:cNvCxnSpPr>
            <a:endCxn id="23" idx="2"/>
          </p:cNvCxnSpPr>
          <p:nvPr/>
        </p:nvCxnSpPr>
        <p:spPr>
          <a:xfrm>
            <a:off x="6605667" y="4733462"/>
            <a:ext cx="1584176" cy="15855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18"/>
          <p:cNvSpPr txBox="1"/>
          <p:nvPr/>
        </p:nvSpPr>
        <p:spPr>
          <a:xfrm>
            <a:off x="7145727" y="477758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14</a:t>
            </a:r>
          </a:p>
        </p:txBody>
      </p:sp>
      <p:sp>
        <p:nvSpPr>
          <p:cNvPr id="27" name="TextBox 18"/>
          <p:cNvSpPr txBox="1"/>
          <p:nvPr/>
        </p:nvSpPr>
        <p:spPr>
          <a:xfrm>
            <a:off x="804687" y="2953763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chemeClr val="accent1"/>
                </a:solidFill>
              </a:rPr>
              <a:t> </a:t>
            </a:r>
            <a:r>
              <a:rPr lang="en-CA" sz="2400" b="1" dirty="0">
                <a:solidFill>
                  <a:schemeClr val="accent1"/>
                </a:solidFill>
              </a:rPr>
              <a:t>Running:  1</a:t>
            </a:r>
          </a:p>
        </p:txBody>
      </p:sp>
      <p:sp>
        <p:nvSpPr>
          <p:cNvPr id="28" name="TextBox 18"/>
          <p:cNvSpPr txBox="1"/>
          <p:nvPr/>
        </p:nvSpPr>
        <p:spPr>
          <a:xfrm>
            <a:off x="457200" y="1560220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chemeClr val="accent1"/>
                </a:solidFill>
              </a:rPr>
              <a:t> </a:t>
            </a:r>
            <a:r>
              <a:rPr lang="en-CA" sz="2400" b="1" dirty="0">
                <a:solidFill>
                  <a:schemeClr val="accent1"/>
                </a:solidFill>
              </a:rPr>
              <a:t>States</a:t>
            </a:r>
            <a:r>
              <a:rPr lang="en-US" sz="2400" b="1" dirty="0">
                <a:solidFill>
                  <a:schemeClr val="accent1"/>
                </a:solidFill>
              </a:rPr>
              <a:t>:</a:t>
            </a:r>
            <a:endParaRPr lang="en-CA" sz="2400" b="1" dirty="0">
              <a:solidFill>
                <a:schemeClr val="accent1"/>
              </a:solidFill>
            </a:endParaRPr>
          </a:p>
        </p:txBody>
      </p:sp>
      <p:sp>
        <p:nvSpPr>
          <p:cNvPr id="29" name="TextBox 18"/>
          <p:cNvSpPr txBox="1"/>
          <p:nvPr/>
        </p:nvSpPr>
        <p:spPr>
          <a:xfrm>
            <a:off x="804687" y="3443405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chemeClr val="accent1"/>
                </a:solidFill>
              </a:rPr>
              <a:t> </a:t>
            </a:r>
            <a:r>
              <a:rPr lang="en-CA" sz="2400" b="1" dirty="0">
                <a:solidFill>
                  <a:schemeClr val="accent1"/>
                </a:solidFill>
              </a:rPr>
              <a:t>Broken:    2</a:t>
            </a:r>
          </a:p>
        </p:txBody>
      </p:sp>
      <p:sp>
        <p:nvSpPr>
          <p:cNvPr id="31" name="TextBox 18"/>
          <p:cNvSpPr txBox="1"/>
          <p:nvPr/>
        </p:nvSpPr>
        <p:spPr>
          <a:xfrm>
            <a:off x="881031" y="3983576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chemeClr val="accent1"/>
                </a:solidFill>
              </a:rPr>
              <a:t>Junk:         3</a:t>
            </a:r>
          </a:p>
        </p:txBody>
      </p:sp>
      <p:sp>
        <p:nvSpPr>
          <p:cNvPr id="32" name="TextBox 18"/>
          <p:cNvSpPr txBox="1"/>
          <p:nvPr/>
        </p:nvSpPr>
        <p:spPr>
          <a:xfrm>
            <a:off x="895635" y="4551724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 smtClean="0">
                <a:solidFill>
                  <a:schemeClr val="accent1"/>
                </a:solidFill>
              </a:rPr>
              <a:t>Missing:   </a:t>
            </a:r>
            <a:r>
              <a:rPr lang="en-CA" sz="2400" b="1" dirty="0">
                <a:solidFill>
                  <a:schemeClr val="accent1"/>
                </a:solidFill>
              </a:rPr>
              <a:t>4</a:t>
            </a:r>
          </a:p>
        </p:txBody>
      </p:sp>
      <p:sp>
        <p:nvSpPr>
          <p:cNvPr id="33" name="TextBox 18"/>
          <p:cNvSpPr txBox="1"/>
          <p:nvPr/>
        </p:nvSpPr>
        <p:spPr>
          <a:xfrm>
            <a:off x="5925927" y="367111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13</a:t>
            </a:r>
          </a:p>
        </p:txBody>
      </p:sp>
      <p:grpSp>
        <p:nvGrpSpPr>
          <p:cNvPr id="34" name="Group 21"/>
          <p:cNvGrpSpPr/>
          <p:nvPr/>
        </p:nvGrpSpPr>
        <p:grpSpPr>
          <a:xfrm>
            <a:off x="6785687" y="2744520"/>
            <a:ext cx="504056" cy="369332"/>
            <a:chOff x="4067944" y="3707740"/>
            <a:chExt cx="504056" cy="369332"/>
          </a:xfrm>
        </p:grpSpPr>
        <p:sp>
          <p:nvSpPr>
            <p:cNvPr id="35" name="Oval 23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6" name="TextBox 24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4</a:t>
              </a:r>
            </a:p>
          </p:txBody>
        </p:sp>
      </p:grpSp>
      <p:cxnSp>
        <p:nvCxnSpPr>
          <p:cNvPr id="37" name="Straight Arrow Connector 28"/>
          <p:cNvCxnSpPr/>
          <p:nvPr/>
        </p:nvCxnSpPr>
        <p:spPr>
          <a:xfrm>
            <a:off x="5242627" y="2919172"/>
            <a:ext cx="1571905" cy="2002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18"/>
          <p:cNvSpPr txBox="1"/>
          <p:nvPr/>
        </p:nvSpPr>
        <p:spPr>
          <a:xfrm>
            <a:off x="5727067" y="256450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15</a:t>
            </a:r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380" y="1525277"/>
            <a:ext cx="3409437" cy="319394"/>
          </a:xfrm>
          <a:prstGeom prst="rect">
            <a:avLst/>
          </a:prstGeom>
        </p:spPr>
      </p:pic>
      <p:cxnSp>
        <p:nvCxnSpPr>
          <p:cNvPr id="41" name="Straight Arrow Connector 28"/>
          <p:cNvCxnSpPr/>
          <p:nvPr/>
        </p:nvCxnSpPr>
        <p:spPr>
          <a:xfrm>
            <a:off x="5004048" y="2236082"/>
            <a:ext cx="0" cy="508436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14"/>
          <p:cNvSpPr/>
          <p:nvPr/>
        </p:nvSpPr>
        <p:spPr>
          <a:xfrm flipV="1">
            <a:off x="4780636" y="2744518"/>
            <a:ext cx="471787" cy="4400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5" name="Oval 14"/>
          <p:cNvSpPr/>
          <p:nvPr/>
        </p:nvSpPr>
        <p:spPr>
          <a:xfrm flipV="1">
            <a:off x="3453450" y="4476455"/>
            <a:ext cx="471787" cy="49383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0" name="図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729" y="5627253"/>
            <a:ext cx="1715745" cy="343978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728" y="6252394"/>
            <a:ext cx="1976837" cy="343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151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Closed and marked behaviors</a:t>
            </a:r>
          </a:p>
        </p:txBody>
      </p:sp>
      <p:pic>
        <p:nvPicPr>
          <p:cNvPr id="21" name="図 2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1" y="1781850"/>
            <a:ext cx="6049249" cy="319394"/>
          </a:xfrm>
          <a:prstGeom prst="rect">
            <a:avLst/>
          </a:prstGeom>
        </p:spPr>
      </p:pic>
      <p:pic>
        <p:nvPicPr>
          <p:cNvPr id="24" name="図 2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1" y="3141437"/>
            <a:ext cx="5110308" cy="371344"/>
          </a:xfrm>
          <a:prstGeom prst="rect">
            <a:avLst/>
          </a:prstGeom>
        </p:spPr>
      </p:pic>
      <p:pic>
        <p:nvPicPr>
          <p:cNvPr id="26" name="図 2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1" y="4552974"/>
            <a:ext cx="6232036" cy="371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123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 smtClean="0"/>
              <a:t>“Bad” strings</a:t>
            </a:r>
            <a:endParaRPr lang="en-CA" dirty="0"/>
          </a:p>
        </p:txBody>
      </p:sp>
      <p:sp>
        <p:nvSpPr>
          <p:cNvPr id="4" name="Oval 3"/>
          <p:cNvSpPr/>
          <p:nvPr/>
        </p:nvSpPr>
        <p:spPr>
          <a:xfrm>
            <a:off x="755576" y="2348880"/>
            <a:ext cx="7560840" cy="4365104"/>
          </a:xfrm>
          <a:prstGeom prst="ellipse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259632" y="2780928"/>
            <a:ext cx="5688632" cy="3464768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844079" y="3212976"/>
            <a:ext cx="4024065" cy="2528664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2356520" y="3861048"/>
            <a:ext cx="1927448" cy="1240904"/>
          </a:xfrm>
          <a:prstGeom prst="ellipse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図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5907758"/>
            <a:ext cx="500978" cy="337938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615" y="5038570"/>
            <a:ext cx="897729" cy="402765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555" y="4800783"/>
            <a:ext cx="1180978" cy="439169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6634" y="4547637"/>
            <a:ext cx="1128642" cy="377731"/>
          </a:xfrm>
          <a:prstGeom prst="rect">
            <a:avLst/>
          </a:prstGeom>
        </p:spPr>
      </p:pic>
      <p:pic>
        <p:nvPicPr>
          <p:cNvPr id="28" name="図 2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678509"/>
            <a:ext cx="8827978" cy="356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515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 err="1" smtClean="0"/>
              <a:t>Nonblocking</a:t>
            </a:r>
            <a:r>
              <a:rPr lang="en-CA" dirty="0" smtClean="0"/>
              <a:t> characterization</a:t>
            </a:r>
            <a:endParaRPr lang="en-CA" dirty="0"/>
          </a:p>
        </p:txBody>
      </p:sp>
      <p:pic>
        <p:nvPicPr>
          <p:cNvPr id="21" name="図 2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1" y="1781850"/>
            <a:ext cx="6049249" cy="319394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1" y="3068960"/>
            <a:ext cx="8473568" cy="371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660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8.5"/>
  <p:tag name="ORIGINALWIDTH" val="2268"/>
  <p:tag name="LATEXADDIN" val="\documentclass{article}&#10;\usepackage{amsmath}&#10;\usepackage{color}&#10;\pagestyle{empty}&#10;\begin{document}&#10;&#10;A finite-state {\color{blue} automaton} {\bf G} is a five tuple &#10;&#10;${\bf G} = (Q, \Sigma, \delta, q_0, Q_m)$, where&#10;&#10;\end{document}"/>
  <p:tag name="IGUANATEXSIZE" val="20"/>
  <p:tag name="IGUANATEXCURSOR" val="21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972.75"/>
  <p:tag name="LATEXADDIN" val="\documentclass{article}&#10;\usepackage{amsmath}&#10;\usepackage{color}&#10;\pagestyle{empty}&#10;\begin{document}&#10;&#10;$Q:$ finite state set &#10;&#10;\end{document}"/>
  <p:tag name="IGUANATEXSIZE" val="20"/>
  <p:tag name="IGUANATEXCURSOR" val="12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593.75"/>
  <p:tag name="LATEXADDIN" val="\documentclass{article}&#10;\usepackage{amsmath}&#10;\usepackage{color}&#10;\pagestyle{empty}&#10;\begin{document}&#10;&#10;$\Sigma:$ finite event set (alphabet) &#10;&#10;\end{document}"/>
  <p:tag name="IGUANATEXSIZE" val="20"/>
  <p:tag name="IGUANATEXCURSOR" val="13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718"/>
  <p:tag name="LATEXADDIN" val="\documentclass{article}&#10;\usepackage{amsmath}&#10;\usepackage{color}&#10;\pagestyle{empty}&#10;\begin{document}&#10;&#10;$\delta: Q \times \Sigma \rightarrow Q: $ (partial) state transition function &#10;&#10;\end{document}"/>
  <p:tag name="IGUANATEXSIZE" val="20"/>
  <p:tag name="IGUANATEXCURSOR" val="15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2.5"/>
  <p:tag name="ORIGINALWIDTH" val="1088.25"/>
  <p:tag name="LATEXADDIN" val="\documentclass{article}&#10;\usepackage{amsmath}&#10;\usepackage{color}&#10;\pagestyle{empty}&#10;\begin{document}&#10;&#10;$q_0 \in Q:$ initial state &#10;&#10;\end{document}"/>
  <p:tag name="IGUANATEXSIZE" val="20"/>
  <p:tag name="IGUANATEXCURSOR" val="11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1436.25"/>
  <p:tag name="LATEXADDIN" val="\documentclass{article}&#10;\usepackage{amsmath}&#10;\usepackage{color}&#10;\pagestyle{empty}&#10;\begin{document}&#10;&#10;$Q_m \subseteq Q:$ marker state set &#10;&#10;\end{document}"/>
  <p:tag name="IGUANATEXSIZE" val="20"/>
  <p:tag name="IGUANATEXCURSOR" val="11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8.5"/>
  <p:tag name="ORIGINALWIDTH" val="2820.75"/>
  <p:tag name="LATEXADDIN" val="\documentclass{article}&#10;\usepackage{amsmath}&#10;\usepackage{color}&#10;\pagestyle{empty}&#10;\begin{document}&#10;&#10;$\delta$ is {\it partial}: not all $\sigma \in \Sigma$ are defined at each $q \in Q$.&#10;&#10;Write {\color{red} $\delta(q,\sigma)!$} to mean $\sigma$ is defined at $q$.&#10;&#10;\end{document}"/>
  <p:tag name="IGUANATEXSIZE" val="20"/>
  <p:tag name="IGUANATEXCURSOR" val="22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8.5"/>
  <p:tag name="ORIGINALWIDTH" val="2268"/>
  <p:tag name="LATEXADDIN" val="\documentclass{article}&#10;\usepackage{amsmath}&#10;\usepackage{color}&#10;\pagestyle{empty}&#10;\begin{document}&#10;&#10;A finite-state {\color{blue} automaton} {\bf G} is a five tuple &#10;&#10;${\bf G} = (Q, \Sigma, \delta, q_0, Q_m)$, where&#10;&#10;\end{document}"/>
  <p:tag name="IGUANATEXSIZE" val="20"/>
  <p:tag name="IGUANATEXCURSOR" val="21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3.25"/>
  <p:tag name="ORIGINALWIDTH" val="3196.5"/>
  <p:tag name="LATEXADDIN" val="\documentclass{article}&#10;\usepackage{amsmath}&#10;\usepackage{color}&#10;\pagestyle{empty}&#10;\begin{document}&#10;&#10;States in $Q$: locations or activities having {\color{blue} duration} in time&#10;&#10;&#10;&#10;\end{document}"/>
  <p:tag name="IGUANATEXSIZE" val="20"/>
  <p:tag name="IGUANATEXCURSOR" val="18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2067"/>
  <p:tag name="LATEXADDIN" val="\documentclass{article}&#10;\usepackage{amsmath}&#10;\usepackage{color}&#10;\pagestyle{empty}&#10;\begin{document}&#10;&#10;Events in $\Sigma$: ocurring {\color{blue} instantaneously}&#10;&#10;&#10;&#10;\end{document}"/>
  <p:tag name="IGUANATEXSIZE" val="20"/>
  <p:tag name="IGUANATEXCURSOR" val="11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86.25"/>
  <p:tag name="LATEXADDIN" val="\documentclass{article}&#10;\usepackage{amsmath}&#10;\usepackage{color}&#10;\pagestyle{empty}&#10;\begin{document}&#10;&#10;$Q$ &#10;&#10;\end{document}"/>
  <p:tag name="IGUANATEXSIZE" val="20"/>
  <p:tag name="IGUANATEXCURSOR" val="10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177"/>
  <p:tag name="LATEXADDIN" val="\documentclass{article}&#10;\usepackage{amsmath}&#10;\usepackage{color}&#10;\pagestyle{empty}&#10;\begin{document}&#10;&#10;$Q_m$ &#10;&#10;\end{document}"/>
  <p:tag name="IGUANATEXSIZE" val="20"/>
  <p:tag name="IGUANATEXCURSOR" val="10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9.5"/>
  <p:tag name="ORIGINALWIDTH" val="96"/>
  <p:tag name="LATEXADDIN" val="\documentclass{article}&#10;\usepackage{amsmath}&#10;\usepackage{color}&#10;\pagestyle{empty}&#10;\begin{document}&#10;&#10;$q_0$&#10;&#10;\end{document}"/>
  <p:tag name="IGUANATEXSIZE" val="20"/>
  <p:tag name="IGUANATEXCURSOR" val="10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9.5"/>
  <p:tag name="ORIGINALWIDTH" val="92.25"/>
  <p:tag name="LATEXADDIN" val="\documentclass{article}&#10;\usepackage{amsmath}&#10;\usepackage{color}&#10;\pagestyle{empty}&#10;\begin{document}&#10;&#10;$q_1$&#10;&#10;\end{document}"/>
  <p:tag name="IGUANATEXSIZE" val="20"/>
  <p:tag name="IGUANATEXCURSOR" val="10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9.5"/>
  <p:tag name="ORIGINALWIDTH" val="95.25"/>
  <p:tag name="LATEXADDIN" val="\documentclass{article}&#10;\usepackage{amsmath}&#10;\usepackage{color}&#10;\pagestyle{empty}&#10;\begin{document}&#10;&#10;$q_2$&#10;&#10;\end{document}"/>
  <p:tag name="IGUANATEXSIZE" val="20"/>
  <p:tag name="IGUANATEXCURSOR" val="10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433.5"/>
  <p:tag name="LATEXADDIN" val="\documentclass{article}&#10;\usepackage{amsmath}&#10;\usepackage{color}&#10;\pagestyle{empty}&#10;\begin{document}&#10;&#10;$\delta(q_0,\sigma_1)$&#10;&#10;\end{document}"/>
  <p:tag name="IGUANATEXSIZE" val="20"/>
  <p:tag name="IGUANATEXCURSOR" val="12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433.5"/>
  <p:tag name="LATEXADDIN" val="\documentclass{article}&#10;\usepackage{amsmath}&#10;\usepackage{color}&#10;\pagestyle{empty}&#10;\begin{document}&#10;&#10;$\delta(q_1,\sigma_2)$&#10;&#10;\end{document}"/>
  <p:tag name="IGUANATEXSIZE" val="20"/>
  <p:tag name="IGUANATEXCURSOR" val="11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8.5"/>
  <p:tag name="ORIGINALWIDTH" val="2268"/>
  <p:tag name="LATEXADDIN" val="\documentclass{article}&#10;\usepackage{amsmath}&#10;\usepackage{color}&#10;\pagestyle{empty}&#10;\begin{document}&#10;&#10;A finite-state {\color{blue} automaton} {\bf G} is a five tuple &#10;&#10;${\bf G} = (Q, \Sigma, \delta, q_0, Q_m)$, where&#10;&#10;\end{document}"/>
  <p:tag name="IGUANATEXSIZE" val="20"/>
  <p:tag name="IGUANATEXCURSOR" val="21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329"/>
  <p:tag name="LATEXADDIN" val="\documentclass{article}&#10;\usepackage{amsmath}&#10;\usepackage{color}&#10;\pagestyle{empty}&#10;\begin{document}&#10;&#10;${\bf CAR} = (Q, \Sigma, \delta, q_0, Q_m)$&#10;&#10;\end{document}"/>
  <p:tag name="IGUANATEXSIZE" val="20"/>
  <p:tag name="IGUANATEXCURSOR" val="11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329"/>
  <p:tag name="LATEXADDIN" val="\documentclass{article}&#10;\usepackage{amsmath}&#10;\usepackage{color}&#10;\pagestyle{empty}&#10;\begin{document}&#10;&#10;${\bf CAR} = (Q, \Sigma, \delta, q_0, Q_m)$&#10;&#10;\end{document}"/>
  <p:tag name="IGUANATEXSIZE" val="20"/>
  <p:tag name="IGUANATEXCURSOR" val="11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227.5"/>
  <p:tag name="LATEXADDIN" val="\documentclass{article}&#10;\usepackage{amsmath}&#10;\usepackage{color}&#10;\pagestyle{empty}&#10;\begin{document}&#10;&#10;$Q = \{0,1,2,3,4\}$,\ \ \ $q_0=0$,\ \ \ $Q_m=\{0,1\}$&#10;&#10;\end{document}"/>
  <p:tag name="IGUANATEXSIZE" val="20"/>
  <p:tag name="IGUANATEXCURSOR" val="15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388.25"/>
  <p:tag name="LATEXADDIN" val="\documentclass{article}&#10;\usepackage{amsmath}&#10;\usepackage{color}&#10;\pagestyle{empty}&#10;\begin{document}&#10;&#10;$\Sigma = \{10, 11, 12, 13, 14, 15\}$&#10;\end{document}"/>
  <p:tag name="IGUANATEXSIZE" val="20"/>
  <p:tag name="IGUANATEXCURSOR" val="13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329"/>
  <p:tag name="LATEXADDIN" val="\documentclass{article}&#10;\usepackage{amsmath}&#10;\usepackage{color}&#10;\pagestyle{empty}&#10;\begin{document}&#10;&#10;${\bf CAR} = (Q, \Sigma, \delta, q_0, Q_m)$&#10;&#10;\end{document}"/>
  <p:tag name="IGUANATEXSIZE" val="20"/>
  <p:tag name="IGUANATEXCURSOR" val="117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2.5"/>
  <p:tag name="ORIGINALWIDTH" val="786"/>
  <p:tag name="LATEXADDIN" val="\documentclass{article}&#10;\usepackage{amsmath}&#10;\usepackage{color}&#10;\pagestyle{empty}&#10;\begin{document}&#10;&#10;$\delta:Q \times \Sigma \rightarrow Q$ &#10;&#10;\end{document}"/>
  <p:tag name="IGUANATEXSIZE" val="20"/>
  <p:tag name="IGUANATEXCURSOR" val="10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.75"/>
  <p:tag name="ORIGINALWIDTH" val="2676"/>
  <p:tag name="LATEXADDIN" val="\documentclass{article}&#10;\usepackage{amsmath}&#10;\usepackage{color}&#10;\pagestyle{empty}&#10;\begin{document}&#10;&#10;[0,10,1], [0,15,4], [1,11,0], [1,12,2], [2,13,0], [2,14,3]&#10;&#10;\end{document}"/>
  <p:tag name="IGUANATEXSIZE" val="20"/>
  <p:tag name="IGUANATEXCURSOR" val="157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916.25"/>
  <p:tag name="LATEXADDIN" val="\documentclass{article}&#10;\usepackage{amsmath}&#10;\usepackage{color}&#10;\pagestyle{empty}&#10;\begin{document}&#10;&#10;$\delta$ is partial: $\delta(0,10)!$, but $\neg \delta(0,11)!$ &#10;&#10;\end{document}"/>
  <p:tag name="IGUANATEXSIZE" val="20"/>
  <p:tag name="IGUANATEXCURSOR" val="16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329"/>
  <p:tag name="LATEXADDIN" val="\documentclass{article}&#10;\usepackage{amsmath}&#10;\usepackage{color}&#10;\pagestyle{empty}&#10;\begin{document}&#10;&#10;${\bf CAR} = (Q, \Sigma, \delta, q_0, Q_m)$&#10;&#10;\end{document}"/>
  <p:tag name="IGUANATEXSIZE" val="20"/>
  <p:tag name="IGUANATEXCURSOR" val="117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4"/>
  <p:tag name="ORIGINALWIDTH" val="3311.25"/>
  <p:tag name="LATEXADDIN" val="\documentclass{article}&#10;\usepackage{amsmath}&#10;\usepackage{color}&#10;\pagestyle{empty}&#10;\begin{document}&#10;&#10;At state 0, if string 10.12 occurs, what is the resulting state?  &#10;&#10;&#10;\end{document}"/>
  <p:tag name="IGUANATEXSIZE" val="20"/>
  <p:tag name="IGUANATEXCURSOR" val="16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518.75"/>
  <p:tag name="LATEXADDIN" val="\documentclass{article}&#10;\usepackage{amsmath}&#10;\usepackage{color}&#10;\pagestyle{empty}&#10;\begin{document}&#10;&#10;$\delta( \delta(0,10), 12 ) = \delta(1,12) = 2$&#10;&#10;\end{document}"/>
  <p:tag name="IGUANATEXSIZE" val="20"/>
  <p:tag name="IGUANATEXCURSOR" val="146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3.25"/>
  <p:tag name="ORIGINALWIDTH" val="2489.25"/>
  <p:tag name="LATEXADDIN" val="\documentclass{article}&#10;\usepackage{amsmath}&#10;\usepackage{color}&#10;\pagestyle{empty}&#10;\begin{document}&#10;&#10;It's convenient to extend $\delta$ to $\hat\delta: Q \times \Sigma^* \rightarrow Q$&#10;&#10;&#10;\end{document}"/>
  <p:tag name="IGUANATEXSIZE" val="20"/>
  <p:tag name="IGUANATEXCURSOR" val="133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"/>
  <p:tag name="ORIGINALWIDTH" val="966.75"/>
  <p:tag name="LATEXADDIN" val="\documentclass{article}&#10;\usepackage{amsmath}&#10;\usepackage{color}&#10;\pagestyle{empty}&#10;\begin{document}&#10;&#10;$\hat\delta(q, \epsilon)=q$, \ $q \in Q$&#10;&#10;&#10;\end{document}"/>
  <p:tag name="IGUANATEXSIZE" val="20"/>
  <p:tag name="IGUANATEXCURSOR" val="13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8.5"/>
  <p:tag name="ORIGINALWIDTH" val="2926.5"/>
  <p:tag name="LATEXADDIN" val="\documentclass{article}&#10;\usepackage{amsmath}&#10;\usepackage{color}&#10;\pagestyle{empty}&#10;\begin{document}&#10;&#10;&#10;Henceforth drop $\hat{}$ and just write $\delta$. &#10;&#10;Also write {\color{red} $\delta(q,s)!$} to mean $s \in \Sigma^*$ is defined at $q \in Q$.&#10;&#10;&#10;\end{document}"/>
  <p:tag name="IGUANATEXSIZE" val="20"/>
  <p:tag name="IGUANATEXCURSOR" val="175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"/>
  <p:tag name="ORIGINALWIDTH" val="1693.5"/>
  <p:tag name="LATEXADDIN" val="\documentclass{article}&#10;\usepackage{amsmath}&#10;\usepackage{color}&#10;\pagestyle{empty}&#10;\begin{document}&#10;&#10;$\hat\delta(q, \sigma)=\delta(q,\sigma)$, \ \ $q \in Q, \sigma \in \Sigma$&#10;&#10;&#10;\end{document}"/>
  <p:tag name="IGUANATEXSIZE" val="20"/>
  <p:tag name="IGUANATEXCURSOR" val="173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"/>
  <p:tag name="ORIGINALWIDTH" val="2435.25"/>
  <p:tag name="LATEXADDIN" val="\documentclass{article}&#10;\usepackage{amsmath}&#10;\usepackage{color}&#10;\pagestyle{empty}&#10;\begin{document}&#10;&#10;&#10;$\hat\delta(q, s\sigma)=\delta(\hat\delta(q,s), \sigma)$, \ \ $q\in Q, s \in \Sigma^*, \sigma \in \Sigma$&#10;&#10;&#10;\end{document}"/>
  <p:tag name="IGUANATEXSIZE" val="20"/>
  <p:tag name="IGUANATEXCURSOR" val="205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903.5"/>
  <p:tag name="LATEXADDIN" val="\documentclass{article}&#10;\usepackage{amsmath}&#10;\usepackage{color}&#10;\pagestyle{empty}&#10;\begin{document}&#10;&#10;&#10;Note: {\color{red} $\delta(q,\epsilon)!$} for every state $q \in Q$.&#10;&#10;&#10;\end{document}"/>
  <p:tag name="IGUANATEXSIZE" val="20"/>
  <p:tag name="IGUANATEXCURSOR" val="169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329"/>
  <p:tag name="LATEXADDIN" val="\documentclass{article}&#10;\usepackage{amsmath}&#10;\usepackage{color}&#10;\pagestyle{empty}&#10;\begin{document}&#10;&#10;${\bf CAR} = (Q, \Sigma, \delta, q_0, Q_m)$&#10;&#10;\end{document}"/>
  <p:tag name="IGUANATEXSIZE" val="20"/>
  <p:tag name="IGUANATEXCURSOR" val="117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924.5"/>
  <p:tag name="LATEXADDIN" val="\documentclass{article}&#10;\usepackage{amsmath}&#10;\usepackage{color}&#10;\pagestyle{empty}&#10;\begin{document}&#10;&#10;E.g. $\delta(0, 10.12)!$ and $\delta(0, 10.12)=2$&#10;&#10;\end{document}"/>
  <p:tag name="IGUANATEXSIZE" val="20"/>
  <p:tag name="IGUANATEXCURSOR" val="149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358"/>
  <p:tag name="LATEXADDIN" val="\documentclass{article}&#10;\usepackage{amsmath}&#10;\usepackage{color}&#10;\pagestyle{empty}&#10;\begin{document}&#10;&#10;&#10;Let ${\bf G} = (Q, \Sigma, \delta, q_0, Q_m)$ be an automaton.&#10;&#10;\end{document}"/>
  <p:tag name="IGUANATEXSIZE" val="20"/>
  <p:tag name="IGUANATEXCURSOR" val="16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733.75"/>
  <p:tag name="LATEXADDIN" val="\documentclass{article}&#10;\usepackage{amsmath}&#10;\usepackage{color}&#10;\pagestyle{empty}&#10;\begin{document}&#10;&#10;&#10;A state $q \in Q$ is {\color{blue} reachable} if $(\exists s \in \Sigma^*)\delta(q_0,s)=q$.&#10;&#10;\end{document}"/>
  <p:tag name="IGUANATEXSIZE" val="20"/>
  <p:tag name="IGUANATEXCURSOR" val="19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3.25"/>
  <p:tag name="ORIGINALWIDTH" val="2580"/>
  <p:tag name="LATEXADDIN" val="\documentclass{article}&#10;\usepackage{amsmath}&#10;\usepackage{color}&#10;\pagestyle{empty}&#10;\begin{document}&#10;&#10;&#10;{\bf G} is {\color{blue} reachable} if &#10;every state $q \in Q$ is reachable.&#10;&#10;\end{document}"/>
  <p:tag name="IGUANATEXSIZE" val="20"/>
  <p:tag name="IGUANATEXCURSOR" val="177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358"/>
  <p:tag name="LATEXADDIN" val="\documentclass{article}&#10;\usepackage{amsmath}&#10;\usepackage{color}&#10;\pagestyle{empty}&#10;\begin{document}&#10;&#10;&#10;Let ${\bf G} = (Q, \Sigma, \delta, q_0, Q_m)$ be an automaton.&#10;&#10;\end{document}"/>
  <p:tag name="IGUANATEXSIZE" val="20"/>
  <p:tag name="IGUANATEXCURSOR" val="163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3.25"/>
  <p:tag name="ORIGINALWIDTH" val="2814.75"/>
  <p:tag name="LATEXADDIN" val="\documentclass{article}&#10;\usepackage{amsmath}&#10;\usepackage{color}&#10;\pagestyle{empty}&#10;\begin{document}&#10;&#10;&#10;{\bf G} is {\color{blue} coreachable} if &#10;every state $q \in Q$ is coreachable.&#10;&#10;\end{document}"/>
  <p:tag name="IGUANATEXSIZE" val="20"/>
  <p:tag name="IGUANATEXCURSOR" val="17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919"/>
  <p:tag name="LATEXADDIN" val="\documentclass{article}&#10;\usepackage{amsmath}&#10;\usepackage{color}&#10;\pagestyle{empty}&#10;\begin{document}&#10;&#10;&#10;A state $q \in Q$ is {\color{blue} coreachable} if $(\exists s \in \Sigma^*)\delta(q,s)\in Q_m$.&#10;&#10;\end{document}"/>
  <p:tag name="IGUANATEXSIZE" val="20"/>
  <p:tag name="IGUANATEXCURSOR" val="197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358"/>
  <p:tag name="LATEXADDIN" val="\documentclass{article}&#10;\usepackage{amsmath}&#10;\usepackage{color}&#10;\pagestyle{empty}&#10;\begin{document}&#10;&#10;&#10;Let ${\bf G} = (Q, \Sigma, \delta, q_0, Q_m)$ be an automaton.&#10;&#10;\end{document}"/>
  <p:tag name="IGUANATEXSIZE" val="20"/>
  <p:tag name="IGUANATEXCURSOR" val="163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8.5"/>
  <p:tag name="ORIGINALWIDTH" val="2649"/>
  <p:tag name="LATEXADDIN" val="\documentclass{article}&#10;\usepackage{amsmath}&#10;\usepackage{color}&#10;\pagestyle{empty}&#10;\begin{document}&#10;&#10;&#10;${\bf G}$ is {\color{blue} trim} if it is both reachable and coreachable.&#10;\end{document}"/>
  <p:tag name="IGUANATEXSIZE" val="20"/>
  <p:tag name="IGUANATEXCURSOR" val="174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358"/>
  <p:tag name="LATEXADDIN" val="\documentclass{article}&#10;\usepackage{amsmath}&#10;\usepackage{color}&#10;\pagestyle{empty}&#10;\begin{document}&#10;&#10;&#10;Let ${\bf G} = (Q, \Sigma, \delta, q_0, Q_m)$ be an automaton.&#10;&#10;\end{document}"/>
  <p:tag name="IGUANATEXSIZE" val="20"/>
  <p:tag name="IGUANATEXCURSOR" val="163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374.25"/>
  <p:tag name="LATEXADDIN" val="\documentclass{article}&#10;\usepackage{amsmath}&#10;\usepackage{color}&#10;\pagestyle{empty}&#10;\begin{document}&#10;&#10;&#10;${\bf G}$ is {\color{blue} nonblocking} if &#10;$(\forall q \in Q) \mbox{$q$ is reachable &#10;$\Rightarrow$ $q$ is coreachable}$.&#10;&#10;&#10;\end{document}"/>
  <p:tag name="IGUANATEXSIZE" val="20"/>
  <p:tag name="IGUANATEXCURSOR" val="223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331.75"/>
  <p:tag name="LATEXADDIN" val="\documentclass{article}&#10;\usepackage{amsmath}&#10;\usepackage{color}&#10;\pagestyle{empty}&#10;\begin{document}&#10;&#10;&#10;If ${\bf G}$ is trim, then ${\bf G}$ is nonblocking (why?)&#10;&#10;\end{document}"/>
  <p:tag name="IGUANATEXSIZE" val="20"/>
  <p:tag name="IGUANATEXCURSOR" val="12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329"/>
  <p:tag name="LATEXADDIN" val="\documentclass{article}&#10;\usepackage{amsmath}&#10;\usepackage{color}&#10;\pagestyle{empty}&#10;\begin{document}&#10;&#10;${\bf CAR} = (Q, \Sigma, \delta, q_0, Q_m)$&#10;&#10;\end{document}"/>
  <p:tag name="IGUANATEXSIZE" val="20"/>
  <p:tag name="IGUANATEXCURSOR" val="117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3.25"/>
  <p:tag name="ORIGINALWIDTH" val="2793.75"/>
  <p:tag name="LATEXADDIN" val="\documentclass{article}&#10;\usepackage{amsmath}&#10;\usepackage{color}&#10;\pagestyle{empty}&#10;\begin{document}&#10;&#10;Is ${\bf CAR}$ reachable, coreachable, trim, nonblocking?&#10;&#10;\end{document}"/>
  <p:tag name="IGUANATEXSIZE" val="20"/>
  <p:tag name="IGUANATEXCURSOR" val="157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2.5"/>
  <p:tag name="ORIGINALWIDTH" val="2237.25"/>
  <p:tag name="LATEXADDIN" val="\documentclass{article}&#10;\usepackage{amsmath}&#10;\usepackage{color}&#10;\pagestyle{empty}&#10;\begin{document}&#10;&#10;&#10;The {\color{blue} closed behavior} of {\bf G} is the language&#10;&#10;\end{document}"/>
  <p:tag name="IGUANATEXSIZE" val="20"/>
  <p:tag name="IGUANATEXCURSOR" val="163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722.75"/>
  <p:tag name="LATEXADDIN" val="\documentclass{article}&#10;\usepackage{amsmath}&#10;\usepackage{color}&#10;\pagestyle{empty}&#10;\begin{document}&#10;&#10;&#10;&#10;\[&#10;L({\bf G}) := \{s \in \Sigma^* | \delta(q_0,s)!\} \subseteq \Sigma^*&#10;\]&#10;&#10;\end{document}"/>
  <p:tag name="IGUANATEXSIZE" val="20"/>
  <p:tag name="IGUANATEXCURSOR" val="10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358"/>
  <p:tag name="LATEXADDIN" val="\documentclass{article}&#10;\usepackage{amsmath}&#10;\usepackage{color}&#10;\pagestyle{empty}&#10;\begin{document}&#10;&#10;&#10;Let ${\bf G} = (Q, \Sigma, \delta, q_0, Q_m)$ be an automaton.&#10;&#10;\end{document}"/>
  <p:tag name="IGUANATEXSIZE" val="20"/>
  <p:tag name="IGUANATEXCURSOR" val="163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4.75"/>
  <p:tag name="ORIGINALWIDTH" val="2855.25"/>
  <p:tag name="LATEXADDIN" val="\documentclass{article}&#10;\usepackage{amsmath}&#10;\usepackage{color}&#10;\pagestyle{empty}&#10;\begin{document}&#10;&#10;&#10;$L({\bf G})$ is a closed language, i.e. $L({\bf G}) = \overline{L({\bf G})}$ (why?)&#10;&#10;\end{document}"/>
  <p:tag name="IGUANATEXSIZE" val="20"/>
  <p:tag name="IGUANATEXCURSOR" val="134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3.25"/>
  <p:tag name="ORIGINALWIDTH" val="2221.5"/>
  <p:tag name="LATEXADDIN" val="\documentclass{article}&#10;\usepackage{amsmath}&#10;\usepackage{color}&#10;\pagestyle{empty}&#10;\begin{document}&#10;&#10;&#10;``Set of all strings in $\Sigma^*$ that begin at $q_0$''&#10;&#10;\end{document}"/>
  <p:tag name="IGUANATEXSIZE" val="20"/>
  <p:tag name="IGUANATEXCURSOR" val="156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2.5"/>
  <p:tag name="ORIGINALWIDTH" val="2313"/>
  <p:tag name="LATEXADDIN" val="\documentclass{article}&#10;\usepackage{amsmath}&#10;\usepackage{color}&#10;\pagestyle{empty}&#10;\begin{document}&#10;&#10;&#10;The {\color{blue} marked behavior} of {\bf G} is the language&#10;&#10;\end{document}"/>
  <p:tag name="IGUANATEXSIZE" val="20"/>
  <p:tag name="IGUANATEXCURSOR" val="146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423.25"/>
  <p:tag name="LATEXADDIN" val="\documentclass{article}&#10;\usepackage{amsmath}&#10;\usepackage{color}&#10;\pagestyle{empty}&#10;\begin{document}&#10;&#10;&#10;&#10;\[&#10;L_m({\bf G}) := \{s \in L({\bf G}) | \delta(q_0,s) \in Q_m\} \subseteq L({\bf G})&#10;\]&#10;&#10;\end{document}"/>
  <p:tag name="IGUANATEXSIZE" val="20"/>
  <p:tag name="IGUANATEXCURSOR" val="19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358"/>
  <p:tag name="LATEXADDIN" val="\documentclass{article}&#10;\usepackage{amsmath}&#10;\usepackage{color}&#10;\pagestyle{empty}&#10;\begin{document}&#10;&#10;&#10;Let ${\bf G} = (Q, \Sigma, \delta, q_0, Q_m)$ be an automaton.&#10;&#10;\end{document}"/>
  <p:tag name="IGUANATEXSIZE" val="20"/>
  <p:tag name="IGUANATEXCURSOR" val="163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343"/>
  <p:tag name="LATEXADDIN" val="\documentclass{article}&#10;\usepackage{amsmath}&#10;\usepackage{color}&#10;\pagestyle{empty}&#10;\begin{document}&#10;&#10;&#10;``Set of all strings in $L({\bf G})$ that end in $Q_m$''&#10;&#10;\end{document}"/>
  <p:tag name="IGUANATEXSIZE" val="20"/>
  <p:tag name="IGUANATEXCURSOR" val="154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98.25"/>
  <p:tag name="LATEXADDIN" val="\documentclass{article}&#10;\usepackage{amsmath}&#10;\usepackage{color}&#10;\pagestyle{empty}&#10;\begin{document}&#10;&#10;${\bf G}$&#10;&#10;\end{document}"/>
  <p:tag name="IGUANATEXSIZE" val="20"/>
  <p:tag name="IGUANATEXCURSOR" val="107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414"/>
  <p:tag name="LATEXADDIN" val="\documentclass{article}&#10;\usepackage{amsmath}&#10;\usepackage{color}&#10;\pagestyle{empty}&#10;\begin{document}&#10;&#10;$L({\bf G})=$&#10;&#10;\end{document}"/>
  <p:tag name="IGUANATEXSIZE" val="20"/>
  <p:tag name="IGUANATEXCURSOR" val="11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09.25"/>
  <p:tag name="LATEXADDIN" val="\documentclass{article}&#10;\usepackage{amsmath}&#10;\usepackage{color}&#10;\pagestyle{empty}&#10;\begin{document}&#10;&#10;$L_m({\bf G})=$&#10;&#10;\end{document}"/>
  <p:tag name="IGUANATEXSIZE" val="20"/>
  <p:tag name="IGUANATEXCURSOR" val="104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414"/>
  <p:tag name="LATEXADDIN" val="\documentclass{article}&#10;\usepackage{amsmath}&#10;\usepackage{color}&#10;\pagestyle{empty}&#10;\begin{document}&#10;&#10;$L({\bf G})=$&#10;&#10;\end{document}"/>
  <p:tag name="IGUANATEXSIZE" val="20"/>
  <p:tag name="IGUANATEXCURSOR" val="11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09.25"/>
  <p:tag name="LATEXADDIN" val="\documentclass{article}&#10;\usepackage{amsmath}&#10;\usepackage{color}&#10;\pagestyle{empty}&#10;\begin{document}&#10;&#10;$L_m({\bf G})=$&#10;&#10;\end{document}"/>
  <p:tag name="IGUANATEXSIZE" val="20"/>
  <p:tag name="IGUANATEXCURSOR" val="104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414"/>
  <p:tag name="LATEXADDIN" val="\documentclass{article}&#10;\usepackage{amsmath}&#10;\usepackage{color}&#10;\pagestyle{empty}&#10;\begin{document}&#10;&#10;$L({\bf G})=$&#10;&#10;\end{document}"/>
  <p:tag name="IGUANATEXSIZE" val="20"/>
  <p:tag name="IGUANATEXCURSOR" val="112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09.25"/>
  <p:tag name="LATEXADDIN" val="\documentclass{article}&#10;\usepackage{amsmath}&#10;\usepackage{color}&#10;\pagestyle{empty}&#10;\begin{document}&#10;&#10;$L_m({\bf G})=$&#10;&#10;\end{document}"/>
  <p:tag name="IGUANATEXSIZE" val="20"/>
  <p:tag name="IGUANATEXCURSOR" val="104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203.25"/>
  <p:tag name="LATEXADDIN" val="\documentclass{article}&#10;\usepackage{amsmath}&#10;\usepackage{color}&#10;\pagestyle{empty}&#10;\begin{document}&#10;&#10;$\alpha, \beta$&#10;&#10;\end{document}"/>
  <p:tag name="IGUANATEXSIZE" val="20"/>
  <p:tag name="IGUANATEXCURSOR" val="114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203.25"/>
  <p:tag name="LATEXADDIN" val="\documentclass{article}&#10;\usepackage{amsmath}&#10;\usepackage{color}&#10;\pagestyle{empty}&#10;\begin{document}&#10;&#10;$\alpha, \beta$&#10;&#10;\end{document}"/>
  <p:tag name="IGUANATEXSIZE" val="20"/>
  <p:tag name="IGUANATEXCURSOR" val="114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70.5"/>
  <p:tag name="LATEXADDIN" val="\documentclass{article}&#10;\usepackage{amsmath}&#10;\usepackage{color}&#10;\pagestyle{empty}&#10;\begin{document}&#10;&#10;$\alpha$&#10;&#10;\end{document}"/>
  <p:tag name="IGUANATEXSIZE" val="20"/>
  <p:tag name="IGUANATEXCURSOR" val="107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&#10;\end{document}"/>
  <p:tag name="IGUANATEXSIZE" val="20"/>
  <p:tag name="IGUANATEXCURSOR" val="106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414"/>
  <p:tag name="LATEXADDIN" val="\documentclass{article}&#10;\usepackage{amsmath}&#10;\usepackage{color}&#10;\pagestyle{empty}&#10;\begin{document}&#10;&#10;$L({\bf G})=$&#10;&#10;\end{document}"/>
  <p:tag name="IGUANATEXSIZE" val="20"/>
  <p:tag name="IGUANATEXCURSOR" val="112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09.25"/>
  <p:tag name="LATEXADDIN" val="\documentclass{article}&#10;\usepackage{amsmath}&#10;\usepackage{color}&#10;\pagestyle{empty}&#10;\begin{document}&#10;&#10;$L_m({\bf G})=$&#10;&#10;\end{document}"/>
  <p:tag name="IGUANATEXSIZE" val="20"/>
  <p:tag name="IGUANATEXCURSOR" val="104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329"/>
  <p:tag name="LATEXADDIN" val="\documentclass{article}&#10;\usepackage{amsmath}&#10;\usepackage{color}&#10;\pagestyle{empty}&#10;\begin{document}&#10;&#10;${\bf CAR} = (Q, \Sigma, \delta, q_0, Q_m)$&#10;&#10;\end{document}"/>
  <p:tag name="IGUANATEXSIZE" val="20"/>
  <p:tag name="IGUANATEXCURSOR" val="117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621"/>
  <p:tag name="LATEXADDIN" val="\documentclass{article}&#10;\usepackage{amsmath}&#10;\usepackage{color}&#10;\pagestyle{empty}&#10;\begin{document}&#10;&#10;$L({\bf CAR})=$&#10;&#10;&#10;\end{document}"/>
  <p:tag name="IGUANATEXSIZE" val="20"/>
  <p:tag name="IGUANATEXCURSOR" val="114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715.5"/>
  <p:tag name="LATEXADDIN" val="\documentclass{article}&#10;\usepackage{amsmath}&#10;\usepackage{color}&#10;\pagestyle{empty}&#10;\begin{document}&#10;&#10;$L_m({\bf CAR})=$&#10;&#10;&#10;\end{document}"/>
  <p:tag name="IGUANATEXSIZE" val="20"/>
  <p:tag name="IGUANATEXCURSOR" val="116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358"/>
  <p:tag name="LATEXADDIN" val="\documentclass{article}&#10;\usepackage{amsmath}&#10;\usepackage{color}&#10;\pagestyle{empty}&#10;\begin{document}&#10;&#10;&#10;Let ${\bf G} = (Q, \Sigma, \delta, q_0, Q_m)$ be an automaton.&#10;&#10;\end{document}"/>
  <p:tag name="IGUANATEXSIZE" val="20"/>
  <p:tag name="IGUANATEXCURSOR" val="163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4.75"/>
  <p:tag name="ORIGINALWIDTH" val="1992"/>
  <p:tag name="LATEXADDIN" val="\documentclass{article}&#10;\usepackage{amsmath}&#10;\usepackage{color}&#10;\pagestyle{empty}&#10;\begin{document}&#10;&#10;&#10;Always true: $\overline{L_m({\bf G})} \subseteq L({\bf G})$ (why?)&#10;&#10;\end{document}"/>
  <p:tag name="IGUANATEXSIZE" val="20"/>
  <p:tag name="IGUANATEXCURSOR" val="157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4.75"/>
  <p:tag name="ORIGINALWIDTH" val="2429.25"/>
  <p:tag name="LATEXADDIN" val="\documentclass{article}&#10;\usepackage{amsmath}&#10;\usepackage{color}&#10;\pagestyle{empty}&#10;\begin{document}&#10;&#10;&#10;Not necessarily true: $L({\bf G}) \subseteq \overline{L_m({\bf G})}$ (why?)&#10;&#10;\end{document}"/>
  <p:tag name="IGUANATEXSIZE" val="20"/>
  <p:tag name="IGUANATEXCURSOR" val="145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126.75"/>
  <p:tag name="LATEXADDIN" val="\documentclass{article}&#10;\usepackage{amsmath}&#10;\usepackage{color}&#10;\pagestyle{empty}&#10;\begin{document}&#10;&#10;&#10;&#10;$\Sigma^*$&#10;&#10;\end{document}"/>
  <p:tag name="IGUANATEXSIZE" val="20"/>
  <p:tag name="IGUANATEXCURSOR" val="11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77.5"/>
  <p:tag name="LATEXADDIN" val="\documentclass{article}&#10;\usepackage{amsmath}&#10;\usepackage{color}&#10;\pagestyle{empty}&#10;\begin{document}&#10;&#10;&#10;&#10;{\color{red} $L({\bf G})$}&#10;&#10;\end{document}"/>
  <p:tag name="IGUANATEXSIZE" val="20"/>
  <p:tag name="IGUANATEXCURSOR" val="128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4.75"/>
  <p:tag name="ORIGINALWIDTH" val="389.25"/>
  <p:tag name="LATEXADDIN" val="\documentclass{article}&#10;\usepackage{amsmath}&#10;\usepackage{color}&#10;\pagestyle{empty}&#10;\begin{document}&#10;&#10;&#10;&#10;{\color{blue} $\overline{L_m({\bf G})}$}&#10;&#10;\end{document}"/>
  <p:tag name="IGUANATEXSIZE" val="20"/>
  <p:tag name="IGUANATEXCURSOR" val="114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72"/>
  <p:tag name="LATEXADDIN" val="\documentclass{article}&#10;\usepackage{amsmath}&#10;\usepackage{color}&#10;\pagestyle{empty}&#10;\begin{document}&#10;&#10;&#10;&#10;$L_m({\bf G})$&#10;&#10;\end{document}"/>
  <p:tag name="IGUANATEXSIZE" val="20"/>
  <p:tag name="IGUANATEXCURSOR" val="116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4.75"/>
  <p:tag name="ORIGINALWIDTH" val="3584.25"/>
  <p:tag name="LATEXADDIN" val="\documentclass{article}&#10;\usepackage{amsmath}&#10;\usepackage{color}&#10;\pagestyle{empty}&#10;\begin{document}&#10;&#10;&#10;&#10;$s \in L({\bf G}) \setminus \overline{L_m({\bf G})}$: can be `generated', but cannot be `completed'&#10;&#10;\end{document}"/>
  <p:tag name="IGUANATEXSIZE" val="20"/>
  <p:tag name="IGUANATEXCURSOR" val="20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358"/>
  <p:tag name="LATEXADDIN" val="\documentclass{article}&#10;\usepackage{amsmath}&#10;\usepackage{color}&#10;\pagestyle{empty}&#10;\begin{document}&#10;&#10;&#10;Let ${\bf G} = (Q, \Sigma, \delta, q_0, Q_m)$ be an automaton.&#10;&#10;\end{document}"/>
  <p:tag name="IGUANATEXSIZE" val="20"/>
  <p:tag name="IGUANATEXCURSOR" val="163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4.75"/>
  <p:tag name="ORIGINALWIDTH" val="3303"/>
  <p:tag name="LATEXADDIN" val="\documentclass{article}&#10;\usepackage{amsmath}&#10;\usepackage{color}&#10;\pagestyle{empty}&#10;\begin{document}&#10;&#10;&#10;{\color{red} Proposition:} {\bf G} is nonblocking if and only if $\overline{L_m({\bf G})} = L({\bf G})$.&#10;&#10;\end{document}"/>
  <p:tag name="IGUANATEXSIZE" val="20"/>
  <p:tag name="IGUANATEXCURSOR" val="20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17335</TotalTime>
  <Words>549</Words>
  <Application>Microsoft Macintosh PowerPoint</Application>
  <PresentationFormat>On-screen Show (4:3)</PresentationFormat>
  <Paragraphs>197</Paragraphs>
  <Slides>27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Calibri</vt:lpstr>
      <vt:lpstr>Arial</vt:lpstr>
      <vt:lpstr>Office Theme</vt:lpstr>
      <vt:lpstr>Custom Design</vt:lpstr>
      <vt:lpstr>Equation</vt:lpstr>
      <vt:lpstr>Automata</vt:lpstr>
      <vt:lpstr>A car</vt:lpstr>
      <vt:lpstr>DES model: automata</vt:lpstr>
      <vt:lpstr>DES model: automata</vt:lpstr>
      <vt:lpstr>How does an automaton work</vt:lpstr>
      <vt:lpstr>A car</vt:lpstr>
      <vt:lpstr>A car</vt:lpstr>
      <vt:lpstr>A car</vt:lpstr>
      <vt:lpstr>A car</vt:lpstr>
      <vt:lpstr>State transition function</vt:lpstr>
      <vt:lpstr>A car</vt:lpstr>
      <vt:lpstr>MatlabTCT</vt:lpstr>
      <vt:lpstr>MatlabTCT creat</vt:lpstr>
      <vt:lpstr>MatlabTCT displaydes</vt:lpstr>
      <vt:lpstr>Reachable</vt:lpstr>
      <vt:lpstr>Coreachable</vt:lpstr>
      <vt:lpstr>Trim</vt:lpstr>
      <vt:lpstr>Nonblocking</vt:lpstr>
      <vt:lpstr>A car</vt:lpstr>
      <vt:lpstr>MatlabTCT trim</vt:lpstr>
      <vt:lpstr>Closed behavior</vt:lpstr>
      <vt:lpstr>Marked behavior</vt:lpstr>
      <vt:lpstr>Examples</vt:lpstr>
      <vt:lpstr>A car</vt:lpstr>
      <vt:lpstr>Closed and marked behaviors</vt:lpstr>
      <vt:lpstr>“Bad” strings</vt:lpstr>
      <vt:lpstr>Nonblocking characterization</vt:lpstr>
    </vt:vector>
  </TitlesOfParts>
  <Company>Microsoft</Company>
  <LinksUpToDate>false</LinksUpToDate>
  <SharedDoc>false</SharedDoc>
  <HyperlinksChanged>false</HyperlinksChanged>
  <AppVersion>15.0041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Supervisory Control of Discrete-Event Systems</dc:title>
  <dc:creator>kai.cai</dc:creator>
  <cp:lastModifiedBy>蔡　凱</cp:lastModifiedBy>
  <cp:revision>470</cp:revision>
  <dcterms:created xsi:type="dcterms:W3CDTF">2012-09-17T19:21:51Z</dcterms:created>
  <dcterms:modified xsi:type="dcterms:W3CDTF">2018-04-19T00:07:25Z</dcterms:modified>
</cp:coreProperties>
</file>