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1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2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3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4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5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6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notesSlides/notesSlide7.xml" ContentType="application/vnd.openxmlformats-officedocument.presentationml.notesSlid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8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handoutMasterIdLst>
    <p:handoutMasterId r:id="rId34"/>
  </p:handoutMasterIdLst>
  <p:sldIdLst>
    <p:sldId id="449" r:id="rId3"/>
    <p:sldId id="583" r:id="rId4"/>
    <p:sldId id="585" r:id="rId5"/>
    <p:sldId id="605" r:id="rId6"/>
    <p:sldId id="611" r:id="rId7"/>
    <p:sldId id="612" r:id="rId8"/>
    <p:sldId id="586" r:id="rId9"/>
    <p:sldId id="587" r:id="rId10"/>
    <p:sldId id="588" r:id="rId11"/>
    <p:sldId id="589" r:id="rId12"/>
    <p:sldId id="606" r:id="rId13"/>
    <p:sldId id="607" r:id="rId14"/>
    <p:sldId id="590" r:id="rId15"/>
    <p:sldId id="591" r:id="rId16"/>
    <p:sldId id="592" r:id="rId17"/>
    <p:sldId id="593" r:id="rId18"/>
    <p:sldId id="594" r:id="rId19"/>
    <p:sldId id="595" r:id="rId20"/>
    <p:sldId id="596" r:id="rId21"/>
    <p:sldId id="597" r:id="rId22"/>
    <p:sldId id="598" r:id="rId23"/>
    <p:sldId id="601" r:id="rId24"/>
    <p:sldId id="602" r:id="rId25"/>
    <p:sldId id="613" r:id="rId26"/>
    <p:sldId id="614" r:id="rId27"/>
    <p:sldId id="608" r:id="rId28"/>
    <p:sldId id="615" r:id="rId29"/>
    <p:sldId id="616" r:id="rId30"/>
    <p:sldId id="610" r:id="rId31"/>
    <p:sldId id="59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5857" autoAdjust="0"/>
  </p:normalViewPr>
  <p:slideViewPr>
    <p:cSldViewPr>
      <p:cViewPr varScale="1">
        <p:scale>
          <a:sx n="118" d="100"/>
          <a:sy n="118" d="100"/>
        </p:scale>
        <p:origin x="148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31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65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15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90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09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160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07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30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tags" Target="../tags/tag6.xml"/><Relationship Id="rId16" Type="http://schemas.openxmlformats.org/officeDocument/2006/relationships/image" Target="../media/image9.pn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4.emf"/><Relationship Id="rId5" Type="http://schemas.openxmlformats.org/officeDocument/2006/relationships/tags" Target="../tags/tag9.xm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tags" Target="../tags/tag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tags" Target="../tags/tag14.xml"/><Relationship Id="rId16" Type="http://schemas.openxmlformats.org/officeDocument/2006/relationships/image" Target="../media/image9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13.png"/><Relationship Id="rId5" Type="http://schemas.openxmlformats.org/officeDocument/2006/relationships/tags" Target="../tags/tag17.xml"/><Relationship Id="rId1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tags" Target="../tags/tag22.xml"/><Relationship Id="rId16" Type="http://schemas.openxmlformats.org/officeDocument/2006/relationships/image" Target="../media/image9.png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13.png"/><Relationship Id="rId5" Type="http://schemas.openxmlformats.org/officeDocument/2006/relationships/tags" Target="../tags/tag25.xml"/><Relationship Id="rId1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tags" Target="../tags/tag2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17.png"/><Relationship Id="rId5" Type="http://schemas.openxmlformats.org/officeDocument/2006/relationships/tags" Target="../tags/tag33.xml"/><Relationship Id="rId10" Type="http://schemas.openxmlformats.org/officeDocument/2006/relationships/image" Target="../media/image16.png"/><Relationship Id="rId4" Type="http://schemas.openxmlformats.org/officeDocument/2006/relationships/tags" Target="../tags/tag32.xml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image" Target="../media/image20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5.png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image" Target="../media/image24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23.png"/><Relationship Id="rId5" Type="http://schemas.openxmlformats.org/officeDocument/2006/relationships/tags" Target="../tags/tag42.xml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tags" Target="../tags/tag41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tags" Target="../tags/tag4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2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31.png"/><Relationship Id="rId5" Type="http://schemas.openxmlformats.org/officeDocument/2006/relationships/tags" Target="../tags/tag49.xml"/><Relationship Id="rId10" Type="http://schemas.openxmlformats.org/officeDocument/2006/relationships/image" Target="../media/image30.png"/><Relationship Id="rId4" Type="http://schemas.openxmlformats.org/officeDocument/2006/relationships/tags" Target="../tags/tag48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tags" Target="../tags/tag5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8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image" Target="../media/image37.png"/><Relationship Id="rId5" Type="http://schemas.openxmlformats.org/officeDocument/2006/relationships/tags" Target="../tags/tag55.xml"/><Relationship Id="rId10" Type="http://schemas.openxmlformats.org/officeDocument/2006/relationships/image" Target="../media/image36.png"/><Relationship Id="rId4" Type="http://schemas.openxmlformats.org/officeDocument/2006/relationships/tags" Target="../tags/tag54.xml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59.xml"/><Relationship Id="rId7" Type="http://schemas.openxmlformats.org/officeDocument/2006/relationships/image" Target="../media/image41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63.xml"/><Relationship Id="rId7" Type="http://schemas.openxmlformats.org/officeDocument/2006/relationships/image" Target="../media/image2.pn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4.xml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image" Target="../media/image47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0.xml"/><Relationship Id="rId7" Type="http://schemas.openxmlformats.org/officeDocument/2006/relationships/image" Target="../media/image1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8.png"/><Relationship Id="rId5" Type="http://schemas.openxmlformats.org/officeDocument/2006/relationships/tags" Target="../tags/tag72.xml"/><Relationship Id="rId10" Type="http://schemas.openxmlformats.org/officeDocument/2006/relationships/image" Target="../media/image44.png"/><Relationship Id="rId4" Type="http://schemas.openxmlformats.org/officeDocument/2006/relationships/tags" Target="../tags/tag71.xml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tags" Target="../tags/tag75.xml"/><Relationship Id="rId21" Type="http://schemas.openxmlformats.org/officeDocument/2006/relationships/image" Target="../media/image58.png"/><Relationship Id="rId7" Type="http://schemas.openxmlformats.org/officeDocument/2006/relationships/tags" Target="../tags/tag79.xml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tags" Target="../tags/tag74.xml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77.xml"/><Relationship Id="rId15" Type="http://schemas.openxmlformats.org/officeDocument/2006/relationships/image" Target="../media/image52.png"/><Relationship Id="rId10" Type="http://schemas.openxmlformats.org/officeDocument/2006/relationships/tags" Target="../tags/tag82.xml"/><Relationship Id="rId19" Type="http://schemas.openxmlformats.org/officeDocument/2006/relationships/image" Target="../media/image56.pn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51.png"/><Relationship Id="rId3" Type="http://schemas.openxmlformats.org/officeDocument/2006/relationships/tags" Target="../tags/tag8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0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49.png"/><Relationship Id="rId5" Type="http://schemas.openxmlformats.org/officeDocument/2006/relationships/tags" Target="../tags/tag87.xml"/><Relationship Id="rId10" Type="http://schemas.openxmlformats.org/officeDocument/2006/relationships/image" Target="../media/image61.png"/><Relationship Id="rId4" Type="http://schemas.openxmlformats.org/officeDocument/2006/relationships/tags" Target="../tags/tag86.xml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91.xml"/><Relationship Id="rId7" Type="http://schemas.openxmlformats.org/officeDocument/2006/relationships/image" Target="../media/image62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9.png"/><Relationship Id="rId5" Type="http://schemas.openxmlformats.org/officeDocument/2006/relationships/tags" Target="../tags/tag93.xml"/><Relationship Id="rId10" Type="http://schemas.openxmlformats.org/officeDocument/2006/relationships/image" Target="../media/image65.png"/><Relationship Id="rId4" Type="http://schemas.openxmlformats.org/officeDocument/2006/relationships/tags" Target="../tags/tag92.xml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image" Target="../media/image67.png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tags" Target="../tags/tag10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3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72.png"/><Relationship Id="rId5" Type="http://schemas.openxmlformats.org/officeDocument/2006/relationships/tags" Target="../tags/tag102.xml"/><Relationship Id="rId10" Type="http://schemas.openxmlformats.org/officeDocument/2006/relationships/image" Target="../media/image71.png"/><Relationship Id="rId4" Type="http://schemas.openxmlformats.org/officeDocument/2006/relationships/tags" Target="../tags/tag101.xml"/><Relationship Id="rId9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tags" Target="../tags/tag106.xml"/><Relationship Id="rId7" Type="http://schemas.openxmlformats.org/officeDocument/2006/relationships/image" Target="../media/image75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8.png"/><Relationship Id="rId4" Type="http://schemas.openxmlformats.org/officeDocument/2006/relationships/tags" Target="../tags/tag107.xml"/><Relationship Id="rId9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tags" Target="../tags/tag110.xml"/><Relationship Id="rId7" Type="http://schemas.openxmlformats.org/officeDocument/2006/relationships/image" Target="../media/image79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6.png"/><Relationship Id="rId4" Type="http://schemas.openxmlformats.org/officeDocument/2006/relationships/tags" Target="../tags/tag111.xml"/><Relationship Id="rId9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tags" Target="../tags/tag124.xml"/><Relationship Id="rId18" Type="http://schemas.openxmlformats.org/officeDocument/2006/relationships/image" Target="../media/image76.png"/><Relationship Id="rId3" Type="http://schemas.openxmlformats.org/officeDocument/2006/relationships/tags" Target="../tags/tag114.xml"/><Relationship Id="rId21" Type="http://schemas.openxmlformats.org/officeDocument/2006/relationships/image" Target="../media/image83.png"/><Relationship Id="rId7" Type="http://schemas.openxmlformats.org/officeDocument/2006/relationships/tags" Target="../tags/tag118.xml"/><Relationship Id="rId12" Type="http://schemas.openxmlformats.org/officeDocument/2006/relationships/tags" Target="../tags/tag123.xml"/><Relationship Id="rId17" Type="http://schemas.openxmlformats.org/officeDocument/2006/relationships/notesSlide" Target="../notesSlides/notesSlide3.xml"/><Relationship Id="rId2" Type="http://schemas.openxmlformats.org/officeDocument/2006/relationships/tags" Target="../tags/tag113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82.png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tags" Target="../tags/tag122.xml"/><Relationship Id="rId24" Type="http://schemas.openxmlformats.org/officeDocument/2006/relationships/image" Target="../media/image86.png"/><Relationship Id="rId5" Type="http://schemas.openxmlformats.org/officeDocument/2006/relationships/tags" Target="../tags/tag116.xml"/><Relationship Id="rId15" Type="http://schemas.openxmlformats.org/officeDocument/2006/relationships/tags" Target="../tags/tag126.xml"/><Relationship Id="rId23" Type="http://schemas.openxmlformats.org/officeDocument/2006/relationships/image" Target="../media/image85.png"/><Relationship Id="rId10" Type="http://schemas.openxmlformats.org/officeDocument/2006/relationships/tags" Target="../tags/tag121.xml"/><Relationship Id="rId19" Type="http://schemas.openxmlformats.org/officeDocument/2006/relationships/image" Target="../media/image81.png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tags" Target="../tags/tag125.xml"/><Relationship Id="rId22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tags" Target="../tags/tag139.xml"/><Relationship Id="rId18" Type="http://schemas.openxmlformats.org/officeDocument/2006/relationships/image" Target="../media/image81.png"/><Relationship Id="rId3" Type="http://schemas.openxmlformats.org/officeDocument/2006/relationships/tags" Target="../tags/tag129.xml"/><Relationship Id="rId21" Type="http://schemas.openxmlformats.org/officeDocument/2006/relationships/image" Target="../media/image84.png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image" Target="../media/image76.png"/><Relationship Id="rId2" Type="http://schemas.openxmlformats.org/officeDocument/2006/relationships/tags" Target="../tags/tag128.xml"/><Relationship Id="rId16" Type="http://schemas.openxmlformats.org/officeDocument/2006/relationships/notesSlide" Target="../notesSlides/notesSlide4.xml"/><Relationship Id="rId20" Type="http://schemas.openxmlformats.org/officeDocument/2006/relationships/image" Target="../media/image83.png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5" Type="http://schemas.openxmlformats.org/officeDocument/2006/relationships/tags" Target="../tags/tag131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86.png"/><Relationship Id="rId10" Type="http://schemas.openxmlformats.org/officeDocument/2006/relationships/tags" Target="../tags/tag136.xml"/><Relationship Id="rId19" Type="http://schemas.openxmlformats.org/officeDocument/2006/relationships/image" Target="../media/image82.png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143.xml"/><Relationship Id="rId7" Type="http://schemas.openxmlformats.org/officeDocument/2006/relationships/image" Target="../media/image77.png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8.png"/><Relationship Id="rId4" Type="http://schemas.openxmlformats.org/officeDocument/2006/relationships/tags" Target="../tags/tag144.xml"/><Relationship Id="rId9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tags" Target="../tags/tag157.xml"/><Relationship Id="rId18" Type="http://schemas.openxmlformats.org/officeDocument/2006/relationships/notesSlide" Target="../notesSlides/notesSlide6.xml"/><Relationship Id="rId3" Type="http://schemas.openxmlformats.org/officeDocument/2006/relationships/tags" Target="../tags/tag147.xml"/><Relationship Id="rId21" Type="http://schemas.openxmlformats.org/officeDocument/2006/relationships/image" Target="../media/image82.png"/><Relationship Id="rId7" Type="http://schemas.openxmlformats.org/officeDocument/2006/relationships/tags" Target="../tags/tag151.xml"/><Relationship Id="rId12" Type="http://schemas.openxmlformats.org/officeDocument/2006/relationships/tags" Target="../tags/tag156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86.png"/><Relationship Id="rId2" Type="http://schemas.openxmlformats.org/officeDocument/2006/relationships/tags" Target="../tags/tag146.xml"/><Relationship Id="rId16" Type="http://schemas.openxmlformats.org/officeDocument/2006/relationships/tags" Target="../tags/tag160.xml"/><Relationship Id="rId20" Type="http://schemas.openxmlformats.org/officeDocument/2006/relationships/image" Target="../media/image81.png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tags" Target="../tags/tag155.xml"/><Relationship Id="rId24" Type="http://schemas.openxmlformats.org/officeDocument/2006/relationships/image" Target="../media/image85.png"/><Relationship Id="rId5" Type="http://schemas.openxmlformats.org/officeDocument/2006/relationships/tags" Target="../tags/tag149.xml"/><Relationship Id="rId15" Type="http://schemas.openxmlformats.org/officeDocument/2006/relationships/tags" Target="../tags/tag159.xml"/><Relationship Id="rId23" Type="http://schemas.openxmlformats.org/officeDocument/2006/relationships/image" Target="../media/image84.png"/><Relationship Id="rId10" Type="http://schemas.openxmlformats.org/officeDocument/2006/relationships/tags" Target="../tags/tag154.xml"/><Relationship Id="rId19" Type="http://schemas.openxmlformats.org/officeDocument/2006/relationships/image" Target="../media/image76.png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tags" Target="../tags/tag158.xml"/><Relationship Id="rId22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tags" Target="../tags/tag173.xml"/><Relationship Id="rId18" Type="http://schemas.openxmlformats.org/officeDocument/2006/relationships/notesSlide" Target="../notesSlides/notesSlide7.xml"/><Relationship Id="rId3" Type="http://schemas.openxmlformats.org/officeDocument/2006/relationships/tags" Target="../tags/tag163.xml"/><Relationship Id="rId21" Type="http://schemas.openxmlformats.org/officeDocument/2006/relationships/image" Target="../media/image82.png"/><Relationship Id="rId7" Type="http://schemas.openxmlformats.org/officeDocument/2006/relationships/tags" Target="../tags/tag167.xml"/><Relationship Id="rId12" Type="http://schemas.openxmlformats.org/officeDocument/2006/relationships/tags" Target="../tags/tag172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86.png"/><Relationship Id="rId2" Type="http://schemas.openxmlformats.org/officeDocument/2006/relationships/tags" Target="../tags/tag162.xml"/><Relationship Id="rId16" Type="http://schemas.openxmlformats.org/officeDocument/2006/relationships/tags" Target="../tags/tag176.xml"/><Relationship Id="rId20" Type="http://schemas.openxmlformats.org/officeDocument/2006/relationships/image" Target="../media/image81.png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24" Type="http://schemas.openxmlformats.org/officeDocument/2006/relationships/image" Target="../media/image85.png"/><Relationship Id="rId5" Type="http://schemas.openxmlformats.org/officeDocument/2006/relationships/tags" Target="../tags/tag165.xml"/><Relationship Id="rId15" Type="http://schemas.openxmlformats.org/officeDocument/2006/relationships/tags" Target="../tags/tag175.xml"/><Relationship Id="rId23" Type="http://schemas.openxmlformats.org/officeDocument/2006/relationships/image" Target="../media/image84.png"/><Relationship Id="rId10" Type="http://schemas.openxmlformats.org/officeDocument/2006/relationships/tags" Target="../tags/tag170.xml"/><Relationship Id="rId19" Type="http://schemas.openxmlformats.org/officeDocument/2006/relationships/image" Target="../media/image76.png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tags" Target="../tags/tag174.xml"/><Relationship Id="rId22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notesSlide" Target="../notesSlides/notesSlid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Supervisory Control under  Partial Observation</a:t>
            </a:r>
          </a:p>
        </p:txBody>
      </p:sp>
    </p:spTree>
    <p:extLst>
      <p:ext uri="{BB962C8B-B14F-4D97-AF65-F5344CB8AC3E}">
        <p14:creationId xmlns:p14="http://schemas.microsoft.com/office/powerpoint/2010/main" val="165764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91880" y="2132856"/>
            <a:ext cx="2016224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59832" y="4581128"/>
            <a:ext cx="2808312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2051720" y="2539008"/>
            <a:ext cx="1440160" cy="2448272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5508104" y="2539008"/>
            <a:ext cx="20162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868144" y="2539008"/>
            <a:ext cx="1112515" cy="2448272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Centralized architecture with           full observation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435931"/>
            <a:ext cx="1148237" cy="22925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8" y="4867195"/>
            <a:ext cx="1845800" cy="29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88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91880" y="2132856"/>
            <a:ext cx="2016224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59832" y="4581128"/>
            <a:ext cx="2808312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2051720" y="2539008"/>
            <a:ext cx="1440160" cy="2448272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5508104" y="2539008"/>
            <a:ext cx="20162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868144" y="2539008"/>
            <a:ext cx="1112515" cy="2448272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Centralized architecture under           partial observation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435931"/>
            <a:ext cx="1148237" cy="22925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8" y="4867195"/>
            <a:ext cx="1845800" cy="291959"/>
          </a:xfrm>
          <a:prstGeom prst="rect">
            <a:avLst/>
          </a:prstGeom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940152" y="3284984"/>
            <a:ext cx="2108448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dirty="0"/>
              <a:t>Observation  </a:t>
            </a:r>
          </a:p>
          <a:p>
            <a:pPr algn="ctr" eaLnBrk="1" hangingPunct="1"/>
            <a:r>
              <a:rPr lang="en-US" altLang="zh-CN" dirty="0">
                <a:ea typeface="宋体" panose="02010600030101010101" pitchFamily="2" charset="-122"/>
              </a:rPr>
              <a:t>Channel</a:t>
            </a:r>
            <a:endParaRPr lang="en-CA" altLang="zh-CN" dirty="0">
              <a:ea typeface="宋体" panose="02010600030101010101" pitchFamily="2" charset="-122"/>
            </a:endParaRP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6980659" y="2539008"/>
            <a:ext cx="0" cy="7459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8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Example: resource allocation</a:t>
            </a:r>
          </a:p>
        </p:txBody>
      </p:sp>
      <p:pic>
        <p:nvPicPr>
          <p:cNvPr id="19" name="図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472" y="5002457"/>
            <a:ext cx="1847097" cy="31939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8146" y="3501008"/>
            <a:ext cx="4312491" cy="3002898"/>
          </a:xfrm>
          <a:prstGeom prst="rect">
            <a:avLst/>
          </a:prstGeom>
        </p:spPr>
      </p:pic>
      <p:sp>
        <p:nvSpPr>
          <p:cNvPr id="21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図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26" name="円/楕円 25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図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2" name="円/楕円 31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sp>
        <p:nvSpPr>
          <p:cNvPr id="3" name="円/楕円 2"/>
          <p:cNvSpPr/>
          <p:nvPr/>
        </p:nvSpPr>
        <p:spPr>
          <a:xfrm>
            <a:off x="5896707" y="1706839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円/楕円 19"/>
          <p:cNvSpPr/>
          <p:nvPr/>
        </p:nvSpPr>
        <p:spPr>
          <a:xfrm>
            <a:off x="2971287" y="1706839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0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592" y="3717032"/>
            <a:ext cx="7973545" cy="292857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1520008" cy="286685"/>
          </a:xfrm>
          <a:prstGeom prst="rect">
            <a:avLst/>
          </a:prstGeom>
        </p:spPr>
      </p:pic>
      <p:grpSp>
        <p:nvGrpSpPr>
          <p:cNvPr id="43" name="グループ化 42"/>
          <p:cNvGrpSpPr/>
          <p:nvPr/>
        </p:nvGrpSpPr>
        <p:grpSpPr>
          <a:xfrm>
            <a:off x="3896472" y="3500334"/>
            <a:ext cx="288032" cy="792088"/>
            <a:chOff x="1331640" y="1791071"/>
            <a:chExt cx="288032" cy="792088"/>
          </a:xfrm>
        </p:grpSpPr>
        <p:cxnSp>
          <p:nvCxnSpPr>
            <p:cNvPr id="52" name="直線コネクタ 5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テキスト ボックス 54"/>
          <p:cNvSpPr txBox="1"/>
          <p:nvPr/>
        </p:nvSpPr>
        <p:spPr>
          <a:xfrm>
            <a:off x="4886364" y="37822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56" name="グループ化 55"/>
          <p:cNvGrpSpPr/>
          <p:nvPr/>
        </p:nvGrpSpPr>
        <p:grpSpPr>
          <a:xfrm>
            <a:off x="7294472" y="3597366"/>
            <a:ext cx="288032" cy="792088"/>
            <a:chOff x="1331640" y="1791071"/>
            <a:chExt cx="288032" cy="792088"/>
          </a:xfrm>
        </p:grpSpPr>
        <p:cxnSp>
          <p:nvCxnSpPr>
            <p:cNvPr id="57" name="直線コネクタ 5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テキスト ボックス 59"/>
          <p:cNvSpPr txBox="1"/>
          <p:nvPr/>
        </p:nvSpPr>
        <p:spPr>
          <a:xfrm>
            <a:off x="8363750" y="3137551"/>
            <a:ext cx="741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30" name="グループ化 29"/>
          <p:cNvGrpSpPr/>
          <p:nvPr/>
        </p:nvGrpSpPr>
        <p:grpSpPr>
          <a:xfrm>
            <a:off x="8502105" y="3643677"/>
            <a:ext cx="288032" cy="792088"/>
            <a:chOff x="1331640" y="1791071"/>
            <a:chExt cx="288032" cy="792088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35"/>
          <p:cNvSpPr txBox="1"/>
          <p:nvPr/>
        </p:nvSpPr>
        <p:spPr>
          <a:xfrm>
            <a:off x="7369305" y="325180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37" name="グループ化 36"/>
          <p:cNvGrpSpPr/>
          <p:nvPr/>
        </p:nvGrpSpPr>
        <p:grpSpPr>
          <a:xfrm>
            <a:off x="5004210" y="4216381"/>
            <a:ext cx="288032" cy="792088"/>
            <a:chOff x="1331640" y="1791071"/>
            <a:chExt cx="288032" cy="792088"/>
          </a:xfrm>
        </p:grpSpPr>
        <p:cxnSp>
          <p:nvCxnSpPr>
            <p:cNvPr id="38" name="直線コネクタ 3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テキスト ボックス 40"/>
          <p:cNvSpPr txBox="1"/>
          <p:nvPr/>
        </p:nvSpPr>
        <p:spPr>
          <a:xfrm>
            <a:off x="3794172" y="30747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2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図 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45" name="円/楕円 44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図 4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48" name="円/楕円 47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図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65" name="図 6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20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592" y="3717032"/>
            <a:ext cx="7973545" cy="292857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1520008" cy="286685"/>
          </a:xfrm>
          <a:prstGeom prst="rect">
            <a:avLst/>
          </a:prstGeom>
        </p:spPr>
      </p:pic>
      <p:grpSp>
        <p:nvGrpSpPr>
          <p:cNvPr id="43" name="グループ化 42"/>
          <p:cNvGrpSpPr/>
          <p:nvPr/>
        </p:nvGrpSpPr>
        <p:grpSpPr>
          <a:xfrm>
            <a:off x="3896472" y="3500334"/>
            <a:ext cx="288032" cy="792088"/>
            <a:chOff x="1331640" y="1791071"/>
            <a:chExt cx="288032" cy="792088"/>
          </a:xfrm>
        </p:grpSpPr>
        <p:cxnSp>
          <p:nvCxnSpPr>
            <p:cNvPr id="52" name="直線コネクタ 5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テキスト ボックス 54"/>
          <p:cNvSpPr txBox="1"/>
          <p:nvPr/>
        </p:nvSpPr>
        <p:spPr>
          <a:xfrm>
            <a:off x="4886364" y="37822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21?</a:t>
            </a:r>
          </a:p>
        </p:txBody>
      </p:sp>
      <p:grpSp>
        <p:nvGrpSpPr>
          <p:cNvPr id="56" name="グループ化 55"/>
          <p:cNvGrpSpPr/>
          <p:nvPr/>
        </p:nvGrpSpPr>
        <p:grpSpPr>
          <a:xfrm>
            <a:off x="7294472" y="3597366"/>
            <a:ext cx="288032" cy="792088"/>
            <a:chOff x="1331640" y="1791071"/>
            <a:chExt cx="288032" cy="792088"/>
          </a:xfrm>
        </p:grpSpPr>
        <p:cxnSp>
          <p:nvCxnSpPr>
            <p:cNvPr id="57" name="直線コネクタ 5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テキスト ボックス 59"/>
          <p:cNvSpPr txBox="1"/>
          <p:nvPr/>
        </p:nvSpPr>
        <p:spPr>
          <a:xfrm>
            <a:off x="8363750" y="3137551"/>
            <a:ext cx="741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11?</a:t>
            </a:r>
          </a:p>
        </p:txBody>
      </p:sp>
      <p:grpSp>
        <p:nvGrpSpPr>
          <p:cNvPr id="30" name="グループ化 29"/>
          <p:cNvGrpSpPr/>
          <p:nvPr/>
        </p:nvGrpSpPr>
        <p:grpSpPr>
          <a:xfrm>
            <a:off x="8502105" y="3643677"/>
            <a:ext cx="288032" cy="792088"/>
            <a:chOff x="1331640" y="1791071"/>
            <a:chExt cx="288032" cy="792088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35"/>
          <p:cNvSpPr txBox="1"/>
          <p:nvPr/>
        </p:nvSpPr>
        <p:spPr>
          <a:xfrm>
            <a:off x="7369305" y="325180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11?</a:t>
            </a:r>
          </a:p>
        </p:txBody>
      </p:sp>
      <p:grpSp>
        <p:nvGrpSpPr>
          <p:cNvPr id="37" name="グループ化 36"/>
          <p:cNvGrpSpPr/>
          <p:nvPr/>
        </p:nvGrpSpPr>
        <p:grpSpPr>
          <a:xfrm>
            <a:off x="5004210" y="4216381"/>
            <a:ext cx="288032" cy="792088"/>
            <a:chOff x="1331640" y="1791071"/>
            <a:chExt cx="288032" cy="792088"/>
          </a:xfrm>
        </p:grpSpPr>
        <p:cxnSp>
          <p:nvCxnSpPr>
            <p:cNvPr id="38" name="直線コネクタ 3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テキスト ボックス 40"/>
          <p:cNvSpPr txBox="1"/>
          <p:nvPr/>
        </p:nvSpPr>
        <p:spPr>
          <a:xfrm>
            <a:off x="3794172" y="30747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21?</a:t>
            </a:r>
          </a:p>
        </p:txBody>
      </p:sp>
      <p:sp>
        <p:nvSpPr>
          <p:cNvPr id="42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図 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45" name="円/楕円 44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図 4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48" name="円/楕円 47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図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65" name="図 6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sp>
        <p:nvSpPr>
          <p:cNvPr id="66" name="円/楕円 65"/>
          <p:cNvSpPr/>
          <p:nvPr/>
        </p:nvSpPr>
        <p:spPr>
          <a:xfrm>
            <a:off x="3268101" y="4595009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円/楕円 66"/>
          <p:cNvSpPr/>
          <p:nvPr/>
        </p:nvSpPr>
        <p:spPr>
          <a:xfrm>
            <a:off x="4418155" y="4595009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円/楕円 67"/>
          <p:cNvSpPr/>
          <p:nvPr/>
        </p:nvSpPr>
        <p:spPr>
          <a:xfrm>
            <a:off x="6719715" y="5085184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円/楕円 68"/>
          <p:cNvSpPr/>
          <p:nvPr/>
        </p:nvSpPr>
        <p:spPr>
          <a:xfrm>
            <a:off x="7862920" y="4342143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61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Plant G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01342"/>
            <a:ext cx="6507175" cy="33286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59813"/>
            <a:ext cx="6173420" cy="328879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51" y="3460161"/>
            <a:ext cx="7774228" cy="32887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51" y="4534237"/>
            <a:ext cx="3095814" cy="304001"/>
          </a:xfrm>
          <a:prstGeom prst="rect">
            <a:avLst/>
          </a:prstGeom>
        </p:spPr>
      </p:pic>
      <p:pic>
        <p:nvPicPr>
          <p:cNvPr id="16" name="Picture 7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979712" y="5048893"/>
            <a:ext cx="4011930" cy="282321"/>
          </a:xfrm>
          <a:prstGeom prst="rect">
            <a:avLst/>
          </a:prstGeom>
        </p:spPr>
      </p:pic>
      <p:pic>
        <p:nvPicPr>
          <p:cNvPr id="17" name="Picture 24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979712" y="5541869"/>
            <a:ext cx="4534471" cy="2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8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91880" y="2132856"/>
            <a:ext cx="2016224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59832" y="4581128"/>
            <a:ext cx="2808312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2051720" y="2539008"/>
            <a:ext cx="1440160" cy="2448272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5508104" y="2539008"/>
            <a:ext cx="20162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868144" y="2539008"/>
            <a:ext cx="1112515" cy="2448272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Centralized architecture under           partial observation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435931"/>
            <a:ext cx="1148237" cy="22925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8" y="4867195"/>
            <a:ext cx="1845800" cy="291959"/>
          </a:xfrm>
          <a:prstGeom prst="rect">
            <a:avLst/>
          </a:prstGeom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940152" y="3284984"/>
            <a:ext cx="2108448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dirty="0"/>
              <a:t>Observation  </a:t>
            </a:r>
          </a:p>
          <a:p>
            <a:pPr algn="ctr" eaLnBrk="1" hangingPunct="1"/>
            <a:r>
              <a:rPr lang="en-US" altLang="zh-CN" dirty="0">
                <a:ea typeface="宋体" panose="02010600030101010101" pitchFamily="2" charset="-122"/>
              </a:rPr>
              <a:t>Channel</a:t>
            </a:r>
            <a:endParaRPr lang="en-CA" altLang="zh-CN" dirty="0">
              <a:ea typeface="宋体" panose="02010600030101010101" pitchFamily="2" charset="-122"/>
            </a:endParaRP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6980659" y="2539008"/>
            <a:ext cx="0" cy="7459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7" name="Picture 2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734969" y="2106960"/>
            <a:ext cx="1285303" cy="33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8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73469"/>
            <a:ext cx="6908742" cy="736548"/>
          </a:xfrm>
          <a:prstGeom prst="rect">
            <a:avLst/>
          </a:prstGeom>
        </p:spPr>
      </p:pic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Natural projection</a:t>
            </a:r>
            <a:endParaRPr lang="zh-CN" altLang="en-US" dirty="0"/>
          </a:p>
        </p:txBody>
      </p:sp>
      <p:pic>
        <p:nvPicPr>
          <p:cNvPr id="14" name="Picture 13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1043609" y="2924944"/>
            <a:ext cx="1697355" cy="344615"/>
          </a:xfrm>
          <a:prstGeom prst="rect">
            <a:avLst/>
          </a:prstGeom>
        </p:spPr>
      </p:pic>
      <p:pic>
        <p:nvPicPr>
          <p:cNvPr id="22" name="Picture 21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043608" y="3732458"/>
            <a:ext cx="3461576" cy="344615"/>
          </a:xfrm>
          <a:prstGeom prst="rect">
            <a:avLst/>
          </a:prstGeom>
        </p:spPr>
      </p:pic>
      <p:pic>
        <p:nvPicPr>
          <p:cNvPr id="23" name="Picture 22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565624" y="4236513"/>
            <a:ext cx="3006376" cy="34461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5013176"/>
            <a:ext cx="5614645" cy="34152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965322"/>
            <a:ext cx="3063102" cy="319394"/>
          </a:xfrm>
          <a:prstGeom prst="rect">
            <a:avLst/>
          </a:prstGeom>
          <a:ln>
            <a:noFill/>
          </a:ln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886953"/>
            <a:ext cx="7624724" cy="7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6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Natural projection</a:t>
            </a:r>
            <a:endParaRPr lang="zh-CN" altLang="en-US" dirty="0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1327"/>
            <a:ext cx="7425158" cy="34358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90700"/>
            <a:ext cx="7095973" cy="34358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08469"/>
            <a:ext cx="3594277" cy="73449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39799"/>
            <a:ext cx="6630999" cy="34152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18987"/>
            <a:ext cx="4100399" cy="75095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5" y="4077072"/>
            <a:ext cx="2935910" cy="34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5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Natural projection</a:t>
            </a:r>
            <a:endParaRPr lang="zh-CN" altLang="en-US" dirty="0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77" y="1686483"/>
            <a:ext cx="7597978" cy="368275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77" y="2255856"/>
            <a:ext cx="8418040" cy="354799"/>
          </a:xfrm>
          <a:prstGeom prst="rect">
            <a:avLst/>
          </a:prstGeom>
          <a:ln>
            <a:noFill/>
          </a:ln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83781"/>
            <a:ext cx="3653942" cy="73449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15110"/>
            <a:ext cx="7363433" cy="36621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77073"/>
            <a:ext cx="3670402" cy="36621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18987"/>
            <a:ext cx="3976955" cy="75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8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Natural projection</a:t>
            </a:r>
            <a:endParaRPr lang="zh-CN" altLang="en-US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08596"/>
            <a:ext cx="6517844" cy="34152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77790"/>
            <a:ext cx="2972942" cy="36621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085184"/>
            <a:ext cx="7451900" cy="75095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97" y="6172805"/>
            <a:ext cx="5554979" cy="34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1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91880" y="2132856"/>
            <a:ext cx="2016224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59832" y="4581128"/>
            <a:ext cx="2808312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2051720" y="2539008"/>
            <a:ext cx="1440160" cy="2448272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5508104" y="2539008"/>
            <a:ext cx="20162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868144" y="2539008"/>
            <a:ext cx="1112515" cy="2448272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Centralized architecture under           partial observation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435931"/>
            <a:ext cx="1148237" cy="22925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8" y="4867195"/>
            <a:ext cx="1845800" cy="291959"/>
          </a:xfrm>
          <a:prstGeom prst="rect">
            <a:avLst/>
          </a:prstGeom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940152" y="3284984"/>
            <a:ext cx="2108448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dirty="0"/>
              <a:t>Observation  </a:t>
            </a:r>
          </a:p>
          <a:p>
            <a:pPr algn="ctr" eaLnBrk="1" hangingPunct="1"/>
            <a:r>
              <a:rPr lang="en-US" altLang="zh-CN" dirty="0">
                <a:ea typeface="宋体" panose="02010600030101010101" pitchFamily="2" charset="-122"/>
              </a:rPr>
              <a:t>Channel</a:t>
            </a:r>
            <a:endParaRPr lang="en-CA" altLang="zh-CN" dirty="0">
              <a:ea typeface="宋体" panose="02010600030101010101" pitchFamily="2" charset="-122"/>
            </a:endParaRP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6980659" y="2539008"/>
            <a:ext cx="0" cy="7459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7" name="Picture 2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5734969" y="2106960"/>
            <a:ext cx="1285303" cy="331851"/>
          </a:xfrm>
          <a:prstGeom prst="rect">
            <a:avLst/>
          </a:prstGeom>
        </p:spPr>
      </p:pic>
      <p:pic>
        <p:nvPicPr>
          <p:cNvPr id="16" name="Picture 12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6012160" y="5174038"/>
            <a:ext cx="2318004" cy="33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98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Feasible supervisor</a:t>
            </a:r>
            <a:endParaRPr lang="zh-CN" altLang="en-US" dirty="0"/>
          </a:p>
        </p:txBody>
      </p:sp>
      <p:pic>
        <p:nvPicPr>
          <p:cNvPr id="11" name="Picture 1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606296" y="2832338"/>
            <a:ext cx="8119015" cy="174879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20" y="5522516"/>
            <a:ext cx="8303207" cy="108371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96" y="1912693"/>
            <a:ext cx="7639505" cy="32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3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91880" y="2132856"/>
            <a:ext cx="2016224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59832" y="4581128"/>
            <a:ext cx="2808312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2051720" y="2539008"/>
            <a:ext cx="1440160" cy="2448272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5508104" y="2539008"/>
            <a:ext cx="20162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868144" y="2539008"/>
            <a:ext cx="1112515" cy="2448272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Centralized architecture under           partial observation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435931"/>
            <a:ext cx="1148237" cy="22925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8" y="4867195"/>
            <a:ext cx="1845800" cy="291959"/>
          </a:xfrm>
          <a:prstGeom prst="rect">
            <a:avLst/>
          </a:prstGeom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940152" y="3284984"/>
            <a:ext cx="2108448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dirty="0"/>
              <a:t>Observation  </a:t>
            </a:r>
          </a:p>
          <a:p>
            <a:pPr algn="ctr" eaLnBrk="1" hangingPunct="1"/>
            <a:r>
              <a:rPr lang="en-US" altLang="zh-CN" dirty="0">
                <a:ea typeface="宋体" panose="02010600030101010101" pitchFamily="2" charset="-122"/>
              </a:rPr>
              <a:t>Channel</a:t>
            </a:r>
            <a:endParaRPr lang="en-CA" altLang="zh-CN" dirty="0">
              <a:ea typeface="宋体" panose="02010600030101010101" pitchFamily="2" charset="-122"/>
            </a:endParaRP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6980659" y="2539008"/>
            <a:ext cx="0" cy="7459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7" name="Picture 2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5734969" y="2106960"/>
            <a:ext cx="1285303" cy="331851"/>
          </a:xfrm>
          <a:prstGeom prst="rect">
            <a:avLst/>
          </a:prstGeom>
        </p:spPr>
      </p:pic>
      <p:pic>
        <p:nvPicPr>
          <p:cNvPr id="16" name="Picture 12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6012160" y="5174038"/>
            <a:ext cx="2318004" cy="331851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591" y="5109649"/>
            <a:ext cx="1168908" cy="39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99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Closed behavior of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105" y="672282"/>
            <a:ext cx="867270" cy="433635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471952"/>
            <a:ext cx="5964590" cy="33286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972300"/>
            <a:ext cx="7524283" cy="32527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2750152"/>
            <a:ext cx="7475297" cy="63878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7" y="3630084"/>
            <a:ext cx="1941814" cy="30438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7" y="4199921"/>
            <a:ext cx="6497055" cy="67988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5117941"/>
            <a:ext cx="5517807" cy="325269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7" y="6021289"/>
            <a:ext cx="1808571" cy="33310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614" y="5976831"/>
            <a:ext cx="2802011" cy="378174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111" y="6030184"/>
            <a:ext cx="2316068" cy="3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1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Marked behavior of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8" y="2857816"/>
            <a:ext cx="7489014" cy="7152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9" y="4219665"/>
            <a:ext cx="6732665" cy="32526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8" y="4759915"/>
            <a:ext cx="3724911" cy="325269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708901"/>
            <a:ext cx="867270" cy="43363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471952"/>
            <a:ext cx="5964590" cy="332862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972300"/>
            <a:ext cx="7524283" cy="3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7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 err="1"/>
              <a:t>Nonblocking</a:t>
            </a:r>
            <a:r>
              <a:rPr lang="en-CA" dirty="0"/>
              <a:t> 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71955"/>
            <a:ext cx="5964590" cy="71574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8" y="2439113"/>
            <a:ext cx="6219290" cy="71520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16176"/>
            <a:ext cx="2926267" cy="31922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725144"/>
            <a:ext cx="3083313" cy="39357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0" y="686020"/>
            <a:ext cx="867270" cy="43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2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Main question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05063"/>
            <a:ext cx="6572594" cy="108517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5"/>
            <a:ext cx="6422516" cy="10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9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The answer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005064"/>
            <a:ext cx="5677905" cy="176051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5"/>
            <a:ext cx="6422516" cy="10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25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Controllability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7"/>
            <a:ext cx="6422516" cy="1081320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429003"/>
            <a:ext cx="5256536" cy="35017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077073"/>
            <a:ext cx="8210723" cy="348984"/>
          </a:xfrm>
          <a:prstGeom prst="rect">
            <a:avLst/>
          </a:prstGeom>
        </p:spPr>
      </p:pic>
      <p:sp>
        <p:nvSpPr>
          <p:cNvPr id="13" name="Oval 7"/>
          <p:cNvSpPr/>
          <p:nvPr/>
        </p:nvSpPr>
        <p:spPr>
          <a:xfrm>
            <a:off x="2376332" y="5659276"/>
            <a:ext cx="72008" cy="72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8"/>
          <p:cNvSpPr/>
          <p:nvPr/>
        </p:nvSpPr>
        <p:spPr>
          <a:xfrm>
            <a:off x="4536572" y="5396967"/>
            <a:ext cx="72008" cy="72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5" name="Straight Connector 9"/>
          <p:cNvCxnSpPr/>
          <p:nvPr/>
        </p:nvCxnSpPr>
        <p:spPr>
          <a:xfrm>
            <a:off x="3888500" y="5612991"/>
            <a:ext cx="0" cy="2160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0"/>
          <p:cNvSpPr/>
          <p:nvPr/>
        </p:nvSpPr>
        <p:spPr>
          <a:xfrm>
            <a:off x="2448340" y="5600571"/>
            <a:ext cx="1440160" cy="156436"/>
          </a:xfrm>
          <a:custGeom>
            <a:avLst/>
            <a:gdLst>
              <a:gd name="connsiteX0" fmla="*/ 12213 w 909360"/>
              <a:gd name="connsiteY0" fmla="*/ 94891 h 146649"/>
              <a:gd name="connsiteX1" fmla="*/ 55345 w 909360"/>
              <a:gd name="connsiteY1" fmla="*/ 43132 h 146649"/>
              <a:gd name="connsiteX2" fmla="*/ 98477 w 909360"/>
              <a:gd name="connsiteY2" fmla="*/ 0 h 146649"/>
              <a:gd name="connsiteX3" fmla="*/ 150235 w 909360"/>
              <a:gd name="connsiteY3" fmla="*/ 25879 h 146649"/>
              <a:gd name="connsiteX4" fmla="*/ 167488 w 909360"/>
              <a:gd name="connsiteY4" fmla="*/ 51759 h 146649"/>
              <a:gd name="connsiteX5" fmla="*/ 210620 w 909360"/>
              <a:gd name="connsiteY5" fmla="*/ 129396 h 146649"/>
              <a:gd name="connsiteX6" fmla="*/ 262379 w 909360"/>
              <a:gd name="connsiteY6" fmla="*/ 146649 h 146649"/>
              <a:gd name="connsiteX7" fmla="*/ 322764 w 909360"/>
              <a:gd name="connsiteY7" fmla="*/ 138023 h 146649"/>
              <a:gd name="connsiteX8" fmla="*/ 374522 w 909360"/>
              <a:gd name="connsiteY8" fmla="*/ 120770 h 146649"/>
              <a:gd name="connsiteX9" fmla="*/ 391775 w 909360"/>
              <a:gd name="connsiteY9" fmla="*/ 94891 h 146649"/>
              <a:gd name="connsiteX10" fmla="*/ 417654 w 909360"/>
              <a:gd name="connsiteY10" fmla="*/ 86264 h 146649"/>
              <a:gd name="connsiteX11" fmla="*/ 443533 w 909360"/>
              <a:gd name="connsiteY11" fmla="*/ 69012 h 146649"/>
              <a:gd name="connsiteX12" fmla="*/ 469413 w 909360"/>
              <a:gd name="connsiteY12" fmla="*/ 60385 h 146649"/>
              <a:gd name="connsiteX13" fmla="*/ 521171 w 909360"/>
              <a:gd name="connsiteY13" fmla="*/ 34506 h 146649"/>
              <a:gd name="connsiteX14" fmla="*/ 564303 w 909360"/>
              <a:gd name="connsiteY14" fmla="*/ 69012 h 146649"/>
              <a:gd name="connsiteX15" fmla="*/ 590182 w 909360"/>
              <a:gd name="connsiteY15" fmla="*/ 77638 h 146649"/>
              <a:gd name="connsiteX16" fmla="*/ 616062 w 909360"/>
              <a:gd name="connsiteY16" fmla="*/ 94891 h 146649"/>
              <a:gd name="connsiteX17" fmla="*/ 676447 w 909360"/>
              <a:gd name="connsiteY17" fmla="*/ 112144 h 146649"/>
              <a:gd name="connsiteX18" fmla="*/ 909360 w 909360"/>
              <a:gd name="connsiteY18" fmla="*/ 103517 h 14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9360" h="146649">
                <a:moveTo>
                  <a:pt x="12213" y="94891"/>
                </a:moveTo>
                <a:cubicBezTo>
                  <a:pt x="55041" y="30646"/>
                  <a:pt x="0" y="109545"/>
                  <a:pt x="55345" y="43132"/>
                </a:cubicBezTo>
                <a:cubicBezTo>
                  <a:pt x="91289" y="0"/>
                  <a:pt x="51032" y="31631"/>
                  <a:pt x="98477" y="0"/>
                </a:cubicBezTo>
                <a:cubicBezTo>
                  <a:pt x="119523" y="7016"/>
                  <a:pt x="133514" y="9158"/>
                  <a:pt x="150235" y="25879"/>
                </a:cubicBezTo>
                <a:cubicBezTo>
                  <a:pt x="157566" y="33210"/>
                  <a:pt x="162851" y="42486"/>
                  <a:pt x="167488" y="51759"/>
                </a:cubicBezTo>
                <a:cubicBezTo>
                  <a:pt x="179641" y="76064"/>
                  <a:pt x="177985" y="118518"/>
                  <a:pt x="210620" y="129396"/>
                </a:cubicBezTo>
                <a:lnTo>
                  <a:pt x="262379" y="146649"/>
                </a:lnTo>
                <a:cubicBezTo>
                  <a:pt x="282507" y="143774"/>
                  <a:pt x="302952" y="142595"/>
                  <a:pt x="322764" y="138023"/>
                </a:cubicBezTo>
                <a:cubicBezTo>
                  <a:pt x="340484" y="133934"/>
                  <a:pt x="374522" y="120770"/>
                  <a:pt x="374522" y="120770"/>
                </a:cubicBezTo>
                <a:cubicBezTo>
                  <a:pt x="380273" y="112144"/>
                  <a:pt x="383679" y="101368"/>
                  <a:pt x="391775" y="94891"/>
                </a:cubicBezTo>
                <a:cubicBezTo>
                  <a:pt x="398875" y="89211"/>
                  <a:pt x="409521" y="90331"/>
                  <a:pt x="417654" y="86264"/>
                </a:cubicBezTo>
                <a:cubicBezTo>
                  <a:pt x="426927" y="81628"/>
                  <a:pt x="434260" y="73648"/>
                  <a:pt x="443533" y="69012"/>
                </a:cubicBezTo>
                <a:cubicBezTo>
                  <a:pt x="451666" y="64945"/>
                  <a:pt x="461280" y="64452"/>
                  <a:pt x="469413" y="60385"/>
                </a:cubicBezTo>
                <a:cubicBezTo>
                  <a:pt x="536299" y="26942"/>
                  <a:pt x="456127" y="56186"/>
                  <a:pt x="521171" y="34506"/>
                </a:cubicBezTo>
                <a:cubicBezTo>
                  <a:pt x="586218" y="56187"/>
                  <a:pt x="508562" y="24418"/>
                  <a:pt x="564303" y="69012"/>
                </a:cubicBezTo>
                <a:cubicBezTo>
                  <a:pt x="571403" y="74692"/>
                  <a:pt x="581556" y="74763"/>
                  <a:pt x="590182" y="77638"/>
                </a:cubicBezTo>
                <a:cubicBezTo>
                  <a:pt x="598809" y="83389"/>
                  <a:pt x="606789" y="90254"/>
                  <a:pt x="616062" y="94891"/>
                </a:cubicBezTo>
                <a:cubicBezTo>
                  <a:pt x="628435" y="101077"/>
                  <a:pt x="665396" y="109381"/>
                  <a:pt x="676447" y="112144"/>
                </a:cubicBezTo>
                <a:cubicBezTo>
                  <a:pt x="886345" y="103017"/>
                  <a:pt x="808656" y="103517"/>
                  <a:pt x="909360" y="103517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Oval 18"/>
          <p:cNvSpPr/>
          <p:nvPr/>
        </p:nvSpPr>
        <p:spPr>
          <a:xfrm>
            <a:off x="2016292" y="5036926"/>
            <a:ext cx="3384376" cy="1488417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4"/>
          <p:cNvCxnSpPr>
            <a:stCxn id="16" idx="18"/>
            <a:endCxn id="14" idx="1"/>
          </p:cNvCxnSpPr>
          <p:nvPr/>
        </p:nvCxnSpPr>
        <p:spPr>
          <a:xfrm flipV="1">
            <a:off x="3888500" y="5407512"/>
            <a:ext cx="658617" cy="3034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図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101" y="6194532"/>
            <a:ext cx="294381" cy="271293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542" y="5774642"/>
            <a:ext cx="819651" cy="284762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808" y="5631721"/>
            <a:ext cx="944716" cy="26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90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96925"/>
            <a:ext cx="6773722" cy="723138"/>
          </a:xfrm>
          <a:prstGeom prst="rect">
            <a:avLst/>
          </a:prstGeom>
        </p:spPr>
      </p:pic>
      <p:pic>
        <p:nvPicPr>
          <p:cNvPr id="16" name="Picture 15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539552" y="4078533"/>
            <a:ext cx="7976997" cy="39204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 err="1"/>
              <a:t>Observability</a:t>
            </a:r>
            <a:endParaRPr lang="zh-CN" altLang="en-US" sz="4000" dirty="0"/>
          </a:p>
        </p:txBody>
      </p:sp>
      <p:pic>
        <p:nvPicPr>
          <p:cNvPr id="20" name="Picture 19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539552" y="4929052"/>
            <a:ext cx="6171438" cy="39204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9806"/>
            <a:ext cx="6552729" cy="78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0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Observability</a:t>
            </a:r>
            <a:endParaRPr lang="zh-CN" altLang="en-US" sz="4000" dirty="0"/>
          </a:p>
        </p:txBody>
      </p:sp>
      <p:grpSp>
        <p:nvGrpSpPr>
          <p:cNvPr id="17" name="グループ化 16"/>
          <p:cNvGrpSpPr/>
          <p:nvPr/>
        </p:nvGrpSpPr>
        <p:grpSpPr>
          <a:xfrm>
            <a:off x="1763688" y="2996952"/>
            <a:ext cx="5601795" cy="3003800"/>
            <a:chOff x="323528" y="1268760"/>
            <a:chExt cx="8568952" cy="5256584"/>
          </a:xfrm>
        </p:grpSpPr>
        <p:sp>
          <p:nvSpPr>
            <p:cNvPr id="20" name="Oval 33"/>
            <p:cNvSpPr/>
            <p:nvPr/>
          </p:nvSpPr>
          <p:spPr>
            <a:xfrm>
              <a:off x="323528" y="1268760"/>
              <a:ext cx="8568952" cy="5256584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34"/>
            <p:cNvSpPr/>
            <p:nvPr/>
          </p:nvSpPr>
          <p:spPr>
            <a:xfrm>
              <a:off x="1402336" y="2246462"/>
              <a:ext cx="4484686" cy="2705933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図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014" y="5566646"/>
            <a:ext cx="1518707" cy="274325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90" y="3537718"/>
            <a:ext cx="611449" cy="274325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377" y="3356734"/>
            <a:ext cx="252842" cy="233011"/>
          </a:xfrm>
          <a:prstGeom prst="rect">
            <a:avLst/>
          </a:prstGeom>
        </p:spPr>
      </p:pic>
      <p:pic>
        <p:nvPicPr>
          <p:cNvPr id="35" name="Picture 15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576086" y="1958364"/>
            <a:ext cx="7976997" cy="39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36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Example</a:t>
            </a:r>
            <a:endParaRPr lang="zh-CN" altLang="en-US" sz="4000" dirty="0"/>
          </a:p>
        </p:txBody>
      </p:sp>
      <p:pic>
        <p:nvPicPr>
          <p:cNvPr id="35" name="Picture 1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/>
          <a:stretch>
            <a:fillRect/>
          </a:stretch>
        </p:blipFill>
        <p:spPr>
          <a:xfrm>
            <a:off x="576086" y="1958364"/>
            <a:ext cx="7976997" cy="39204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07" y="6228221"/>
            <a:ext cx="252052" cy="225115"/>
          </a:xfrm>
          <a:prstGeom prst="rect">
            <a:avLst/>
          </a:prstGeom>
        </p:spPr>
      </p:pic>
      <p:grpSp>
        <p:nvGrpSpPr>
          <p:cNvPr id="11" name="Group 13"/>
          <p:cNvGrpSpPr/>
          <p:nvPr/>
        </p:nvGrpSpPr>
        <p:grpSpPr>
          <a:xfrm>
            <a:off x="625139" y="4515749"/>
            <a:ext cx="504056" cy="369332"/>
            <a:chOff x="4067944" y="3707740"/>
            <a:chExt cx="504056" cy="369332"/>
          </a:xfrm>
        </p:grpSpPr>
        <p:sp>
          <p:nvSpPr>
            <p:cNvPr id="12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4" name="Group 15"/>
          <p:cNvGrpSpPr/>
          <p:nvPr/>
        </p:nvGrpSpPr>
        <p:grpSpPr>
          <a:xfrm>
            <a:off x="1705259" y="3876969"/>
            <a:ext cx="504056" cy="369332"/>
            <a:chOff x="4067944" y="3707740"/>
            <a:chExt cx="504056" cy="369332"/>
          </a:xfrm>
        </p:grpSpPr>
        <p:sp>
          <p:nvSpPr>
            <p:cNvPr id="15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5259" y="5254413"/>
            <a:ext cx="504056" cy="369332"/>
            <a:chOff x="4067944" y="3707740"/>
            <a:chExt cx="504056" cy="369332"/>
          </a:xfrm>
        </p:grpSpPr>
        <p:sp>
          <p:nvSpPr>
            <p:cNvPr id="19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23" name="Group 21"/>
          <p:cNvGrpSpPr/>
          <p:nvPr/>
        </p:nvGrpSpPr>
        <p:grpSpPr>
          <a:xfrm>
            <a:off x="2885563" y="3864893"/>
            <a:ext cx="504056" cy="369332"/>
            <a:chOff x="4067944" y="3707740"/>
            <a:chExt cx="504056" cy="369332"/>
          </a:xfrm>
        </p:grpSpPr>
        <p:sp>
          <p:nvSpPr>
            <p:cNvPr id="24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29" name="Straight Arrow Connector 28"/>
          <p:cNvCxnSpPr>
            <a:stCxn id="19" idx="2"/>
            <a:endCxn id="12" idx="7"/>
          </p:cNvCxnSpPr>
          <p:nvPr/>
        </p:nvCxnSpPr>
        <p:spPr>
          <a:xfrm flipH="1" flipV="1">
            <a:off x="932452" y="4832354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6"/>
          <p:cNvCxnSpPr/>
          <p:nvPr/>
        </p:nvCxnSpPr>
        <p:spPr>
          <a:xfrm flipV="1">
            <a:off x="2065299" y="4025879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60 1"/>
          <p:cNvCxnSpPr/>
          <p:nvPr/>
        </p:nvCxnSpPr>
        <p:spPr>
          <a:xfrm>
            <a:off x="193091" y="4709707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図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3733729"/>
            <a:ext cx="171241" cy="140456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20" y="3749779"/>
            <a:ext cx="180861" cy="144304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95" y="4065685"/>
            <a:ext cx="177013" cy="286684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668" y="5490600"/>
            <a:ext cx="177013" cy="286684"/>
          </a:xfrm>
          <a:prstGeom prst="rect">
            <a:avLst/>
          </a:prstGeom>
        </p:spPr>
      </p:pic>
      <p:grpSp>
        <p:nvGrpSpPr>
          <p:cNvPr id="46" name="Group 21"/>
          <p:cNvGrpSpPr/>
          <p:nvPr/>
        </p:nvGrpSpPr>
        <p:grpSpPr>
          <a:xfrm>
            <a:off x="4067944" y="3843278"/>
            <a:ext cx="504056" cy="369332"/>
            <a:chOff x="4067944" y="3707740"/>
            <a:chExt cx="504056" cy="369332"/>
          </a:xfrm>
        </p:grpSpPr>
        <p:sp>
          <p:nvSpPr>
            <p:cNvPr id="4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49" name="Straight Arrow Connector 36"/>
          <p:cNvCxnSpPr/>
          <p:nvPr/>
        </p:nvCxnSpPr>
        <p:spPr>
          <a:xfrm flipV="1">
            <a:off x="3247680" y="400426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36"/>
          <p:cNvCxnSpPr>
            <a:endCxn id="15" idx="2"/>
          </p:cNvCxnSpPr>
          <p:nvPr/>
        </p:nvCxnSpPr>
        <p:spPr>
          <a:xfrm flipV="1">
            <a:off x="924420" y="4066281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21"/>
          <p:cNvGrpSpPr/>
          <p:nvPr/>
        </p:nvGrpSpPr>
        <p:grpSpPr>
          <a:xfrm>
            <a:off x="2885563" y="5254413"/>
            <a:ext cx="504056" cy="369332"/>
            <a:chOff x="4067944" y="3707740"/>
            <a:chExt cx="504056" cy="369332"/>
          </a:xfrm>
        </p:grpSpPr>
        <p:sp>
          <p:nvSpPr>
            <p:cNvPr id="6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8" name="Straight Arrow Connector 36"/>
          <p:cNvCxnSpPr/>
          <p:nvPr/>
        </p:nvCxnSpPr>
        <p:spPr>
          <a:xfrm flipV="1">
            <a:off x="2065299" y="5415399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5543527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66" y="5207688"/>
            <a:ext cx="180861" cy="144304"/>
          </a:xfrm>
          <a:prstGeom prst="rect">
            <a:avLst/>
          </a:prstGeom>
        </p:spPr>
      </p:pic>
      <p:grpSp>
        <p:nvGrpSpPr>
          <p:cNvPr id="71" name="Group 21"/>
          <p:cNvGrpSpPr/>
          <p:nvPr/>
        </p:nvGrpSpPr>
        <p:grpSpPr>
          <a:xfrm>
            <a:off x="4067944" y="5232798"/>
            <a:ext cx="504056" cy="369332"/>
            <a:chOff x="4067944" y="3707740"/>
            <a:chExt cx="504056" cy="369332"/>
          </a:xfrm>
        </p:grpSpPr>
        <p:sp>
          <p:nvSpPr>
            <p:cNvPr id="7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cxnSp>
        <p:nvCxnSpPr>
          <p:cNvPr id="74" name="Straight Arrow Connector 36"/>
          <p:cNvCxnSpPr/>
          <p:nvPr/>
        </p:nvCxnSpPr>
        <p:spPr>
          <a:xfrm flipV="1">
            <a:off x="3247680" y="539378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21"/>
          <p:cNvGrpSpPr/>
          <p:nvPr/>
        </p:nvGrpSpPr>
        <p:grpSpPr>
          <a:xfrm>
            <a:off x="2853659" y="5292730"/>
            <a:ext cx="343842" cy="687675"/>
            <a:chOff x="3907736" y="3717032"/>
            <a:chExt cx="520248" cy="881772"/>
          </a:xfrm>
        </p:grpSpPr>
        <p:sp>
          <p:nvSpPr>
            <p:cNvPr id="7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8" name="Group 21"/>
          <p:cNvGrpSpPr/>
          <p:nvPr/>
        </p:nvGrpSpPr>
        <p:grpSpPr>
          <a:xfrm>
            <a:off x="2846035" y="3925763"/>
            <a:ext cx="343842" cy="687675"/>
            <a:chOff x="3907736" y="3717032"/>
            <a:chExt cx="520248" cy="881772"/>
          </a:xfrm>
        </p:grpSpPr>
        <p:sp>
          <p:nvSpPr>
            <p:cNvPr id="7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1" name="Group 21"/>
          <p:cNvGrpSpPr/>
          <p:nvPr/>
        </p:nvGrpSpPr>
        <p:grpSpPr>
          <a:xfrm>
            <a:off x="4026339" y="3894083"/>
            <a:ext cx="343842" cy="687675"/>
            <a:chOff x="3907736" y="3717032"/>
            <a:chExt cx="520248" cy="881772"/>
          </a:xfrm>
        </p:grpSpPr>
        <p:sp>
          <p:nvSpPr>
            <p:cNvPr id="8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4" name="Group 21"/>
          <p:cNvGrpSpPr/>
          <p:nvPr/>
        </p:nvGrpSpPr>
        <p:grpSpPr>
          <a:xfrm>
            <a:off x="4026339" y="5279840"/>
            <a:ext cx="343842" cy="687675"/>
            <a:chOff x="3907736" y="3717032"/>
            <a:chExt cx="520248" cy="881772"/>
          </a:xfrm>
        </p:grpSpPr>
        <p:sp>
          <p:nvSpPr>
            <p:cNvPr id="8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6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7" name="図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198" y="6228222"/>
            <a:ext cx="261672" cy="219343"/>
          </a:xfrm>
          <a:prstGeom prst="rect">
            <a:avLst/>
          </a:prstGeom>
        </p:spPr>
      </p:pic>
      <p:grpSp>
        <p:nvGrpSpPr>
          <p:cNvPr id="88" name="Group 13"/>
          <p:cNvGrpSpPr/>
          <p:nvPr/>
        </p:nvGrpSpPr>
        <p:grpSpPr>
          <a:xfrm>
            <a:off x="5146806" y="4435598"/>
            <a:ext cx="504056" cy="369332"/>
            <a:chOff x="4067944" y="3707740"/>
            <a:chExt cx="504056" cy="369332"/>
          </a:xfrm>
        </p:grpSpPr>
        <p:sp>
          <p:nvSpPr>
            <p:cNvPr id="89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0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91" name="Group 15"/>
          <p:cNvGrpSpPr/>
          <p:nvPr/>
        </p:nvGrpSpPr>
        <p:grpSpPr>
          <a:xfrm>
            <a:off x="6226926" y="3796818"/>
            <a:ext cx="504056" cy="369332"/>
            <a:chOff x="4067944" y="3707740"/>
            <a:chExt cx="504056" cy="369332"/>
          </a:xfrm>
        </p:grpSpPr>
        <p:sp>
          <p:nvSpPr>
            <p:cNvPr id="92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3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94" name="Group 18"/>
          <p:cNvGrpSpPr/>
          <p:nvPr/>
        </p:nvGrpSpPr>
        <p:grpSpPr>
          <a:xfrm>
            <a:off x="6226926" y="5174262"/>
            <a:ext cx="504056" cy="369332"/>
            <a:chOff x="4067944" y="3707740"/>
            <a:chExt cx="504056" cy="369332"/>
          </a:xfrm>
        </p:grpSpPr>
        <p:sp>
          <p:nvSpPr>
            <p:cNvPr id="95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6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97" name="Group 21"/>
          <p:cNvGrpSpPr/>
          <p:nvPr/>
        </p:nvGrpSpPr>
        <p:grpSpPr>
          <a:xfrm>
            <a:off x="7407230" y="3784742"/>
            <a:ext cx="504056" cy="369332"/>
            <a:chOff x="4067944" y="3707740"/>
            <a:chExt cx="504056" cy="369332"/>
          </a:xfrm>
        </p:grpSpPr>
        <p:sp>
          <p:nvSpPr>
            <p:cNvPr id="9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00" name="Straight Arrow Connector 28"/>
          <p:cNvCxnSpPr>
            <a:stCxn id="95" idx="2"/>
            <a:endCxn id="89" idx="7"/>
          </p:cNvCxnSpPr>
          <p:nvPr/>
        </p:nvCxnSpPr>
        <p:spPr>
          <a:xfrm flipH="1" flipV="1">
            <a:off x="5454119" y="4752203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36"/>
          <p:cNvCxnSpPr/>
          <p:nvPr/>
        </p:nvCxnSpPr>
        <p:spPr>
          <a:xfrm flipV="1">
            <a:off x="6586966" y="394572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60 1"/>
          <p:cNvCxnSpPr/>
          <p:nvPr/>
        </p:nvCxnSpPr>
        <p:spPr>
          <a:xfrm>
            <a:off x="4714758" y="4629556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図 10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07" y="3653578"/>
            <a:ext cx="171241" cy="140456"/>
          </a:xfrm>
          <a:prstGeom prst="rect">
            <a:avLst/>
          </a:prstGeom>
        </p:spPr>
      </p:pic>
      <p:pic>
        <p:nvPicPr>
          <p:cNvPr id="104" name="図 1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87" y="3669628"/>
            <a:ext cx="180861" cy="144304"/>
          </a:xfrm>
          <a:prstGeom prst="rect">
            <a:avLst/>
          </a:prstGeom>
        </p:spPr>
      </p:pic>
      <p:pic>
        <p:nvPicPr>
          <p:cNvPr id="105" name="図 1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862" y="3985534"/>
            <a:ext cx="177013" cy="286684"/>
          </a:xfrm>
          <a:prstGeom prst="rect">
            <a:avLst/>
          </a:prstGeom>
        </p:spPr>
      </p:pic>
      <p:pic>
        <p:nvPicPr>
          <p:cNvPr id="106" name="図 1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35" y="5410449"/>
            <a:ext cx="177013" cy="286684"/>
          </a:xfrm>
          <a:prstGeom prst="rect">
            <a:avLst/>
          </a:prstGeom>
        </p:spPr>
      </p:pic>
      <p:grpSp>
        <p:nvGrpSpPr>
          <p:cNvPr id="107" name="Group 21"/>
          <p:cNvGrpSpPr/>
          <p:nvPr/>
        </p:nvGrpSpPr>
        <p:grpSpPr>
          <a:xfrm>
            <a:off x="8589611" y="3763127"/>
            <a:ext cx="504056" cy="369332"/>
            <a:chOff x="4067944" y="3707740"/>
            <a:chExt cx="504056" cy="369332"/>
          </a:xfrm>
        </p:grpSpPr>
        <p:sp>
          <p:nvSpPr>
            <p:cNvPr id="10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110" name="Straight Arrow Connector 36"/>
          <p:cNvCxnSpPr/>
          <p:nvPr/>
        </p:nvCxnSpPr>
        <p:spPr>
          <a:xfrm flipV="1">
            <a:off x="7769347" y="3924113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36"/>
          <p:cNvCxnSpPr>
            <a:endCxn id="92" idx="2"/>
          </p:cNvCxnSpPr>
          <p:nvPr/>
        </p:nvCxnSpPr>
        <p:spPr>
          <a:xfrm flipV="1">
            <a:off x="5446087" y="3986130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21"/>
          <p:cNvGrpSpPr/>
          <p:nvPr/>
        </p:nvGrpSpPr>
        <p:grpSpPr>
          <a:xfrm>
            <a:off x="7407230" y="5174262"/>
            <a:ext cx="504056" cy="369332"/>
            <a:chOff x="4067944" y="3707740"/>
            <a:chExt cx="504056" cy="369332"/>
          </a:xfrm>
        </p:grpSpPr>
        <p:sp>
          <p:nvSpPr>
            <p:cNvPr id="11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4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115" name="Straight Arrow Connector 36"/>
          <p:cNvCxnSpPr/>
          <p:nvPr/>
        </p:nvCxnSpPr>
        <p:spPr>
          <a:xfrm flipV="1">
            <a:off x="6586966" y="533524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図 1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33" y="5127537"/>
            <a:ext cx="180861" cy="144304"/>
          </a:xfrm>
          <a:prstGeom prst="rect">
            <a:avLst/>
          </a:prstGeom>
        </p:spPr>
      </p:pic>
      <p:grpSp>
        <p:nvGrpSpPr>
          <p:cNvPr id="122" name="Group 21"/>
          <p:cNvGrpSpPr/>
          <p:nvPr/>
        </p:nvGrpSpPr>
        <p:grpSpPr>
          <a:xfrm>
            <a:off x="7375326" y="5212579"/>
            <a:ext cx="343842" cy="687675"/>
            <a:chOff x="3907736" y="3717032"/>
            <a:chExt cx="520248" cy="881772"/>
          </a:xfrm>
        </p:grpSpPr>
        <p:sp>
          <p:nvSpPr>
            <p:cNvPr id="12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4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5" name="Group 21"/>
          <p:cNvGrpSpPr/>
          <p:nvPr/>
        </p:nvGrpSpPr>
        <p:grpSpPr>
          <a:xfrm>
            <a:off x="7367702" y="3845612"/>
            <a:ext cx="343842" cy="687675"/>
            <a:chOff x="3907736" y="3717032"/>
            <a:chExt cx="520248" cy="881772"/>
          </a:xfrm>
        </p:grpSpPr>
        <p:sp>
          <p:nvSpPr>
            <p:cNvPr id="12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8" name="Group 21"/>
          <p:cNvGrpSpPr/>
          <p:nvPr/>
        </p:nvGrpSpPr>
        <p:grpSpPr>
          <a:xfrm>
            <a:off x="8548006" y="3813932"/>
            <a:ext cx="343842" cy="687675"/>
            <a:chOff x="3907736" y="3717032"/>
            <a:chExt cx="520248" cy="881772"/>
          </a:xfrm>
        </p:grpSpPr>
        <p:sp>
          <p:nvSpPr>
            <p:cNvPr id="12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8" name="図 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0" y="2905048"/>
            <a:ext cx="3699663" cy="3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69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Example</a:t>
            </a:r>
            <a:endParaRPr lang="zh-CN" altLang="en-US" sz="4000" dirty="0"/>
          </a:p>
        </p:txBody>
      </p:sp>
      <p:pic>
        <p:nvPicPr>
          <p:cNvPr id="35" name="Picture 1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576086" y="1958364"/>
            <a:ext cx="7976997" cy="39204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07" y="6228221"/>
            <a:ext cx="252052" cy="225115"/>
          </a:xfrm>
          <a:prstGeom prst="rect">
            <a:avLst/>
          </a:prstGeom>
        </p:spPr>
      </p:pic>
      <p:grpSp>
        <p:nvGrpSpPr>
          <p:cNvPr id="11" name="Group 13"/>
          <p:cNvGrpSpPr/>
          <p:nvPr/>
        </p:nvGrpSpPr>
        <p:grpSpPr>
          <a:xfrm>
            <a:off x="625139" y="4515749"/>
            <a:ext cx="504056" cy="369332"/>
            <a:chOff x="4067944" y="3707740"/>
            <a:chExt cx="504056" cy="369332"/>
          </a:xfrm>
        </p:grpSpPr>
        <p:sp>
          <p:nvSpPr>
            <p:cNvPr id="12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4" name="Group 15"/>
          <p:cNvGrpSpPr/>
          <p:nvPr/>
        </p:nvGrpSpPr>
        <p:grpSpPr>
          <a:xfrm>
            <a:off x="1705259" y="3876969"/>
            <a:ext cx="504056" cy="369332"/>
            <a:chOff x="4067944" y="3707740"/>
            <a:chExt cx="504056" cy="369332"/>
          </a:xfrm>
        </p:grpSpPr>
        <p:sp>
          <p:nvSpPr>
            <p:cNvPr id="15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5259" y="5254413"/>
            <a:ext cx="504056" cy="369332"/>
            <a:chOff x="4067944" y="3707740"/>
            <a:chExt cx="504056" cy="369332"/>
          </a:xfrm>
        </p:grpSpPr>
        <p:sp>
          <p:nvSpPr>
            <p:cNvPr id="19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23" name="Group 21"/>
          <p:cNvGrpSpPr/>
          <p:nvPr/>
        </p:nvGrpSpPr>
        <p:grpSpPr>
          <a:xfrm>
            <a:off x="2885563" y="3864893"/>
            <a:ext cx="504056" cy="369332"/>
            <a:chOff x="4067944" y="3707740"/>
            <a:chExt cx="504056" cy="369332"/>
          </a:xfrm>
        </p:grpSpPr>
        <p:sp>
          <p:nvSpPr>
            <p:cNvPr id="24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29" name="Straight Arrow Connector 28"/>
          <p:cNvCxnSpPr>
            <a:stCxn id="19" idx="2"/>
            <a:endCxn id="12" idx="7"/>
          </p:cNvCxnSpPr>
          <p:nvPr/>
        </p:nvCxnSpPr>
        <p:spPr>
          <a:xfrm flipH="1" flipV="1">
            <a:off x="932452" y="4832354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6"/>
          <p:cNvCxnSpPr/>
          <p:nvPr/>
        </p:nvCxnSpPr>
        <p:spPr>
          <a:xfrm flipV="1">
            <a:off x="2065299" y="4025879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60 1"/>
          <p:cNvCxnSpPr/>
          <p:nvPr/>
        </p:nvCxnSpPr>
        <p:spPr>
          <a:xfrm>
            <a:off x="193091" y="4709707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図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3733729"/>
            <a:ext cx="171241" cy="140456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20" y="3749779"/>
            <a:ext cx="180861" cy="144304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95" y="4065685"/>
            <a:ext cx="177013" cy="286684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668" y="5490600"/>
            <a:ext cx="177013" cy="286684"/>
          </a:xfrm>
          <a:prstGeom prst="rect">
            <a:avLst/>
          </a:prstGeom>
        </p:spPr>
      </p:pic>
      <p:grpSp>
        <p:nvGrpSpPr>
          <p:cNvPr id="46" name="Group 21"/>
          <p:cNvGrpSpPr/>
          <p:nvPr/>
        </p:nvGrpSpPr>
        <p:grpSpPr>
          <a:xfrm>
            <a:off x="4067944" y="3843278"/>
            <a:ext cx="504056" cy="369332"/>
            <a:chOff x="4067944" y="3707740"/>
            <a:chExt cx="504056" cy="369332"/>
          </a:xfrm>
        </p:grpSpPr>
        <p:sp>
          <p:nvSpPr>
            <p:cNvPr id="4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49" name="Straight Arrow Connector 36"/>
          <p:cNvCxnSpPr/>
          <p:nvPr/>
        </p:nvCxnSpPr>
        <p:spPr>
          <a:xfrm flipV="1">
            <a:off x="3247680" y="400426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36"/>
          <p:cNvCxnSpPr>
            <a:endCxn id="15" idx="2"/>
          </p:cNvCxnSpPr>
          <p:nvPr/>
        </p:nvCxnSpPr>
        <p:spPr>
          <a:xfrm flipV="1">
            <a:off x="924420" y="4066281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21"/>
          <p:cNvGrpSpPr/>
          <p:nvPr/>
        </p:nvGrpSpPr>
        <p:grpSpPr>
          <a:xfrm>
            <a:off x="2885563" y="5254413"/>
            <a:ext cx="504056" cy="369332"/>
            <a:chOff x="4067944" y="3707740"/>
            <a:chExt cx="504056" cy="369332"/>
          </a:xfrm>
        </p:grpSpPr>
        <p:sp>
          <p:nvSpPr>
            <p:cNvPr id="6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8" name="Straight Arrow Connector 36"/>
          <p:cNvCxnSpPr/>
          <p:nvPr/>
        </p:nvCxnSpPr>
        <p:spPr>
          <a:xfrm flipV="1">
            <a:off x="2065299" y="5415399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5543527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66" y="5207688"/>
            <a:ext cx="180861" cy="144304"/>
          </a:xfrm>
          <a:prstGeom prst="rect">
            <a:avLst/>
          </a:prstGeom>
        </p:spPr>
      </p:pic>
      <p:grpSp>
        <p:nvGrpSpPr>
          <p:cNvPr id="71" name="Group 21"/>
          <p:cNvGrpSpPr/>
          <p:nvPr/>
        </p:nvGrpSpPr>
        <p:grpSpPr>
          <a:xfrm>
            <a:off x="4067944" y="5232798"/>
            <a:ext cx="504056" cy="369332"/>
            <a:chOff x="4067944" y="3707740"/>
            <a:chExt cx="504056" cy="369332"/>
          </a:xfrm>
        </p:grpSpPr>
        <p:sp>
          <p:nvSpPr>
            <p:cNvPr id="7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cxnSp>
        <p:nvCxnSpPr>
          <p:cNvPr id="74" name="Straight Arrow Connector 36"/>
          <p:cNvCxnSpPr/>
          <p:nvPr/>
        </p:nvCxnSpPr>
        <p:spPr>
          <a:xfrm flipV="1">
            <a:off x="3247680" y="539378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21"/>
          <p:cNvGrpSpPr/>
          <p:nvPr/>
        </p:nvGrpSpPr>
        <p:grpSpPr>
          <a:xfrm>
            <a:off x="2853659" y="5292730"/>
            <a:ext cx="343842" cy="687675"/>
            <a:chOff x="3907736" y="3717032"/>
            <a:chExt cx="520248" cy="881772"/>
          </a:xfrm>
        </p:grpSpPr>
        <p:sp>
          <p:nvSpPr>
            <p:cNvPr id="7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8" name="Group 21"/>
          <p:cNvGrpSpPr/>
          <p:nvPr/>
        </p:nvGrpSpPr>
        <p:grpSpPr>
          <a:xfrm>
            <a:off x="2846035" y="3925763"/>
            <a:ext cx="343842" cy="687675"/>
            <a:chOff x="3907736" y="3717032"/>
            <a:chExt cx="520248" cy="881772"/>
          </a:xfrm>
        </p:grpSpPr>
        <p:sp>
          <p:nvSpPr>
            <p:cNvPr id="7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1" name="Group 21"/>
          <p:cNvGrpSpPr/>
          <p:nvPr/>
        </p:nvGrpSpPr>
        <p:grpSpPr>
          <a:xfrm>
            <a:off x="4026339" y="3894083"/>
            <a:ext cx="343842" cy="687675"/>
            <a:chOff x="3907736" y="3717032"/>
            <a:chExt cx="520248" cy="881772"/>
          </a:xfrm>
        </p:grpSpPr>
        <p:sp>
          <p:nvSpPr>
            <p:cNvPr id="8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4" name="Group 21"/>
          <p:cNvGrpSpPr/>
          <p:nvPr/>
        </p:nvGrpSpPr>
        <p:grpSpPr>
          <a:xfrm>
            <a:off x="4026339" y="5279840"/>
            <a:ext cx="343842" cy="687675"/>
            <a:chOff x="3907736" y="3717032"/>
            <a:chExt cx="520248" cy="881772"/>
          </a:xfrm>
        </p:grpSpPr>
        <p:sp>
          <p:nvSpPr>
            <p:cNvPr id="8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6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7" name="図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198" y="6228222"/>
            <a:ext cx="261672" cy="219343"/>
          </a:xfrm>
          <a:prstGeom prst="rect">
            <a:avLst/>
          </a:prstGeom>
        </p:spPr>
      </p:pic>
      <p:grpSp>
        <p:nvGrpSpPr>
          <p:cNvPr id="88" name="Group 13"/>
          <p:cNvGrpSpPr/>
          <p:nvPr/>
        </p:nvGrpSpPr>
        <p:grpSpPr>
          <a:xfrm>
            <a:off x="5146806" y="4435598"/>
            <a:ext cx="504056" cy="369332"/>
            <a:chOff x="4067944" y="3707740"/>
            <a:chExt cx="504056" cy="369332"/>
          </a:xfrm>
        </p:grpSpPr>
        <p:sp>
          <p:nvSpPr>
            <p:cNvPr id="89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0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91" name="Group 15"/>
          <p:cNvGrpSpPr/>
          <p:nvPr/>
        </p:nvGrpSpPr>
        <p:grpSpPr>
          <a:xfrm>
            <a:off x="6226926" y="3796818"/>
            <a:ext cx="504056" cy="369332"/>
            <a:chOff x="4067944" y="3707740"/>
            <a:chExt cx="504056" cy="369332"/>
          </a:xfrm>
        </p:grpSpPr>
        <p:sp>
          <p:nvSpPr>
            <p:cNvPr id="92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3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94" name="Group 18"/>
          <p:cNvGrpSpPr/>
          <p:nvPr/>
        </p:nvGrpSpPr>
        <p:grpSpPr>
          <a:xfrm>
            <a:off x="6226926" y="5174262"/>
            <a:ext cx="504056" cy="369332"/>
            <a:chOff x="4067944" y="3707740"/>
            <a:chExt cx="504056" cy="369332"/>
          </a:xfrm>
        </p:grpSpPr>
        <p:sp>
          <p:nvSpPr>
            <p:cNvPr id="95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6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97" name="Group 21"/>
          <p:cNvGrpSpPr/>
          <p:nvPr/>
        </p:nvGrpSpPr>
        <p:grpSpPr>
          <a:xfrm>
            <a:off x="7407230" y="3784742"/>
            <a:ext cx="504056" cy="369332"/>
            <a:chOff x="4067944" y="3707740"/>
            <a:chExt cx="504056" cy="369332"/>
          </a:xfrm>
        </p:grpSpPr>
        <p:sp>
          <p:nvSpPr>
            <p:cNvPr id="9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00" name="Straight Arrow Connector 28"/>
          <p:cNvCxnSpPr>
            <a:stCxn id="95" idx="2"/>
            <a:endCxn id="89" idx="7"/>
          </p:cNvCxnSpPr>
          <p:nvPr/>
        </p:nvCxnSpPr>
        <p:spPr>
          <a:xfrm flipH="1" flipV="1">
            <a:off x="5454119" y="4752203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36"/>
          <p:cNvCxnSpPr/>
          <p:nvPr/>
        </p:nvCxnSpPr>
        <p:spPr>
          <a:xfrm flipV="1">
            <a:off x="6586966" y="394572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60 1"/>
          <p:cNvCxnSpPr/>
          <p:nvPr/>
        </p:nvCxnSpPr>
        <p:spPr>
          <a:xfrm>
            <a:off x="4714758" y="4629556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図 10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87" y="3669628"/>
            <a:ext cx="180861" cy="144304"/>
          </a:xfrm>
          <a:prstGeom prst="rect">
            <a:avLst/>
          </a:prstGeom>
        </p:spPr>
      </p:pic>
      <p:pic>
        <p:nvPicPr>
          <p:cNvPr id="105" name="図 10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862" y="3985534"/>
            <a:ext cx="177013" cy="286684"/>
          </a:xfrm>
          <a:prstGeom prst="rect">
            <a:avLst/>
          </a:prstGeom>
        </p:spPr>
      </p:pic>
      <p:pic>
        <p:nvPicPr>
          <p:cNvPr id="106" name="図 1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35" y="5410449"/>
            <a:ext cx="177013" cy="286684"/>
          </a:xfrm>
          <a:prstGeom prst="rect">
            <a:avLst/>
          </a:prstGeom>
        </p:spPr>
      </p:pic>
      <p:cxnSp>
        <p:nvCxnSpPr>
          <p:cNvPr id="111" name="Straight Arrow Connector 36"/>
          <p:cNvCxnSpPr>
            <a:endCxn id="92" idx="2"/>
          </p:cNvCxnSpPr>
          <p:nvPr/>
        </p:nvCxnSpPr>
        <p:spPr>
          <a:xfrm flipV="1">
            <a:off x="5446087" y="3986130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21"/>
          <p:cNvGrpSpPr/>
          <p:nvPr/>
        </p:nvGrpSpPr>
        <p:grpSpPr>
          <a:xfrm>
            <a:off x="7407230" y="5174262"/>
            <a:ext cx="504056" cy="369332"/>
            <a:chOff x="4067944" y="3707740"/>
            <a:chExt cx="504056" cy="369332"/>
          </a:xfrm>
        </p:grpSpPr>
        <p:sp>
          <p:nvSpPr>
            <p:cNvPr id="11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4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115" name="Straight Arrow Connector 36"/>
          <p:cNvCxnSpPr/>
          <p:nvPr/>
        </p:nvCxnSpPr>
        <p:spPr>
          <a:xfrm flipV="1">
            <a:off x="6586966" y="533524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図 11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33" y="5127537"/>
            <a:ext cx="180861" cy="144304"/>
          </a:xfrm>
          <a:prstGeom prst="rect">
            <a:avLst/>
          </a:prstGeom>
        </p:spPr>
      </p:pic>
      <p:grpSp>
        <p:nvGrpSpPr>
          <p:cNvPr id="122" name="Group 21"/>
          <p:cNvGrpSpPr/>
          <p:nvPr/>
        </p:nvGrpSpPr>
        <p:grpSpPr>
          <a:xfrm>
            <a:off x="7375326" y="5212579"/>
            <a:ext cx="343842" cy="687675"/>
            <a:chOff x="3907736" y="3717032"/>
            <a:chExt cx="520248" cy="881772"/>
          </a:xfrm>
        </p:grpSpPr>
        <p:sp>
          <p:nvSpPr>
            <p:cNvPr id="12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4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5" name="Group 21"/>
          <p:cNvGrpSpPr/>
          <p:nvPr/>
        </p:nvGrpSpPr>
        <p:grpSpPr>
          <a:xfrm>
            <a:off x="7367702" y="3845612"/>
            <a:ext cx="343842" cy="687675"/>
            <a:chOff x="3907736" y="3717032"/>
            <a:chExt cx="520248" cy="881772"/>
          </a:xfrm>
        </p:grpSpPr>
        <p:sp>
          <p:nvSpPr>
            <p:cNvPr id="12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8" name="図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0" y="2905048"/>
            <a:ext cx="3699663" cy="3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12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Observability</a:t>
            </a:r>
            <a:endParaRPr lang="zh-CN" altLang="en-US" sz="4000" dirty="0"/>
          </a:p>
        </p:txBody>
      </p:sp>
      <p:pic>
        <p:nvPicPr>
          <p:cNvPr id="21" name="Picture 1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39552" y="1844566"/>
            <a:ext cx="6171438" cy="392049"/>
          </a:xfrm>
          <a:prstGeom prst="rect">
            <a:avLst/>
          </a:prstGeom>
        </p:spPr>
      </p:pic>
      <p:grpSp>
        <p:nvGrpSpPr>
          <p:cNvPr id="24" name="グループ化 23"/>
          <p:cNvGrpSpPr/>
          <p:nvPr/>
        </p:nvGrpSpPr>
        <p:grpSpPr>
          <a:xfrm>
            <a:off x="1619672" y="2996952"/>
            <a:ext cx="5601795" cy="3003800"/>
            <a:chOff x="323528" y="1268760"/>
            <a:chExt cx="8568952" cy="5256584"/>
          </a:xfrm>
        </p:grpSpPr>
        <p:sp>
          <p:nvSpPr>
            <p:cNvPr id="27" name="Oval 33"/>
            <p:cNvSpPr/>
            <p:nvPr/>
          </p:nvSpPr>
          <p:spPr>
            <a:xfrm>
              <a:off x="323528" y="1268760"/>
              <a:ext cx="8568952" cy="5256584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34"/>
            <p:cNvSpPr/>
            <p:nvPr/>
          </p:nvSpPr>
          <p:spPr>
            <a:xfrm>
              <a:off x="1402336" y="2246462"/>
              <a:ext cx="4484686" cy="2705933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図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998" y="5566646"/>
            <a:ext cx="1518707" cy="27432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673" y="3537717"/>
            <a:ext cx="819672" cy="274325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61" y="3356734"/>
            <a:ext cx="234664" cy="18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31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Example</a:t>
            </a:r>
            <a:endParaRPr lang="zh-CN" altLang="en-US" sz="4000" dirty="0"/>
          </a:p>
        </p:txBody>
      </p:sp>
      <p:pic>
        <p:nvPicPr>
          <p:cNvPr id="35" name="Picture 1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/>
          <a:stretch>
            <a:fillRect/>
          </a:stretch>
        </p:blipFill>
        <p:spPr>
          <a:xfrm>
            <a:off x="576086" y="1958364"/>
            <a:ext cx="7976997" cy="39204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07" y="6228221"/>
            <a:ext cx="252052" cy="225115"/>
          </a:xfrm>
          <a:prstGeom prst="rect">
            <a:avLst/>
          </a:prstGeom>
        </p:spPr>
      </p:pic>
      <p:grpSp>
        <p:nvGrpSpPr>
          <p:cNvPr id="11" name="Group 13"/>
          <p:cNvGrpSpPr/>
          <p:nvPr/>
        </p:nvGrpSpPr>
        <p:grpSpPr>
          <a:xfrm>
            <a:off x="625139" y="4515749"/>
            <a:ext cx="504056" cy="369332"/>
            <a:chOff x="4067944" y="3707740"/>
            <a:chExt cx="504056" cy="369332"/>
          </a:xfrm>
        </p:grpSpPr>
        <p:sp>
          <p:nvSpPr>
            <p:cNvPr id="12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4" name="Group 15"/>
          <p:cNvGrpSpPr/>
          <p:nvPr/>
        </p:nvGrpSpPr>
        <p:grpSpPr>
          <a:xfrm>
            <a:off x="1705259" y="3876969"/>
            <a:ext cx="504056" cy="369332"/>
            <a:chOff x="4067944" y="3707740"/>
            <a:chExt cx="504056" cy="369332"/>
          </a:xfrm>
        </p:grpSpPr>
        <p:sp>
          <p:nvSpPr>
            <p:cNvPr id="15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5259" y="5254413"/>
            <a:ext cx="504056" cy="369332"/>
            <a:chOff x="4067944" y="3707740"/>
            <a:chExt cx="504056" cy="369332"/>
          </a:xfrm>
        </p:grpSpPr>
        <p:sp>
          <p:nvSpPr>
            <p:cNvPr id="19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23" name="Group 21"/>
          <p:cNvGrpSpPr/>
          <p:nvPr/>
        </p:nvGrpSpPr>
        <p:grpSpPr>
          <a:xfrm>
            <a:off x="2885563" y="3864893"/>
            <a:ext cx="504056" cy="369332"/>
            <a:chOff x="4067944" y="3707740"/>
            <a:chExt cx="504056" cy="369332"/>
          </a:xfrm>
        </p:grpSpPr>
        <p:sp>
          <p:nvSpPr>
            <p:cNvPr id="24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29" name="Straight Arrow Connector 28"/>
          <p:cNvCxnSpPr>
            <a:stCxn id="19" idx="2"/>
            <a:endCxn id="12" idx="7"/>
          </p:cNvCxnSpPr>
          <p:nvPr/>
        </p:nvCxnSpPr>
        <p:spPr>
          <a:xfrm flipH="1" flipV="1">
            <a:off x="932452" y="4832354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6"/>
          <p:cNvCxnSpPr/>
          <p:nvPr/>
        </p:nvCxnSpPr>
        <p:spPr>
          <a:xfrm flipV="1">
            <a:off x="2065299" y="4025879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60 1"/>
          <p:cNvCxnSpPr/>
          <p:nvPr/>
        </p:nvCxnSpPr>
        <p:spPr>
          <a:xfrm>
            <a:off x="193091" y="4709707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図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3733729"/>
            <a:ext cx="171241" cy="140456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20" y="3749779"/>
            <a:ext cx="180861" cy="144304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95" y="4065685"/>
            <a:ext cx="177013" cy="286684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668" y="5490600"/>
            <a:ext cx="177013" cy="286684"/>
          </a:xfrm>
          <a:prstGeom prst="rect">
            <a:avLst/>
          </a:prstGeom>
        </p:spPr>
      </p:pic>
      <p:grpSp>
        <p:nvGrpSpPr>
          <p:cNvPr id="46" name="Group 21"/>
          <p:cNvGrpSpPr/>
          <p:nvPr/>
        </p:nvGrpSpPr>
        <p:grpSpPr>
          <a:xfrm>
            <a:off x="4067944" y="3843278"/>
            <a:ext cx="504056" cy="369332"/>
            <a:chOff x="4067944" y="3707740"/>
            <a:chExt cx="504056" cy="369332"/>
          </a:xfrm>
        </p:grpSpPr>
        <p:sp>
          <p:nvSpPr>
            <p:cNvPr id="4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49" name="Straight Arrow Connector 36"/>
          <p:cNvCxnSpPr/>
          <p:nvPr/>
        </p:nvCxnSpPr>
        <p:spPr>
          <a:xfrm flipV="1">
            <a:off x="3247680" y="400426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36"/>
          <p:cNvCxnSpPr>
            <a:endCxn id="15" idx="2"/>
          </p:cNvCxnSpPr>
          <p:nvPr/>
        </p:nvCxnSpPr>
        <p:spPr>
          <a:xfrm flipV="1">
            <a:off x="924420" y="4066281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21"/>
          <p:cNvGrpSpPr/>
          <p:nvPr/>
        </p:nvGrpSpPr>
        <p:grpSpPr>
          <a:xfrm>
            <a:off x="2885563" y="5254413"/>
            <a:ext cx="504056" cy="369332"/>
            <a:chOff x="4067944" y="3707740"/>
            <a:chExt cx="504056" cy="369332"/>
          </a:xfrm>
        </p:grpSpPr>
        <p:sp>
          <p:nvSpPr>
            <p:cNvPr id="6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8" name="Straight Arrow Connector 36"/>
          <p:cNvCxnSpPr/>
          <p:nvPr/>
        </p:nvCxnSpPr>
        <p:spPr>
          <a:xfrm flipV="1">
            <a:off x="2065299" y="5415399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5543527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66" y="5207688"/>
            <a:ext cx="180861" cy="144304"/>
          </a:xfrm>
          <a:prstGeom prst="rect">
            <a:avLst/>
          </a:prstGeom>
        </p:spPr>
      </p:pic>
      <p:grpSp>
        <p:nvGrpSpPr>
          <p:cNvPr id="71" name="Group 21"/>
          <p:cNvGrpSpPr/>
          <p:nvPr/>
        </p:nvGrpSpPr>
        <p:grpSpPr>
          <a:xfrm>
            <a:off x="4067944" y="5232798"/>
            <a:ext cx="504056" cy="369332"/>
            <a:chOff x="4067944" y="3707740"/>
            <a:chExt cx="504056" cy="369332"/>
          </a:xfrm>
        </p:grpSpPr>
        <p:sp>
          <p:nvSpPr>
            <p:cNvPr id="7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cxnSp>
        <p:nvCxnSpPr>
          <p:cNvPr id="74" name="Straight Arrow Connector 36"/>
          <p:cNvCxnSpPr/>
          <p:nvPr/>
        </p:nvCxnSpPr>
        <p:spPr>
          <a:xfrm flipV="1">
            <a:off x="3247680" y="539378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21"/>
          <p:cNvGrpSpPr/>
          <p:nvPr/>
        </p:nvGrpSpPr>
        <p:grpSpPr>
          <a:xfrm>
            <a:off x="2853659" y="5292730"/>
            <a:ext cx="343842" cy="687675"/>
            <a:chOff x="3907736" y="3717032"/>
            <a:chExt cx="520248" cy="881772"/>
          </a:xfrm>
        </p:grpSpPr>
        <p:sp>
          <p:nvSpPr>
            <p:cNvPr id="7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8" name="Group 21"/>
          <p:cNvGrpSpPr/>
          <p:nvPr/>
        </p:nvGrpSpPr>
        <p:grpSpPr>
          <a:xfrm>
            <a:off x="2846035" y="3925763"/>
            <a:ext cx="343842" cy="687675"/>
            <a:chOff x="3907736" y="3717032"/>
            <a:chExt cx="520248" cy="881772"/>
          </a:xfrm>
        </p:grpSpPr>
        <p:sp>
          <p:nvSpPr>
            <p:cNvPr id="7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1" name="Group 21"/>
          <p:cNvGrpSpPr/>
          <p:nvPr/>
        </p:nvGrpSpPr>
        <p:grpSpPr>
          <a:xfrm>
            <a:off x="4026339" y="3894083"/>
            <a:ext cx="343842" cy="687675"/>
            <a:chOff x="3907736" y="3717032"/>
            <a:chExt cx="520248" cy="881772"/>
          </a:xfrm>
        </p:grpSpPr>
        <p:sp>
          <p:nvSpPr>
            <p:cNvPr id="8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4" name="Group 21"/>
          <p:cNvGrpSpPr/>
          <p:nvPr/>
        </p:nvGrpSpPr>
        <p:grpSpPr>
          <a:xfrm>
            <a:off x="4026339" y="5279840"/>
            <a:ext cx="343842" cy="687675"/>
            <a:chOff x="3907736" y="3717032"/>
            <a:chExt cx="520248" cy="881772"/>
          </a:xfrm>
        </p:grpSpPr>
        <p:sp>
          <p:nvSpPr>
            <p:cNvPr id="8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6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7" name="図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198" y="6228222"/>
            <a:ext cx="261672" cy="219343"/>
          </a:xfrm>
          <a:prstGeom prst="rect">
            <a:avLst/>
          </a:prstGeom>
        </p:spPr>
      </p:pic>
      <p:grpSp>
        <p:nvGrpSpPr>
          <p:cNvPr id="88" name="Group 13"/>
          <p:cNvGrpSpPr/>
          <p:nvPr/>
        </p:nvGrpSpPr>
        <p:grpSpPr>
          <a:xfrm>
            <a:off x="5146806" y="4435598"/>
            <a:ext cx="504056" cy="369332"/>
            <a:chOff x="4067944" y="3707740"/>
            <a:chExt cx="504056" cy="369332"/>
          </a:xfrm>
        </p:grpSpPr>
        <p:sp>
          <p:nvSpPr>
            <p:cNvPr id="89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0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91" name="Group 15"/>
          <p:cNvGrpSpPr/>
          <p:nvPr/>
        </p:nvGrpSpPr>
        <p:grpSpPr>
          <a:xfrm>
            <a:off x="6226926" y="3796818"/>
            <a:ext cx="504056" cy="369332"/>
            <a:chOff x="4067944" y="3707740"/>
            <a:chExt cx="504056" cy="369332"/>
          </a:xfrm>
        </p:grpSpPr>
        <p:sp>
          <p:nvSpPr>
            <p:cNvPr id="92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3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94" name="Group 18"/>
          <p:cNvGrpSpPr/>
          <p:nvPr/>
        </p:nvGrpSpPr>
        <p:grpSpPr>
          <a:xfrm>
            <a:off x="6226926" y="5174262"/>
            <a:ext cx="504056" cy="369332"/>
            <a:chOff x="4067944" y="3707740"/>
            <a:chExt cx="504056" cy="369332"/>
          </a:xfrm>
        </p:grpSpPr>
        <p:sp>
          <p:nvSpPr>
            <p:cNvPr id="95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6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97" name="Group 21"/>
          <p:cNvGrpSpPr/>
          <p:nvPr/>
        </p:nvGrpSpPr>
        <p:grpSpPr>
          <a:xfrm>
            <a:off x="7407230" y="3784742"/>
            <a:ext cx="504056" cy="369332"/>
            <a:chOff x="4067944" y="3707740"/>
            <a:chExt cx="504056" cy="369332"/>
          </a:xfrm>
        </p:grpSpPr>
        <p:sp>
          <p:nvSpPr>
            <p:cNvPr id="9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00" name="Straight Arrow Connector 28"/>
          <p:cNvCxnSpPr>
            <a:stCxn id="95" idx="2"/>
            <a:endCxn id="89" idx="7"/>
          </p:cNvCxnSpPr>
          <p:nvPr/>
        </p:nvCxnSpPr>
        <p:spPr>
          <a:xfrm flipH="1" flipV="1">
            <a:off x="5454119" y="4752203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36"/>
          <p:cNvCxnSpPr/>
          <p:nvPr/>
        </p:nvCxnSpPr>
        <p:spPr>
          <a:xfrm flipV="1">
            <a:off x="6586966" y="394572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60 1"/>
          <p:cNvCxnSpPr/>
          <p:nvPr/>
        </p:nvCxnSpPr>
        <p:spPr>
          <a:xfrm>
            <a:off x="4714758" y="4629556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図 10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07" y="3653578"/>
            <a:ext cx="171241" cy="140456"/>
          </a:xfrm>
          <a:prstGeom prst="rect">
            <a:avLst/>
          </a:prstGeom>
        </p:spPr>
      </p:pic>
      <p:pic>
        <p:nvPicPr>
          <p:cNvPr id="104" name="図 1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87" y="3669628"/>
            <a:ext cx="180861" cy="144304"/>
          </a:xfrm>
          <a:prstGeom prst="rect">
            <a:avLst/>
          </a:prstGeom>
        </p:spPr>
      </p:pic>
      <p:pic>
        <p:nvPicPr>
          <p:cNvPr id="105" name="図 1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862" y="3985534"/>
            <a:ext cx="177013" cy="286684"/>
          </a:xfrm>
          <a:prstGeom prst="rect">
            <a:avLst/>
          </a:prstGeom>
        </p:spPr>
      </p:pic>
      <p:pic>
        <p:nvPicPr>
          <p:cNvPr id="106" name="図 1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35" y="5410449"/>
            <a:ext cx="177013" cy="286684"/>
          </a:xfrm>
          <a:prstGeom prst="rect">
            <a:avLst/>
          </a:prstGeom>
        </p:spPr>
      </p:pic>
      <p:grpSp>
        <p:nvGrpSpPr>
          <p:cNvPr id="107" name="Group 21"/>
          <p:cNvGrpSpPr/>
          <p:nvPr/>
        </p:nvGrpSpPr>
        <p:grpSpPr>
          <a:xfrm>
            <a:off x="8589611" y="3763127"/>
            <a:ext cx="504056" cy="369332"/>
            <a:chOff x="4067944" y="3707740"/>
            <a:chExt cx="504056" cy="369332"/>
          </a:xfrm>
        </p:grpSpPr>
        <p:sp>
          <p:nvSpPr>
            <p:cNvPr id="10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110" name="Straight Arrow Connector 36"/>
          <p:cNvCxnSpPr/>
          <p:nvPr/>
        </p:nvCxnSpPr>
        <p:spPr>
          <a:xfrm flipV="1">
            <a:off x="7769347" y="3924113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36"/>
          <p:cNvCxnSpPr>
            <a:endCxn id="92" idx="2"/>
          </p:cNvCxnSpPr>
          <p:nvPr/>
        </p:nvCxnSpPr>
        <p:spPr>
          <a:xfrm flipV="1">
            <a:off x="5446087" y="3986130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21"/>
          <p:cNvGrpSpPr/>
          <p:nvPr/>
        </p:nvGrpSpPr>
        <p:grpSpPr>
          <a:xfrm>
            <a:off x="7407230" y="5174262"/>
            <a:ext cx="504056" cy="369332"/>
            <a:chOff x="4067944" y="3707740"/>
            <a:chExt cx="504056" cy="369332"/>
          </a:xfrm>
        </p:grpSpPr>
        <p:sp>
          <p:nvSpPr>
            <p:cNvPr id="11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4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115" name="Straight Arrow Connector 36"/>
          <p:cNvCxnSpPr/>
          <p:nvPr/>
        </p:nvCxnSpPr>
        <p:spPr>
          <a:xfrm flipV="1">
            <a:off x="6586966" y="533524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図 1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33" y="5127537"/>
            <a:ext cx="180861" cy="144304"/>
          </a:xfrm>
          <a:prstGeom prst="rect">
            <a:avLst/>
          </a:prstGeom>
        </p:spPr>
      </p:pic>
      <p:grpSp>
        <p:nvGrpSpPr>
          <p:cNvPr id="122" name="Group 21"/>
          <p:cNvGrpSpPr/>
          <p:nvPr/>
        </p:nvGrpSpPr>
        <p:grpSpPr>
          <a:xfrm>
            <a:off x="8548006" y="5216789"/>
            <a:ext cx="343842" cy="687675"/>
            <a:chOff x="3907736" y="3717032"/>
            <a:chExt cx="520248" cy="881772"/>
          </a:xfrm>
        </p:grpSpPr>
        <p:sp>
          <p:nvSpPr>
            <p:cNvPr id="12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4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5" name="Group 21"/>
          <p:cNvGrpSpPr/>
          <p:nvPr/>
        </p:nvGrpSpPr>
        <p:grpSpPr>
          <a:xfrm>
            <a:off x="7367702" y="3845612"/>
            <a:ext cx="343842" cy="687675"/>
            <a:chOff x="3907736" y="3717032"/>
            <a:chExt cx="520248" cy="881772"/>
          </a:xfrm>
        </p:grpSpPr>
        <p:sp>
          <p:nvSpPr>
            <p:cNvPr id="12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8" name="Group 21"/>
          <p:cNvGrpSpPr/>
          <p:nvPr/>
        </p:nvGrpSpPr>
        <p:grpSpPr>
          <a:xfrm>
            <a:off x="8548006" y="3813932"/>
            <a:ext cx="343842" cy="687675"/>
            <a:chOff x="3907736" y="3717032"/>
            <a:chExt cx="520248" cy="881772"/>
          </a:xfrm>
        </p:grpSpPr>
        <p:sp>
          <p:nvSpPr>
            <p:cNvPr id="12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8" name="図 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0" y="2905048"/>
            <a:ext cx="3699663" cy="354178"/>
          </a:xfrm>
          <a:prstGeom prst="rect">
            <a:avLst/>
          </a:prstGeom>
        </p:spPr>
      </p:pic>
      <p:pic>
        <p:nvPicPr>
          <p:cNvPr id="116" name="図 1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907" y="5484991"/>
            <a:ext cx="171241" cy="140456"/>
          </a:xfrm>
          <a:prstGeom prst="rect">
            <a:avLst/>
          </a:prstGeom>
        </p:spPr>
      </p:pic>
      <p:grpSp>
        <p:nvGrpSpPr>
          <p:cNvPr id="118" name="Group 21"/>
          <p:cNvGrpSpPr/>
          <p:nvPr/>
        </p:nvGrpSpPr>
        <p:grpSpPr>
          <a:xfrm>
            <a:off x="8597311" y="5174262"/>
            <a:ext cx="504056" cy="369332"/>
            <a:chOff x="4067944" y="3707740"/>
            <a:chExt cx="504056" cy="369332"/>
          </a:xfrm>
        </p:grpSpPr>
        <p:sp>
          <p:nvSpPr>
            <p:cNvPr id="11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0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cxnSp>
        <p:nvCxnSpPr>
          <p:cNvPr id="121" name="Straight Arrow Connector 36"/>
          <p:cNvCxnSpPr/>
          <p:nvPr/>
        </p:nvCxnSpPr>
        <p:spPr>
          <a:xfrm flipV="1">
            <a:off x="7777047" y="533524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399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Example</a:t>
            </a:r>
            <a:endParaRPr lang="zh-CN" altLang="en-US" sz="4000" dirty="0"/>
          </a:p>
        </p:txBody>
      </p:sp>
      <p:pic>
        <p:nvPicPr>
          <p:cNvPr id="35" name="Picture 1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/>
          <a:stretch>
            <a:fillRect/>
          </a:stretch>
        </p:blipFill>
        <p:spPr>
          <a:xfrm>
            <a:off x="576086" y="1958364"/>
            <a:ext cx="7976997" cy="39204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07" y="6228221"/>
            <a:ext cx="252052" cy="225115"/>
          </a:xfrm>
          <a:prstGeom prst="rect">
            <a:avLst/>
          </a:prstGeom>
        </p:spPr>
      </p:pic>
      <p:grpSp>
        <p:nvGrpSpPr>
          <p:cNvPr id="11" name="Group 13"/>
          <p:cNvGrpSpPr/>
          <p:nvPr/>
        </p:nvGrpSpPr>
        <p:grpSpPr>
          <a:xfrm>
            <a:off x="625139" y="4515749"/>
            <a:ext cx="504056" cy="369332"/>
            <a:chOff x="4067944" y="3707740"/>
            <a:chExt cx="504056" cy="369332"/>
          </a:xfrm>
        </p:grpSpPr>
        <p:sp>
          <p:nvSpPr>
            <p:cNvPr id="12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4" name="Group 15"/>
          <p:cNvGrpSpPr/>
          <p:nvPr/>
        </p:nvGrpSpPr>
        <p:grpSpPr>
          <a:xfrm>
            <a:off x="1705259" y="3876969"/>
            <a:ext cx="504056" cy="369332"/>
            <a:chOff x="4067944" y="3707740"/>
            <a:chExt cx="504056" cy="369332"/>
          </a:xfrm>
        </p:grpSpPr>
        <p:sp>
          <p:nvSpPr>
            <p:cNvPr id="15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5259" y="5254413"/>
            <a:ext cx="504056" cy="369332"/>
            <a:chOff x="4067944" y="3707740"/>
            <a:chExt cx="504056" cy="369332"/>
          </a:xfrm>
        </p:grpSpPr>
        <p:sp>
          <p:nvSpPr>
            <p:cNvPr id="19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23" name="Group 21"/>
          <p:cNvGrpSpPr/>
          <p:nvPr/>
        </p:nvGrpSpPr>
        <p:grpSpPr>
          <a:xfrm>
            <a:off x="2885563" y="3864893"/>
            <a:ext cx="504056" cy="369332"/>
            <a:chOff x="4067944" y="3707740"/>
            <a:chExt cx="504056" cy="369332"/>
          </a:xfrm>
        </p:grpSpPr>
        <p:sp>
          <p:nvSpPr>
            <p:cNvPr id="24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29" name="Straight Arrow Connector 28"/>
          <p:cNvCxnSpPr>
            <a:stCxn id="19" idx="2"/>
            <a:endCxn id="12" idx="7"/>
          </p:cNvCxnSpPr>
          <p:nvPr/>
        </p:nvCxnSpPr>
        <p:spPr>
          <a:xfrm flipH="1" flipV="1">
            <a:off x="932452" y="4832354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6"/>
          <p:cNvCxnSpPr/>
          <p:nvPr/>
        </p:nvCxnSpPr>
        <p:spPr>
          <a:xfrm flipV="1">
            <a:off x="2065299" y="4025879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60 1"/>
          <p:cNvCxnSpPr/>
          <p:nvPr/>
        </p:nvCxnSpPr>
        <p:spPr>
          <a:xfrm>
            <a:off x="193091" y="4709707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図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3733729"/>
            <a:ext cx="171241" cy="140456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20" y="3749779"/>
            <a:ext cx="180861" cy="144304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95" y="4065685"/>
            <a:ext cx="177013" cy="286684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668" y="5490600"/>
            <a:ext cx="177013" cy="286684"/>
          </a:xfrm>
          <a:prstGeom prst="rect">
            <a:avLst/>
          </a:prstGeom>
        </p:spPr>
      </p:pic>
      <p:grpSp>
        <p:nvGrpSpPr>
          <p:cNvPr id="46" name="Group 21"/>
          <p:cNvGrpSpPr/>
          <p:nvPr/>
        </p:nvGrpSpPr>
        <p:grpSpPr>
          <a:xfrm>
            <a:off x="4067944" y="3843278"/>
            <a:ext cx="504056" cy="369332"/>
            <a:chOff x="4067944" y="3707740"/>
            <a:chExt cx="504056" cy="369332"/>
          </a:xfrm>
        </p:grpSpPr>
        <p:sp>
          <p:nvSpPr>
            <p:cNvPr id="4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49" name="Straight Arrow Connector 36"/>
          <p:cNvCxnSpPr/>
          <p:nvPr/>
        </p:nvCxnSpPr>
        <p:spPr>
          <a:xfrm flipV="1">
            <a:off x="3247680" y="400426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36"/>
          <p:cNvCxnSpPr>
            <a:endCxn id="15" idx="2"/>
          </p:cNvCxnSpPr>
          <p:nvPr/>
        </p:nvCxnSpPr>
        <p:spPr>
          <a:xfrm flipV="1">
            <a:off x="924420" y="4066281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21"/>
          <p:cNvGrpSpPr/>
          <p:nvPr/>
        </p:nvGrpSpPr>
        <p:grpSpPr>
          <a:xfrm>
            <a:off x="2885563" y="5254413"/>
            <a:ext cx="504056" cy="369332"/>
            <a:chOff x="4067944" y="3707740"/>
            <a:chExt cx="504056" cy="369332"/>
          </a:xfrm>
        </p:grpSpPr>
        <p:sp>
          <p:nvSpPr>
            <p:cNvPr id="6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8" name="Straight Arrow Connector 36"/>
          <p:cNvCxnSpPr/>
          <p:nvPr/>
        </p:nvCxnSpPr>
        <p:spPr>
          <a:xfrm flipV="1">
            <a:off x="2065299" y="5415399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5543527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66" y="5207688"/>
            <a:ext cx="180861" cy="144304"/>
          </a:xfrm>
          <a:prstGeom prst="rect">
            <a:avLst/>
          </a:prstGeom>
        </p:spPr>
      </p:pic>
      <p:grpSp>
        <p:nvGrpSpPr>
          <p:cNvPr id="71" name="Group 21"/>
          <p:cNvGrpSpPr/>
          <p:nvPr/>
        </p:nvGrpSpPr>
        <p:grpSpPr>
          <a:xfrm>
            <a:off x="4067944" y="5232798"/>
            <a:ext cx="504056" cy="369332"/>
            <a:chOff x="4067944" y="3707740"/>
            <a:chExt cx="504056" cy="369332"/>
          </a:xfrm>
        </p:grpSpPr>
        <p:sp>
          <p:nvSpPr>
            <p:cNvPr id="7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cxnSp>
        <p:nvCxnSpPr>
          <p:cNvPr id="74" name="Straight Arrow Connector 36"/>
          <p:cNvCxnSpPr/>
          <p:nvPr/>
        </p:nvCxnSpPr>
        <p:spPr>
          <a:xfrm flipV="1">
            <a:off x="3247680" y="539378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21"/>
          <p:cNvGrpSpPr/>
          <p:nvPr/>
        </p:nvGrpSpPr>
        <p:grpSpPr>
          <a:xfrm>
            <a:off x="2853659" y="5292730"/>
            <a:ext cx="343842" cy="687675"/>
            <a:chOff x="3907736" y="3717032"/>
            <a:chExt cx="520248" cy="881772"/>
          </a:xfrm>
        </p:grpSpPr>
        <p:sp>
          <p:nvSpPr>
            <p:cNvPr id="7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8" name="Group 21"/>
          <p:cNvGrpSpPr/>
          <p:nvPr/>
        </p:nvGrpSpPr>
        <p:grpSpPr>
          <a:xfrm>
            <a:off x="2846035" y="3925763"/>
            <a:ext cx="343842" cy="687675"/>
            <a:chOff x="3907736" y="3717032"/>
            <a:chExt cx="520248" cy="881772"/>
          </a:xfrm>
        </p:grpSpPr>
        <p:sp>
          <p:nvSpPr>
            <p:cNvPr id="7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1" name="Group 21"/>
          <p:cNvGrpSpPr/>
          <p:nvPr/>
        </p:nvGrpSpPr>
        <p:grpSpPr>
          <a:xfrm>
            <a:off x="4026339" y="3894083"/>
            <a:ext cx="343842" cy="687675"/>
            <a:chOff x="3907736" y="3717032"/>
            <a:chExt cx="520248" cy="881772"/>
          </a:xfrm>
        </p:grpSpPr>
        <p:sp>
          <p:nvSpPr>
            <p:cNvPr id="8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4" name="Group 21"/>
          <p:cNvGrpSpPr/>
          <p:nvPr/>
        </p:nvGrpSpPr>
        <p:grpSpPr>
          <a:xfrm>
            <a:off x="4026339" y="5279840"/>
            <a:ext cx="343842" cy="687675"/>
            <a:chOff x="3907736" y="3717032"/>
            <a:chExt cx="520248" cy="881772"/>
          </a:xfrm>
        </p:grpSpPr>
        <p:sp>
          <p:nvSpPr>
            <p:cNvPr id="8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6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7" name="図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198" y="6228222"/>
            <a:ext cx="261672" cy="219343"/>
          </a:xfrm>
          <a:prstGeom prst="rect">
            <a:avLst/>
          </a:prstGeom>
        </p:spPr>
      </p:pic>
      <p:grpSp>
        <p:nvGrpSpPr>
          <p:cNvPr id="88" name="Group 13"/>
          <p:cNvGrpSpPr/>
          <p:nvPr/>
        </p:nvGrpSpPr>
        <p:grpSpPr>
          <a:xfrm>
            <a:off x="5146806" y="4435598"/>
            <a:ext cx="504056" cy="369332"/>
            <a:chOff x="4067944" y="3707740"/>
            <a:chExt cx="504056" cy="369332"/>
          </a:xfrm>
        </p:grpSpPr>
        <p:sp>
          <p:nvSpPr>
            <p:cNvPr id="89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0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91" name="Group 15"/>
          <p:cNvGrpSpPr/>
          <p:nvPr/>
        </p:nvGrpSpPr>
        <p:grpSpPr>
          <a:xfrm>
            <a:off x="6226926" y="3796818"/>
            <a:ext cx="504056" cy="369332"/>
            <a:chOff x="4067944" y="3707740"/>
            <a:chExt cx="504056" cy="369332"/>
          </a:xfrm>
        </p:grpSpPr>
        <p:sp>
          <p:nvSpPr>
            <p:cNvPr id="92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3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94" name="Group 18"/>
          <p:cNvGrpSpPr/>
          <p:nvPr/>
        </p:nvGrpSpPr>
        <p:grpSpPr>
          <a:xfrm>
            <a:off x="6226926" y="5174262"/>
            <a:ext cx="504056" cy="369332"/>
            <a:chOff x="4067944" y="3707740"/>
            <a:chExt cx="504056" cy="369332"/>
          </a:xfrm>
        </p:grpSpPr>
        <p:sp>
          <p:nvSpPr>
            <p:cNvPr id="95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6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97" name="Group 21"/>
          <p:cNvGrpSpPr/>
          <p:nvPr/>
        </p:nvGrpSpPr>
        <p:grpSpPr>
          <a:xfrm>
            <a:off x="7407230" y="3784742"/>
            <a:ext cx="504056" cy="369332"/>
            <a:chOff x="4067944" y="3707740"/>
            <a:chExt cx="504056" cy="369332"/>
          </a:xfrm>
        </p:grpSpPr>
        <p:sp>
          <p:nvSpPr>
            <p:cNvPr id="9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00" name="Straight Arrow Connector 28"/>
          <p:cNvCxnSpPr>
            <a:stCxn id="95" idx="2"/>
            <a:endCxn id="89" idx="7"/>
          </p:cNvCxnSpPr>
          <p:nvPr/>
        </p:nvCxnSpPr>
        <p:spPr>
          <a:xfrm flipH="1" flipV="1">
            <a:off x="5454119" y="4752203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36"/>
          <p:cNvCxnSpPr/>
          <p:nvPr/>
        </p:nvCxnSpPr>
        <p:spPr>
          <a:xfrm flipV="1">
            <a:off x="6586966" y="394572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60 1"/>
          <p:cNvCxnSpPr/>
          <p:nvPr/>
        </p:nvCxnSpPr>
        <p:spPr>
          <a:xfrm>
            <a:off x="4714758" y="4629556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図 10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07" y="3653578"/>
            <a:ext cx="171241" cy="140456"/>
          </a:xfrm>
          <a:prstGeom prst="rect">
            <a:avLst/>
          </a:prstGeom>
        </p:spPr>
      </p:pic>
      <p:pic>
        <p:nvPicPr>
          <p:cNvPr id="104" name="図 1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87" y="3669628"/>
            <a:ext cx="180861" cy="144304"/>
          </a:xfrm>
          <a:prstGeom prst="rect">
            <a:avLst/>
          </a:prstGeom>
        </p:spPr>
      </p:pic>
      <p:pic>
        <p:nvPicPr>
          <p:cNvPr id="105" name="図 1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862" y="3985534"/>
            <a:ext cx="177013" cy="286684"/>
          </a:xfrm>
          <a:prstGeom prst="rect">
            <a:avLst/>
          </a:prstGeom>
        </p:spPr>
      </p:pic>
      <p:pic>
        <p:nvPicPr>
          <p:cNvPr id="106" name="図 1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35" y="5410449"/>
            <a:ext cx="177013" cy="286684"/>
          </a:xfrm>
          <a:prstGeom prst="rect">
            <a:avLst/>
          </a:prstGeom>
        </p:spPr>
      </p:pic>
      <p:grpSp>
        <p:nvGrpSpPr>
          <p:cNvPr id="107" name="Group 21"/>
          <p:cNvGrpSpPr/>
          <p:nvPr/>
        </p:nvGrpSpPr>
        <p:grpSpPr>
          <a:xfrm>
            <a:off x="8589611" y="3763127"/>
            <a:ext cx="504056" cy="369332"/>
            <a:chOff x="4067944" y="3707740"/>
            <a:chExt cx="504056" cy="369332"/>
          </a:xfrm>
        </p:grpSpPr>
        <p:sp>
          <p:nvSpPr>
            <p:cNvPr id="10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110" name="Straight Arrow Connector 36"/>
          <p:cNvCxnSpPr/>
          <p:nvPr/>
        </p:nvCxnSpPr>
        <p:spPr>
          <a:xfrm flipV="1">
            <a:off x="7769347" y="3924113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36"/>
          <p:cNvCxnSpPr>
            <a:endCxn id="92" idx="2"/>
          </p:cNvCxnSpPr>
          <p:nvPr/>
        </p:nvCxnSpPr>
        <p:spPr>
          <a:xfrm flipV="1">
            <a:off x="5446087" y="3986130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21"/>
          <p:cNvGrpSpPr/>
          <p:nvPr/>
        </p:nvGrpSpPr>
        <p:grpSpPr>
          <a:xfrm>
            <a:off x="7407230" y="5174262"/>
            <a:ext cx="504056" cy="369332"/>
            <a:chOff x="4067944" y="3707740"/>
            <a:chExt cx="504056" cy="369332"/>
          </a:xfrm>
        </p:grpSpPr>
        <p:sp>
          <p:nvSpPr>
            <p:cNvPr id="11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4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115" name="Straight Arrow Connector 36"/>
          <p:cNvCxnSpPr/>
          <p:nvPr/>
        </p:nvCxnSpPr>
        <p:spPr>
          <a:xfrm flipV="1">
            <a:off x="6586966" y="533524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図 1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33" y="5127537"/>
            <a:ext cx="180861" cy="144304"/>
          </a:xfrm>
          <a:prstGeom prst="rect">
            <a:avLst/>
          </a:prstGeom>
        </p:spPr>
      </p:pic>
      <p:grpSp>
        <p:nvGrpSpPr>
          <p:cNvPr id="122" name="Group 21"/>
          <p:cNvGrpSpPr/>
          <p:nvPr/>
        </p:nvGrpSpPr>
        <p:grpSpPr>
          <a:xfrm>
            <a:off x="8548006" y="5216789"/>
            <a:ext cx="343842" cy="687675"/>
            <a:chOff x="3907736" y="3717032"/>
            <a:chExt cx="520248" cy="881772"/>
          </a:xfrm>
        </p:grpSpPr>
        <p:sp>
          <p:nvSpPr>
            <p:cNvPr id="12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4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8" name="Group 21"/>
          <p:cNvGrpSpPr/>
          <p:nvPr/>
        </p:nvGrpSpPr>
        <p:grpSpPr>
          <a:xfrm>
            <a:off x="8548006" y="3813932"/>
            <a:ext cx="343842" cy="687675"/>
            <a:chOff x="3907736" y="3717032"/>
            <a:chExt cx="520248" cy="881772"/>
          </a:xfrm>
        </p:grpSpPr>
        <p:sp>
          <p:nvSpPr>
            <p:cNvPr id="12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8" name="図 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0" y="2905048"/>
            <a:ext cx="3699663" cy="354178"/>
          </a:xfrm>
          <a:prstGeom prst="rect">
            <a:avLst/>
          </a:prstGeom>
        </p:spPr>
      </p:pic>
      <p:pic>
        <p:nvPicPr>
          <p:cNvPr id="116" name="図 1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907" y="5484991"/>
            <a:ext cx="171241" cy="140456"/>
          </a:xfrm>
          <a:prstGeom prst="rect">
            <a:avLst/>
          </a:prstGeom>
        </p:spPr>
      </p:pic>
      <p:grpSp>
        <p:nvGrpSpPr>
          <p:cNvPr id="118" name="Group 21"/>
          <p:cNvGrpSpPr/>
          <p:nvPr/>
        </p:nvGrpSpPr>
        <p:grpSpPr>
          <a:xfrm>
            <a:off x="8597311" y="5174262"/>
            <a:ext cx="504056" cy="369332"/>
            <a:chOff x="4067944" y="3707740"/>
            <a:chExt cx="504056" cy="369332"/>
          </a:xfrm>
        </p:grpSpPr>
        <p:sp>
          <p:nvSpPr>
            <p:cNvPr id="11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0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cxnSp>
        <p:nvCxnSpPr>
          <p:cNvPr id="121" name="Straight Arrow Connector 36"/>
          <p:cNvCxnSpPr/>
          <p:nvPr/>
        </p:nvCxnSpPr>
        <p:spPr>
          <a:xfrm flipV="1">
            <a:off x="7777047" y="5335248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876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Observability</a:t>
            </a:r>
            <a:endParaRPr lang="zh-CN" altLang="en-US" sz="4000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0" y="2113382"/>
            <a:ext cx="4137050" cy="3627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2DDB9A-24E8-8B4D-9845-51393F82010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1" y="3717033"/>
            <a:ext cx="4805950" cy="63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2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Main result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10"/>
            <a:ext cx="5964590" cy="1439195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01009"/>
            <a:ext cx="5677906" cy="13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73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39.5"/>
  <p:tag name="LATEXADDIN" val="\documentclass{article}&#10;\usepackage{amsmath}&#10;\usepackage{color}&#10;\pagestyle{empty}&#10;\begin{document}&#10;&#10;Plant ${\bf G}$&#10;&#10;&#10; &#10;&#10;\end{document}"/>
  <p:tag name="IGUANATEXSIZE" val="20"/>
  <p:tag name="IGUANATEXCURSOR" val="1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706.5"/>
  <p:tag name="LATEXADDIN" val="\documentclass{article}&#10;\usepackage{amsmath}&#10;\usepackage{color}&#10;\pagestyle{empty}&#10;\begin{document}&#10;&#10;Supervisor $V$&#10;&#10;&#10; &#10;&#10;\end{document}"/>
  <p:tag name="IGUANATEXSIZE" val="20"/>
  <p:tag name="IGUANATEXCURSOR" val="1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39.5"/>
  <p:tag name="LATEXADDIN" val="\documentclass{article}&#10;\usepackage{amsmath}&#10;\usepackage{color}&#10;\pagestyle{empty}&#10;\begin{document}&#10;&#10;Plant ${\bf G}$&#10;&#10;&#10; &#10;&#10;\end{document}"/>
  <p:tag name="IGUANATEXSIZE" val="20"/>
  <p:tag name="IGUANATEXCURSOR" val="10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706.5"/>
  <p:tag name="LATEXADDIN" val="\documentclass{article}&#10;\usepackage{amsmath}&#10;\usepackage{color}&#10;\pagestyle{empty}&#10;\begin{document}&#10;&#10;Supervisor $V$&#10;&#10;&#10; &#10;&#10;\end{document}"/>
  <p:tag name="IGUANATEXSIZE" val="20"/>
  <p:tag name="IGUANATEXCURSOR" val="1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0"/>
  <p:tag name="LATEXADDIN" val="\documentclass{article}&#10;\usepackage{amsmath}&#10;\usepackage{color}&#10;\pagestyle{empty}&#10;\begin{document}&#10;&#10;$\Sigma_c = \{11,21\}$&#10;&#10;\end{document}"/>
  <p:tag name="IGUANATEXSIZE" val="20"/>
  <p:tag name="IGUANATEXCURSOR" val="1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&#10;&#10;&#10;&#10;\end{document}"/>
  <p:tag name="IGUANATEXSIZE" val="20"/>
  <p:tag name="IGUANATEXCURSOR" val="1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&#10;&#10;&#10;&#10;\end{document}"/>
  <p:tag name="IGUANATEXSIZE" val="20"/>
  <p:tag name="IGUANATEXCURSOR" val="1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536.5"/>
  <p:tag name="LATEXADDIN" val="\documentclass{article}&#10;\usepackage{amsmath}&#10;\usepackage{color}&#10;\pagestyle{empty}&#10;\begin{document}&#10;&#10;Plant ${\bf G} = (Q, \Sigma, \delta, q_0, Q_m)$, where $\Sigma = \Sigma_c \dot\cup \Sigma_u$&#10;&#10;\end{document}"/>
  <p:tag name="IGUANATEXSIZE" val="20"/>
  <p:tag name="IGUANATEXCURSOR" val="19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37"/>
  <p:tag name="LATEXADDIN" val="\documentclass{article}&#10;\usepackage{amsmath}&#10;\pagestyle{empty}&#10;\begin{document}&#10;&#10;Closed behavior: $L({\bf G}) = \{ s \in \Sigma^* | \delta(q_0,s)! \}$&#10;&#10;\end{document}"/>
  <p:tag name="IGUANATEXSIZE" val="26"/>
  <p:tag name="IGUANATEXCURSOR" val="14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943"/>
  <p:tag name="LATEXADDIN" val="\documentclass{article}&#10;\usepackage{amsmath}&#10;\pagestyle{empty}&#10;\begin{document}&#10;&#10;Marked behavior: $L_m({\bf G}) = \{s\in L({\bf G}) | \delta(q_0,s) \in Q_m\} $&#10;&#10;\end{document}"/>
  <p:tag name="IGUANATEXSIZE" val="26"/>
  <p:tag name="IGUANATEXCURSOR" val="15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1206.75"/>
  <p:tag name="LATEXADDIN" val="\documentclass{article}&#10;\usepackage{amsmath}&#10;\usepackage{color}&#10;\pagestyle{empty}&#10;\begin{document}&#10;&#10;Partition $\Sigma = \Sigma_o \dot\cup \Sigma_{uo}$&#10;&#10;\end{document}"/>
  <p:tag name="IGUANATEXSIZE" val="20"/>
  <p:tag name="IGUANATEXCURSOR" val="14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Sigma_o:$ {\color{blue} observable} event subset&#10;&#10;\end{document}"/>
  <p:tag name="IGUANATEXSIZE" val="2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Sigma_{uo}:$ unobservable event subset&#10;&#10;\end{document}"/>
  <p:tag name="IGUANATEXSIZE" val="2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39.5"/>
  <p:tag name="LATEXADDIN" val="\documentclass{article}&#10;\usepackage{amsmath}&#10;\usepackage{color}&#10;\pagestyle{empty}&#10;\begin{document}&#10;&#10;Plant ${\bf G}$&#10;&#10;&#10; &#10;&#10;\end{document}"/>
  <p:tag name="IGUANATEXSIZE" val="20"/>
  <p:tag name="IGUANATEXCURSOR" val="10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706.5"/>
  <p:tag name="LATEXADDIN" val="\documentclass{article}&#10;\usepackage{amsmath}&#10;\usepackage{color}&#10;\pagestyle{empty}&#10;\begin{document}&#10;&#10;Supervisor $V$&#10;&#10;&#10; &#10;&#10;\end{document}"/>
  <p:tag name="IGUANATEXSIZE" val="20"/>
  <p:tag name="IGUANATEXCURSOR" val="1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{\color{blue} $s \in L({\bf G})$}&#10;&#10;\end{document}"/>
  <p:tag name="IGUANATEXSIZE" val="2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518.5"/>
  <p:tag name="LATEXADDIN" val="\documentclass{article}&#10;\usepackage{amsmath}&#10;\usepackage{color}&#10;\pagestyle{empty}&#10;\begin{document}&#10;&#10;Observation channel $P$ is modeled as a &#10;&#10;{\color{blue} natural projection} $P: \Sigma^* \rightarrow \Sigma^*_o$ defined below:&#10;&#10;\end{document}"/>
  <p:tag name="IGUANATEXSIZE" val="27"/>
  <p:tag name="IGUANATEXCURSOR" val="22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) $P(\epsilon) = \epsilon$&#10;&#10;\end{document}"/>
  <p:tag name="IGUANATEXSIZE" val="2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 \usepackage{color}&#10;\pagestyle{empty}&#10;\begin{document}&#10;&#10;(ii) $P(\sigma) = \sigma$, if {\color{red} $\sigma \in \Sigma_o$}&#10;&#10;\end{document}"/>
  <p:tag name="IGUANATEXSIZE" val="2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 \usepackage{color}&#10;\pagestyle{empty}&#10;\begin{document}&#10;&#10;$P(\sigma) = \epsilon$, if {\color{red}$\sigma \in \Sigma_{uo}$}&#10;&#10;\end{document}"/>
  <p:tag name="IGUANATEXSIZE" val="2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46.75"/>
  <p:tag name="LATEXADDIN" val="\documentclass{article}&#10;\usepackage{amsmath} \usepackage{color}&#10;\pagestyle{empty}&#10;\begin{document}&#10;&#10;(iii) $P(s\sigma) = P(s)P(\sigma)$, $s \in \Sigma^*, \sigma \in \Sigma$&#10;&#10;\end{document}"/>
  <p:tag name="IGUANATEXSIZE" val="27"/>
  <p:tag name="IGUANATEXCURSOR" val="17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94"/>
  <p:tag name="LATEXADDIN" val="\documentclass{article}&#10;\usepackage{amsmath}&#10;\usepackage{color}&#10;\pagestyle{empty}&#10;\begin{document}&#10;&#10;(memory-less channel)&#10;&#10;&#10;\end{document}"/>
  <p:tag name="IGUANATEXSIZE" val="20"/>
  <p:tag name="IGUANATEXCURSOR" val="12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779.5"/>
  <p:tag name="LATEXADDIN" val="\documentclass{article}&#10;\usepackage{amsmath}&#10;\pagestyle{empty}&#10;\begin{document}&#10;&#10;$P(s_1 s_2) = P(s_1) P(s_2)$&#10;&#10;``$P$ is catenative; $P$ preserves catenation of strings''&#10;&#10;\end{document}"/>
  <p:tag name="IGUANATEXSIZE" val="27"/>
  <p:tag name="IGUANATEXCURSOR" val="8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2706.75"/>
  <p:tag name="LATEXADDIN" val="\documentclass{article}&#10;\usepackage{amsmath} \usepackage{color}&#10;\pagestyle{empty}&#10;\begin{document}&#10;&#10;Extend $P$ to languages: $P : Pwr(\Sigma^*) \rightarrow Pwr(\Sigma^*_o)$&#10;&#10;\end{document}"/>
  <p:tag name="IGUANATEXSIZE" val="27"/>
  <p:tag name="IGUANATEXCURSOR" val="17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2586.75"/>
  <p:tag name="LATEXADDIN" val="\documentclass{article}&#10;\usepackage{amsmath} \usepackage{color}&#10;\pagestyle{empty}&#10;\begin{document}&#10;&#10;$P(L) = \{P(s) | s \in L\} \in Pwr(\Sigma_o^*)$, $L \in Pwr(\Sigma^*)$&#10;&#10;\end{document}"/>
  <p:tag name="IGUANATEXSIZE" val="27"/>
  <p:tag name="IGUANATEXCURSOR" val="14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1310.25"/>
  <p:tag name="LATEXADDIN" val="\documentclass{article}&#10;\usepackage{amsmath}&#10;\pagestyle{empty}&#10;\begin{document}&#10;&#10;TCT:&#10;&#10;{\bf PG} = {\bf project}({\bf G}, $\Sigma_{uo}$)&#10;&#10;\end{document}"/>
  <p:tag name="IGUANATEXSIZE" val="27"/>
  <p:tag name="IGUANATEXCURSOR" val="8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17.25"/>
  <p:tag name="LATEXADDIN" val="\documentclass{article}&#10;\usepackage{amsmath}&#10;\pagestyle{empty}&#10;\begin{document}&#10;&#10;&#10;$L({\bf PG}) = PL({\bf G}) \ \ \ \&amp;\ \ \ L_m({\bf PG}) = PL_m({\bf G}) $&#10;&#10;\end{document}"/>
  <p:tag name="IGUANATEXSIZE" val="27"/>
  <p:tag name="IGUANATEXCURSOR" val="12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494.75"/>
  <p:tag name="LATEXADDIN" val="\documentclass{article}&#10;\usepackage{amsmath} \usepackage{color}&#10;\pagestyle{empty}&#10;\begin{document}&#10;&#10;E.g. $\Sigma=\{\alpha,\beta\}$, $\Sigma_o=\{\alpha\}$&#10;&#10;$L=\{\alpha, \alpha\beta, \alpha\alpha\beta\}$, $P(L)=?$&#10;&#10;&#10;\end{document}"/>
  <p:tag name="IGUANATEXSIZE" val="27"/>
  <p:tag name="IGUANATEXCURSOR" val="21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1070.25"/>
  <p:tag name="LATEXADDIN" val="\documentclass{article}&#10;\usepackage{amsmath} \usepackage{color}&#10;\pagestyle{empty}&#10;\begin{document}&#10;&#10;&#10;$P(\emptyset) = ?$, $P(\{\epsilon\}) = ?$&#10;&#10;\end{document}"/>
  <p:tag name="IGUANATEXSIZE" val="27"/>
  <p:tag name="IGUANATEXCURSOR" val="10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769.75"/>
  <p:tag name="LATEXADDIN" val="\documentclass{article}&#10;\usepackage{amsmath} \usepackage{color}&#10;\pagestyle{empty}&#10;\begin{document}&#10;&#10;Inverse-image function $P^{-1}: Pwr(\Sigma_o^*) \rightarrow Pwr(\Sigma^*)$&#10;&#10;\end{document}"/>
  <p:tag name="IGUANATEXSIZE" val="27"/>
  <p:tag name="IGUANATEXCURSOR" val="17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3185.25"/>
  <p:tag name="LATEXADDIN" val="\documentclass{article}&#10;\usepackage{amsmath}&#10;\usepackage{color}&#10;\pagestyle{empty}&#10;\begin{document}&#10;&#10;$P^{-1}(L_o) = \{s \in \Sigma^* | P(s) \in L_o\} \in Pwr(\Sigma^*)$, &#10;$L_o \in Pwr(\Sigma^*_o)$&#10;&#10;&#10;\end{document}"/>
  <p:tag name="IGUANATEXSIZE" val="20"/>
  <p:tag name="IGUANATEXCURSOR" val="19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1332"/>
  <p:tag name="LATEXADDIN" val="\documentclass{article}&#10;\usepackage{amsmath}&#10;\pagestyle{empty}&#10;\begin{document}&#10;&#10;TCT:&#10;&#10;{\bf G} = {\bf selfloop}({\bf PG}, $\Sigma_{uo}$)&#10;&#10;\end{document}"/>
  <p:tag name="IGUANATEXSIZE" val="27"/>
  <p:tag name="IGUANATEXCURSOR" val="1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684.25"/>
  <p:tag name="LATEXADDIN" val="\documentclass{article}&#10;\usepackage{amsmath}&#10;\pagestyle{empty}&#10;\begin{document}&#10;&#10;&#10;$L({\bf G}) = P^{-1}L({\bf PG}) \ \ \ \&amp;\ \ \ &#10;L_m({\bf G}) = P^{-1}L_m({\bf PG}) $&#10;&#10;\end{document}"/>
  <p:tag name="IGUANATEXSIZE" val="27"/>
  <p:tag name="IGUANATEXCURSOR" val="16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338"/>
  <p:tag name="LATEXADDIN" val="\documentclass{article}&#10;\usepackage{amsmath} \usepackage{color}&#10;\pagestyle{empty}&#10;\begin{document}&#10;&#10;$P^{-1}(\emptyset) = ?$, $P^{-1}(\{\epsilon\}) = ?$&#10;&#10;\end{document}"/>
  <p:tag name="IGUANATEXSIZE" val="27"/>
  <p:tag name="IGUANATEXCURSOR" val="10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449.75"/>
  <p:tag name="LATEXADDIN" val="\documentclass{article}&#10;\usepackage{amsmath} \usepackage{color}&#10;\pagestyle{empty}&#10;\begin{document}&#10;&#10;E.g. $\Sigma=\{\alpha,\beta\}$, $\Sigma_o=\{\alpha\}$&#10;&#10;$L_o=\{\alpha, \alpha\alpha\}$, $P^{-1}(L_o)=?$&#10;&#10;&#10;\end{document}"/>
  <p:tag name="IGUANATEXSIZE" val="27"/>
  <p:tag name="IGUANATEXCURSOR" val="19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76"/>
  <p:tag name="LATEXADDIN" val="\documentclass{article}&#10;\usepackage{amsmath} \usepackage{color}&#10;\pagestyle{empty}&#10;\begin{document}&#10;&#10;For $s \in \Sigma^*$ let $[s] := \{s' \in \Sigma^* | P(s)=P(s')\}$&#10;&#10;\end{document}"/>
  <p:tag name="IGUANATEXSIZE" val="27"/>
  <p:tag name="IGUANATEXCURSOR" val="12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083.75"/>
  <p:tag name="LATEXADDIN" val="\documentclass{article}&#10;\usepackage{amsmath}&#10;\pagestyle{empty}&#10;\begin{document}&#10;&#10;Then $P^{-1} P (s) = [s]$&#10;&#10;\end{document}"/>
  <p:tag name="IGUANATEXSIZE" val="27"/>
  <p:tag name="IGUANATEXCURSOR" val="10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716.5"/>
  <p:tag name="LATEXADDIN" val="\documentclass{article}&#10;\usepackage{amsmath}&#10;\pagestyle{empty}&#10;\begin{document}&#10;&#10;A language $L \subseteq L_m({\bf G})$ is {\it normal} (wrt $L_m({\bf G})$) if &#10;&#10;$P^{-1}P(L) \cap L_m({\bf G}) = L$&#10;&#10;\end{document}"/>
  <p:tag name="IGUANATEXSIZE" val="27"/>
  <p:tag name="IGUANATEXCURSOR" val="15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2025"/>
  <p:tag name="LATEXADDIN" val="\documentclass{article}&#10;\usepackage{amsmath}&#10;\pagestyle{empty}&#10;\begin{document}&#10;&#10;E.g. $\emptyset$, $L_m({\bf G})$ normal (wrt $L_m({\bf G})$)?&#10;&#10;&#10;&#10;\end{document}"/>
  <p:tag name="IGUANATEXSIZE" val="27"/>
  <p:tag name="IGUANATEXCURSOR" val="11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39.5"/>
  <p:tag name="LATEXADDIN" val="\documentclass{article}&#10;\usepackage{amsmath}&#10;\usepackage{color}&#10;\pagestyle{empty}&#10;\begin{document}&#10;&#10;Plant ${\bf G}$&#10;&#10;&#10; &#10;&#10;\end{document}"/>
  <p:tag name="IGUANATEXSIZE" val="20"/>
  <p:tag name="IGUANATEXCURSOR" val="10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706.5"/>
  <p:tag name="LATEXADDIN" val="\documentclass{article}&#10;\usepackage{amsmath}&#10;\usepackage{color}&#10;\pagestyle{empty}&#10;\begin{document}&#10;&#10;Supervisor $V$&#10;&#10;&#10; &#10;&#10;\end{document}"/>
  <p:tag name="IGUANATEXSIZE" val="20"/>
  <p:tag name="IGUANATEXCURSOR" val="11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{\color{blue} $s \in L({\bf G})$}&#10;&#10;\end{document}"/>
  <p:tag name="IGUANATEXSIZE" val="2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{\color{blue} $P(s) \in P(L({\bf G}))$}&#10;&#10;\end{document}"/>
  <p:tag name="IGUANATEXSIZE" val="2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 \usepackage{color}&#10;\pagestyle{empty}&#10;\begin{document}&#10;&#10;$\Gamma = \{ \gamma \subseteq \Sigma \ |\ \gamma \supseteq \Sigma_u \}$: a collection of {\color{red} control patterns} &#10;&#10;\vspace{0.3cm}that include (i) {\color{blue} \emph{all}} uncontrollable events&#10;&#10;\vspace{0.3cm}\hspace{1.8cm} (ii) {\color{blue} \emph{subset}} of controllable events &#10;&#10;\end{document}"/>
  <p:tag name="IGUANATEXSIZE" val="2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0.25"/>
  <p:tag name="ORIGINALWIDTH" val="3143.25"/>
  <p:tag name="LATEXADDIN" val="\documentclass{article}&#10;\usepackage{amsmath}&#10;\pagestyle{empty}&#10;\begin{document}&#10;&#10;This means:&#10;&#10;if $s, s' \in L({\bf G}) \ \&amp;\ P(s)=P(s')$, then $V(P(s)) = V(P(s'))$&#10;&#10;``if you can't distinguish two strings, do the same control''&#10;&#10;\end{document}"/>
  <p:tag name="IGUANATEXSIZE" val="26"/>
  <p:tag name="IGUANATEXCURSOR" val="22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92"/>
  <p:tag name="LATEXADDIN" val="\documentclass{article}&#10;\usepackage{amsmath}&#10;\usepackage{color}&#10;\pagestyle{empty}&#10;\begin{document}&#10;&#10;{\color{blue} Feasible supervisor} &#10;is a map $V: P(L({\bf G})) \rightarrow \Gamma$ where&#10;&#10;\end{document}"/>
  <p:tag name="IGUANATEXSIZE" val="26"/>
  <p:tag name="IGUANATEXCURSOR" val="18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39.5"/>
  <p:tag name="LATEXADDIN" val="\documentclass{article}&#10;\usepackage{amsmath}&#10;\usepackage{color}&#10;\pagestyle{empty}&#10;\begin{document}&#10;&#10;Plant ${\bf G}$&#10;&#10;&#10; &#10;&#10;\end{document}"/>
  <p:tag name="IGUANATEXSIZE" val="20"/>
  <p:tag name="IGUANATEXCURSOR" val="10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706.5"/>
  <p:tag name="LATEXADDIN" val="\documentclass{article}&#10;\usepackage{amsmath}&#10;\usepackage{color}&#10;\pagestyle{empty}&#10;\begin{document}&#10;&#10;Supervisor $V$&#10;&#10;&#10; &#10;&#10;\end{document}"/>
  <p:tag name="IGUANATEXSIZE" val="20"/>
  <p:tag name="IGUANATEXCURSOR" val="11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{\color{blue} $s \in L({\bf G})$}&#10;&#10;\end{document}"/>
  <p:tag name="IGUANATEXSIZE" val="2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{\color{blue} $P(s) \in P(L({\bf G}))$}&#10;&#10;\end{document}"/>
  <p:tag name="IGUANATEXSIZE" val="2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442.5"/>
  <p:tag name="LATEXADDIN" val="\documentclass{article}&#10;\usepackage{amsmath}&#10;\usepackage{color}&#10;\pagestyle{empty}&#10;\begin{document}&#10;&#10;{\color{blue} $V\big(P(s)\big)$}&#10;&#10;\end{document}"/>
  <p:tag name="IGUANATEXSIZE" val="26"/>
  <p:tag name="IGUANATEXCURSOR" val="13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47.5"/>
  <p:tag name="LATEXADDIN" val="\documentclass{article}&#10;\usepackage{amsmath}&#10;\usepackage{color}&#10;\pagestyle{empty}&#10;\begin{document}&#10;&#10;$V / {\bf G}$&#10;&#10;\end{document}"/>
  <p:tag name="IGUANATEXSIZE" val="20"/>
  <p:tag name="IGUANATEXCURSOR" val="10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325"/>
  <p:tag name="LATEXADDIN" val="\documentclass{article}&#10;\usepackage{amsmath}&#10;\usepackage{color}&#10;\pagestyle{empty}&#10;\begin{document}&#10;&#10;Let ${\bf G} = (Q, \Sigma_o \dot\cup \Sigma_{uo}, \delta, q_0, Q_m)$ be a plant,&#10;&#10;\end{document}"/>
  <p:tag name="IGUANATEXSIZE" val="20"/>
  <p:tag name="IGUANATEXCURSOR" val="14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80"/>
  <p:tag name="LATEXADDIN" val="\documentclass{article}&#10;\usepackage{amsmath}&#10;\usepackage{color}&#10;\pagestyle{empty}&#10;\begin{document}&#10;&#10;and $V : P(L({\bf G})) \rightarrow \Gamma$ be a feasible supervisor for {\bf G}.&#10;&#10; &#10;&#10;\end{document}"/>
  <p:tag name="IGUANATEXSIZE" val="20"/>
  <p:tag name="IGUANATEXCURSOR" val="16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.5"/>
  <p:tag name="ORIGINALWIDTH" val="2861.25"/>
  <p:tag name="LATEXADDIN" val="\documentclass{article}&#10;\usepackage{amsmath}&#10;\usepackage{color}&#10;\pagestyle{empty}&#10;\begin{document}&#10;&#10;The {\color{blue} closed behavior of $V/{\bf G}$} &#10;is the language $L(V/{\bf G})$ &#10;&#10;defined as follows:&#10;&#10; &#10;&#10;\end{document}"/>
  <p:tag name="IGUANATEXSIZE" val="20"/>
  <p:tag name="IGUANATEXCURSOR" val="20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94.25"/>
  <p:tag name="LATEXADDIN" val="\documentclass{article}&#10;\usepackage{amsmath}&#10;\usepackage{color}&#10;\pagestyle{empty}&#10;\begin{document}&#10;&#10;(i) $\epsilon \in L(V/{\bf G})$&#10;&#10;&#10; &#10;&#10;\end{document}"/>
  <p:tag name="IGUANATEXSIZE" val="20"/>
  <p:tag name="IGUANATEXCURSOR" val="13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616"/>
  <p:tag name="LATEXADDIN" val="\documentclass{article}&#10;\usepackage{amsmath}&#10;\usepackage{color}&#10;\pagestyle{empty}&#10;\begin{document}&#10;&#10;(ii) if $s \in L(V/{\bf G})$ \&amp;\ $\sigma \in V(P(s))$ \&amp; $s\sigma \in L({\bf G})$, &#10;&#10;then $s\sigma \in L(V/{\bf G})$ &#10;&#10;&#10;&#10; &#10;&#10;\end{document}"/>
  <p:tag name="IGUANATEXSIZE" val="20"/>
  <p:tag name="IGUANATEXCURSOR" val="2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12"/>
  <p:tag name="LATEXADDIN" val="\documentclass{article}&#10;\usepackage{amsmath}&#10;\usepackage{color}&#10;\pagestyle{empty}&#10;\begin{document}&#10;&#10;(iii) no other strings belong to $L(V/{\bf G})$&#10;&#10;&#10; &#10;&#10;\end{document}"/>
  <p:tag name="IGUANATEXSIZE" val="20"/>
  <p:tag name="IGUANATEXCURSOR" val="13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692.25"/>
  <p:tag name="LATEXADDIN" val="\documentclass{article}&#10;\usepackage{amsmath}&#10;\usepackage{color}&#10;\pagestyle{empty}&#10;\begin{document}&#10;&#10;$L(V/{\bf G}) \neq \emptyset$, &#10;&#10;&#10; &#10;&#10;\end{document}"/>
  <p:tag name="IGUANATEXSIZE" val="20"/>
  <p:tag name="IGUANATEXCURSOR" val="15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1072.5"/>
  <p:tag name="LATEXADDIN" val="\documentclass{article}&#10;\usepackage{amsmath}&#10;\usepackage{color}&#10;\pagestyle{empty}&#10;\begin{document}&#10;&#10;$L(V/{\bf G}) = \overline{L(V/{\bf G}) } $, &#10;&#10;&#10; &#10;&#10;\end{document}"/>
  <p:tag name="IGUANATEXSIZE" val="20"/>
  <p:tag name="IGUANATEXCURSOR" val="14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86.5"/>
  <p:tag name="LATEXADDIN" val="\documentclass{article}&#10;\usepackage{amsmath}&#10;\usepackage{color}&#10;\pagestyle{empty}&#10;\begin{document}&#10;&#10;$L(V/{\bf G}) \subseteq L({\bf G})$ &#10;&#10;&#10; &#10;&#10;\end{document}"/>
  <p:tag name="IGUANATEXSIZE" val="20"/>
  <p:tag name="IGUANATEXCURSOR" val="13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866.5"/>
  <p:tag name="LATEXADDIN" val="\documentclass{article}&#10;\usepackage{amsmath}&#10;\usepackage{color}&#10;\pagestyle{empty}&#10;\begin{document}&#10;&#10;Let $K \subseteq L_m({\bf G})$. Then &#10;the {\color{blue} marked behavior of $V/{\bf G}$} &#10;&#10;is the language $L_m(V/{\bf G}) := L(V/{\bf G}) \cap K$. &#10;&#10;&#10;&#10; &#10;&#10;\end{document}"/>
  <p:tag name="IGUANATEXSIZE" val="20"/>
  <p:tag name="IGUANATEXCURSOR" val="24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77"/>
  <p:tag name="LATEXADDIN" val="\documentclass{article}&#10;\usepackage{amsmath}&#10;\usepackage{color}&#10;\pagestyle{empty}&#10;\begin{document}&#10;&#10;Call $V$ a {\color{blue} marking feasible supervisor} for $(K, {\bf G})$&#10;&#10; &#10;&#10;\end{document}"/>
  <p:tag name="IGUANATEXSIZE" val="20"/>
  <p:tag name="IGUANATEXCURSOR" val="15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25.75"/>
  <p:tag name="LATEXADDIN" val="\documentclass{article}&#10;\usepackage{amsmath}&#10;\usepackage{color}&#10;\pagestyle{empty}&#10;\begin{document}&#10;&#10;Note: $L_m(V/{\bf G}) \subseteq L_m({\bf G})$ &#10;&#10;&#10; &#10;&#10;\end{document}"/>
  <p:tag name="IGUANATEXSIZE" val="20"/>
  <p:tag name="IGUANATEXCURSOR" val="10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47.5"/>
  <p:tag name="LATEXADDIN" val="\documentclass{article}&#10;\usepackage{amsmath}&#10;\usepackage{color}&#10;\pagestyle{empty}&#10;\begin{document}&#10;&#10;$V / {\bf G}$&#10;&#10;\end{document}"/>
  <p:tag name="IGUANATEXSIZE" val="20"/>
  <p:tag name="IGUANATEXCURSOR" val="10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325"/>
  <p:tag name="LATEXADDIN" val="\documentclass{article}&#10;\usepackage{amsmath}&#10;\usepackage{color}&#10;\pagestyle{empty}&#10;\begin{document}&#10;&#10;Let ${\bf G} = (Q, \Sigma_o \dot\cup \Sigma_{uo}, \delta, q_0, Q_m)$ be a plant,&#10;&#10;\end{document}"/>
  <p:tag name="IGUANATEXSIZE" val="20"/>
  <p:tag name="IGUANATEXCURSOR" val="14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80"/>
  <p:tag name="LATEXADDIN" val="\documentclass{article}&#10;\usepackage{amsmath}&#10;\usepackage{color}&#10;\pagestyle{empty}&#10;\begin{document}&#10;&#10;and $V : P(L({\bf G})) \rightarrow \Gamma$ be a feasible supervisor for {\bf G}.&#10;&#10; &#10;&#10;\end{document}"/>
  <p:tag name="IGUANATEXSIZE" val="20"/>
  <p:tag name="IGUANATEXCURSOR" val="16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325"/>
  <p:tag name="LATEXADDIN" val="\documentclass{article}&#10;\usepackage{amsmath}&#10;\usepackage{color}&#10;\pagestyle{empty}&#10;\begin{document}&#10;&#10;Let ${\bf G} = (Q, \Sigma_o \dot\cup \Sigma_{uo}, \delta, q_0, Q_m)$ be a plant,&#10;&#10;and $K \subseteq L_m({\bf G})$.&#10;&#10;\end{document}"/>
  <p:tag name="IGUANATEXSIZE" val="20"/>
  <p:tag name="IGUANATEXCURSOR" val="14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380.5"/>
  <p:tag name="LATEXADDIN" val="\documentclass{article}&#10;\usepackage{amsmath}&#10;\usepackage{color}&#10;\pagestyle{empty}&#10;\begin{document}&#10;&#10;Let $V : P(L({\bf G})) \rightarrow \Gamma$ be a marking feasible &#10;&#10;supervisor for $(K, {\bf G})$.&#10;&#10; &#10;&#10;\end{document}"/>
  <p:tag name="IGUANATEXSIZE" val="20"/>
  <p:tag name="IGUANATEXCURSOR" val="17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1031.25"/>
  <p:tag name="LATEXADDIN" val="\documentclass{article}&#10;\usepackage{amsmath}&#10;\usepackage{color}&#10;\pagestyle{empty}&#10;\begin{document}&#10;&#10;$V$ is {\color{blue} nonblocking} if&#10;&#10;&#10;&#10;\end{document}"/>
  <p:tag name="IGUANATEXSIZE" val="20"/>
  <p:tag name="IGUANATEXCURSOR" val="13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1134"/>
  <p:tag name="LATEXADDIN" val="\documentclass{article}&#10;\usepackage{amsmath}&#10;\usepackage{color}&#10;\pagestyle{empty}&#10;\begin{document}&#10;&#10;&#10;&#10;$\overline{L_m(V/{\bf G})} = L(V/{\bf G})$ &#10;&#10;\end{document}"/>
  <p:tag name="IGUANATEXSIZE" val="20"/>
  <p:tag name="IGUANATEXCURSOR" val="10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47.5"/>
  <p:tag name="LATEXADDIN" val="\documentclass{article}&#10;\usepackage{amsmath}&#10;\usepackage{color}&#10;\pagestyle{empty}&#10;\begin{document}&#10;&#10;$V / {\bf G}$&#10;&#10;\end{document}"/>
  <p:tag name="IGUANATEXSIZE" val="20"/>
  <p:tag name="IGUANATEXCURSOR" val="10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3"/>
  <p:tag name="ORIGINALWIDTH" val="2562"/>
  <p:tag name="LATEXADDIN" val="\documentclass{article}&#10;\usepackage{amsmath}&#10;\usepackage{color}&#10;\pagestyle{empty}&#10;\begin{document}&#10;&#10;Can we (and how to) synthesize a {\color{blue} nonblocking,} &#10;&#10;{\color{blue} marking feasible supervisor $V$} for $(K, {\bf G})$&#10;&#10;s.t. {\color{red} $L_m(V/{\bf G}) = K$}. &#10;&#10;\end{document}"/>
  <p:tag name="IGUANATEXSIZE" val="20"/>
  <p:tag name="IGUANATEXCURSOR" val="20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1.5"/>
  <p:tag name="ORIGINALWIDTH" val="2503.5"/>
  <p:tag name="LATEXADDIN" val="\documentclass{article}&#10;\usepackage{amsmath}&#10;\usepackage{color}&#10;\pagestyle{empty}&#10;\begin{document}&#10;&#10;Let ${\bf G} = (Q, \Sigma_o \dot\cup \Sigma_{uo}, \delta, q_0, Q_m)$ be a plant,&#10;&#10;and $K \subseteq L_m({\bf G})$ a {\color{blue} specification language} that &#10;&#10;imposes some {\it behavioral constraints} on {\bf G}.&#10;&#10;\end{document}"/>
  <p:tag name="IGUANATEXSIZE" val="20"/>
  <p:tag name="IGUANATEXCURSOR" val="11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86.25"/>
  <p:tag name="ORIGINALWIDTH" val="2213.25"/>
  <p:tag name="LATEXADDIN" val="\documentclass{article}&#10;\usepackage{amsmath}&#10;\usepackage{color}&#10;\pagestyle{empty}&#10;\begin{document}&#10;&#10;Necessary and sufficient condition:&#10;&#10;There always exists a {\color{blue} nonblocking,} &#10;&#10;{\color{blue} marking feasible supervisor $V$} for $(K, {\bf G})$&#10;&#10;s.t. {\color{red} $L_m(V/{\bf G}) = K$} if and only if &#10;&#10;\ \ \ \ \ {\color{red} $K$ is {\it controllable} and {\it observable}}. &#10;&#10;\end{document}"/>
  <p:tag name="IGUANATEXSIZE" val="20"/>
  <p:tag name="IGUANATEXCURSOR" val="23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1.5"/>
  <p:tag name="ORIGINALWIDTH" val="2503.5"/>
  <p:tag name="LATEXADDIN" val="\documentclass{article}&#10;\usepackage{amsmath}&#10;\usepackage{color}&#10;\pagestyle{empty}&#10;\begin{document}&#10;&#10;Let ${\bf G} = (Q, \Sigma_o \dot\cup \Sigma_{uo}, \delta, q_0, Q_m)$ be a plant,&#10;&#10;and $K \subseteq L_m({\bf G})$ a {\color{blue} specification language} that &#10;&#10;imposes some {\it behavioral constraints} on {\bf G}.&#10;&#10;\end{document}"/>
  <p:tag name="IGUANATEXSIZE" val="20"/>
  <p:tag name="IGUANATEXCURSOR" val="14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1.5"/>
  <p:tag name="ORIGINALWIDTH" val="2503.5"/>
  <p:tag name="LATEXADDIN" val="\documentclass{article}&#10;\usepackage{amsmath}&#10;\usepackage{color}&#10;\pagestyle{empty}&#10;\begin{document}&#10;&#10;Let ${\bf G} = (Q, \Sigma_c \dot\cup \Sigma_u, \delta, q_0, Q_m)$ be a plant,&#10;&#10;and $K \subseteq L_m({\bf G})$ a {\color{blue} specification language} that &#10;&#10;imposes some behavioral constraints on {\bf G}.&#10;&#10;&#10;\end{document}"/>
  <p:tag name="IGUANATEXSIZE" val="20"/>
  <p:tag name="IGUANATEXCURSOR" val="30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049"/>
  <p:tag name="LATEXADDIN" val="\documentclass{article}&#10;\usepackage{amsmath}&#10;\usepackage{color}&#10;\pagestyle{empty}&#10;\begin{document}&#10;&#10;$K$ is {\color{blue} controllable} if $\overline{K} \Sigma_u \cap L({\bf G}) \subseteq \overline{K}$&#10;&#10;\end{document}"/>
  <p:tag name="IGUANATEXSIZE" val="20"/>
  <p:tag name="IGUANATEXCURSOR" val="13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3211.5"/>
  <p:tag name="LATEXADDIN" val="\documentclass{article}&#10;\usepackage{amsmath}&#10;\usepackage{color}&#10;\pagestyle{empty}&#10;\begin{document}&#10;&#10;i.e. $(\forall s \in \Sigma^*)(\forall \sigma \in \Sigma)&#10;s \in \overline{K}, \sigma \in \Sigma_u, s\sigma \in L({\bf G}) &#10;\Rightarrow s\sigma \in \overline{K}$&#10;&#10;\end{document}"/>
  <p:tag name="IGUANATEXSIZE" val="20"/>
  <p:tag name="IGUANATEXCURSOR" val="15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14.75"/>
  <p:tag name="LATEXADDIN" val="\documentclass{article}&#10;\usepackage{amsmath}&#10;\usepackage{color}&#10;\pagestyle{empty}&#10;\begin{document}&#10;&#10;$\overline{K}$&#10;&#10;\end{document}"/>
  <p:tag name="IGUANATEXSIZE" val="20"/>
  <p:tag name="IGUANATEXCURSOR" val="11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"/>
  <p:tag name="ORIGINALWIDTH" val="319.5"/>
  <p:tag name="LATEXADDIN" val="\documentclass{article}&#10;\usepackage{amsmath}&#10;\usepackage{color}&#10;\pagestyle{empty}&#10;\begin{document}&#10;&#10;$s \in \overline{K}$&#10;&#10;\end{document}"/>
  <p:tag name="IGUANATEXSIZE" val="20"/>
  <p:tag name="IGUANATEXCURSOR" val="11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68.25"/>
  <p:tag name="LATEXADDIN" val="\documentclass{article}&#10;\usepackage{amsmath}&#10;\usepackage{color}&#10;\pagestyle{empty}&#10;\begin{document}&#10;&#10;$\sigma \in \Sigma_u$&#10;&#10;\end{document}"/>
  <p:tag name="IGUANATEXSIZE" val="20"/>
  <p:tag name="IGUANATEXCURSOR" val="12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564.25"/>
  <p:tag name="LATEXADDIN" val="\documentclass{article}&#10;\usepackage{amsmath}&#10;\usepackage{color}&#10;\pagestyle{empty}&#10;\begin{document}&#10;&#10;A language $K \subseteq L_m({\bf G})$ is {\color{blue} observable} if &#10;&#10;for all $s,s' \in \Sigma^*$ with $P(s)=P(s')$ there holds:&#10;&#10;\end{document}"/>
  <p:tag name="IGUANATEXSIZE" val="26"/>
  <p:tag name="IGUANATEXCURSOR" val="23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) $(\forall \sigma \in \Sigma)\ s\sigma \in \overline{K}, s' \in \overline{K}, s'\sigma \in L({\bf G}) \Rightarrow s'\sigma \in \overline{K}$ &#10;&#10;\end{document}"/>
  <p:tag name="IGUANATEXSIZE" val="2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i) $s \in K, s' \in \overline{K}, s' \in L_m({\bf G}) \Rightarrow s' \in K$ &#10;&#10;\end{document}"/>
  <p:tag name="IGUANATEXSIZE" val="2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.75"/>
  <p:tag name="ORIGINALWIDTH" val="2325"/>
  <p:tag name="LATEXADDIN" val="\documentclass{article}&#10;\usepackage{amsmath}&#10;\usepackage{color}&#10;\pagestyle{empty}&#10;\begin{document}&#10;&#10;Let ${\bf G} = (Q, \Sigma_o \dot\cup \Sigma_{uo}, \delta, q_0, Q_m)$ be a plant,&#10;&#10;and $P:\Sigma^* \rightarrow \Sigma^*_o$ the natural projection.&#10;\end{document}"/>
  <p:tag name="IGUANATEXSIZE" val="20"/>
  <p:tag name="IGUANATEXCURSOR" val="24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89.25"/>
  <p:tag name="LATEXADDIN" val="\documentclass{article}&#10;\usepackage{amsmath}&#10;\usepackage{color}&#10;\pagestyle{empty}&#10;\begin{document}&#10;&#10;$P(s)=P(s')$&#10;&#10;\end{document}"/>
  <p:tag name="IGUANATEXSIZE" val="20"/>
  <p:tag name="IGUANATEXCURSOR" val="11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7.5"/>
  <p:tag name="LATEXADDIN" val="\documentclass{article}&#10;\usepackage{amsmath}&#10;\usepackage{color}&#10;\pagestyle{empty}&#10;\begin{document}&#10;&#10;$L({\bf G})$&#10;&#10;\end{document}"/>
  <p:tag name="IGUANATEXSIZE" val="20"/>
  <p:tag name="IGUANATEXCURSOR" val="10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14.75"/>
  <p:tag name="LATEXADDIN" val="\documentclass{article}&#10;\usepackage{amsmath}&#10;\usepackage{color}&#10;\pagestyle{empty}&#10;\begin{document}&#10;&#10;$\overline{K}$&#10;&#10;\end{document}"/>
  <p:tag name="IGUANATEXSIZE" val="20"/>
  <p:tag name="IGUANATEXCURSOR" val="11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) $(\forall \sigma \in \Sigma)\ s\sigma \in \overline{K}, s' \in \overline{K}, s'\sigma \in L({\bf G}) \Rightarrow s'\sigma \in \overline{K}$ &#10;&#10;\end{document}"/>
  <p:tag name="IGUANATEXSIZE" val="2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) $(\forall \sigma \in \Sigma)\ s\sigma \in \overline{K}, s' \in \overline{K}, s'\sigma \in L({\bf G}) \Rightarrow s'\sigma \in \overline{K}$ &#10;&#10;\end{document}"/>
  <p:tag name="IGUANATEXSIZE" val="2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02"/>
  <p:tag name="LATEXADDIN" val="\documentclass{article}&#10;\usepackage{amsmath}&#10;\usepackage{color}&#10;\pagestyle{empty}&#10;\begin{document}&#10;${\bf K}$&#10;\end{document}"/>
  <p:tag name="IGUANATEXSIZE" val="20"/>
  <p:tag name="IGUANATEXCURSOR" val="10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00.5"/>
  <p:tag name="LATEXADDIN" val="\documentclass{article}&#10;\usepackage{amsmath}&#10;\pagestyle{empty}&#10;\begin{document}&#10;&#10;$\Sigma=\{\alpha,\beta,\sigma\}$, $\Sigma_o=\{\alpha\}$&#10;&#10;\end{document}"/>
  <p:tag name="IGUANATEXSIZE" val="28"/>
  <p:tag name="IGUANATEXCURSOR" val="13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) $(\forall \sigma \in \Sigma)\ s\sigma \in \overline{K}, s' \in \overline{K}, s'\sigma \in L({\bf G}) \Rightarrow s'\sigma \in \overline{K}$ &#10;&#10;\end{document}"/>
  <p:tag name="IGUANATEXSIZE" val="2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02"/>
  <p:tag name="LATEXADDIN" val="\documentclass{article}&#10;\usepackage{amsmath}&#10;\usepackage{color}&#10;\pagestyle{empty}&#10;\begin{document}&#10;${\bf K}$&#10;\end{document}"/>
  <p:tag name="IGUANATEXSIZE" val="20"/>
  <p:tag name="IGUANATEXCURSOR" val="10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00.5"/>
  <p:tag name="LATEXADDIN" val="\documentclass{article}&#10;\usepackage{amsmath}&#10;\pagestyle{empty}&#10;\begin{document}&#10;&#10;$\Sigma=\{\alpha,\beta,\sigma\}$, $\Sigma_o=\{\alpha\}$&#10;&#10;\end{document}"/>
  <p:tag name="IGUANATEXSIZE" val="28"/>
  <p:tag name="IGUANATEXCURSOR" val="13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i) $s \in K, s' \in \overline{K}, s' \in L_m({\bf G}) \Rightarrow s' \in K$ &#10;&#10;\end{document}"/>
  <p:tag name="IGUANATEXSIZE" val="2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89.25"/>
  <p:tag name="LATEXADDIN" val="\documentclass{article}&#10;\usepackage{amsmath}&#10;\usepackage{color}&#10;\pagestyle{empty}&#10;\begin{document}&#10;&#10;$P(s)=P(s')$&#10;&#10;\end{document}"/>
  <p:tag name="IGUANATEXSIZE" val="20"/>
  <p:tag name="IGUANATEXCURSOR" val="11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LATEXADDIN" val="\documentclass{article}&#10;\usepackage{amsmath}&#10;\usepackage{color}&#10;\pagestyle{empty}&#10;\begin{document}&#10;&#10;$L_m({\bf G})$&#10;&#10;\end{document}"/>
  <p:tag name="IGUANATEXSIZE" val="20"/>
  <p:tag name="IGUANATEXCURSOR" val="11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06.5"/>
  <p:tag name="LATEXADDIN" val="\documentclass{article}&#10;\usepackage{amsmath}&#10;\usepackage{color}&#10;\pagestyle{empty}&#10;\begin{document}&#10;&#10;$K$&#10;&#10;\end{document}"/>
  <p:tag name="IGUANATEXSIZE" val="20"/>
  <p:tag name="IGUANATEXCURSOR" val="10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) $(\forall \sigma \in \Sigma)\ s\sigma \in \overline{K}, s' \in \overline{K}, s'\sigma \in L({\bf G}) \Rightarrow s'\sigma \in \overline{K}$ &#10;&#10;\end{document}"/>
  <p:tag name="IGUANATEXSIZE" val="2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02"/>
  <p:tag name="LATEXADDIN" val="\documentclass{article}&#10;\usepackage{amsmath}&#10;\usepackage{color}&#10;\pagestyle{empty}&#10;\begin{document}&#10;${\bf K}$&#10;\end{document}"/>
  <p:tag name="IGUANATEXSIZE" val="20"/>
  <p:tag name="IGUANATEXCURSOR" val="10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00.5"/>
  <p:tag name="LATEXADDIN" val="\documentclass{article}&#10;\usepackage{amsmath}&#10;\pagestyle{empty}&#10;\begin{document}&#10;&#10;$\Sigma=\{\alpha,\beta,\sigma\}$, $\Sigma_o=\{\alpha\}$&#10;&#10;\end{document}"/>
  <p:tag name="IGUANATEXSIZE" val="28"/>
  <p:tag name="IGUANATEXCURSOR" val="13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) $(\forall \sigma \in \Sigma)\ s\sigma \in \overline{K}, s' \in \overline{K}, s'\sigma \in L({\bf G}) \Rightarrow s'\sigma \in \overline{K}$ &#10;&#10;\end{document}"/>
  <p:tag name="IGUANATEXSIZE" val="28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02"/>
  <p:tag name="LATEXADDIN" val="\documentclass{article}&#10;\usepackage{amsmath}&#10;\usepackage{color}&#10;\pagestyle{empty}&#10;\begin{document}&#10;${\bf K}$&#10;\end{document}"/>
  <p:tag name="IGUANATEXSIZE" val="20"/>
  <p:tag name="IGUANATEXCURSOR" val="10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00.5"/>
  <p:tag name="LATEXADDIN" val="\documentclass{article}&#10;\usepackage{amsmath}&#10;\pagestyle{empty}&#10;\begin{document}&#10;&#10;$\Sigma=\{\alpha,\beta,\sigma\}$, $\Sigma_o=\{\alpha\}$&#10;&#10;\end{document}"/>
  <p:tag name="IGUANATEXSIZE" val="28"/>
  <p:tag name="IGUANATEXCURSOR" val="13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1454.25"/>
  <p:tag name="LATEXADDIN" val="\documentclass{article}&#10;\usepackage{amsmath}&#10;\pagestyle{empty}&#10;\begin{document}&#10;&#10;Examples: $\emptyset$, $\Sigma^*$, $L_m({\bf G})$ ?&#10;&#10;\end{document}"/>
  <p:tag name="IGUANATEXSIZE" val="28"/>
  <p:tag name="IGUANATEXCURSOR" val="12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8"/>
  <p:tag name="ORIGINALWIDTH" val="2032"/>
  <p:tag name="LATEXADDIN" val="\documentclass{article}&#10;\usepackage{amsmath}&#10;\usepackage{color}&#10;\pagestyle{empty}&#10;\begin{document}&#10;&#10;Check observability by MatlabTCT: &#10;&#10;{\bf observable}({\bf G}, {\bf K}, $\Sigma_{uo}$) = {\it true/false}&#10;&#10;\end{document}"/>
  <p:tag name="IGUANATEXSIZE" val="20"/>
  <p:tag name="IGUANATEXCURSOR" val="129"/>
  <p:tag name="TRANSPARENCY" val="True"/>
  <p:tag name="FILENAME" val=""/>
  <p:tag name="LATEXENGINEID" val="0"/>
  <p:tag name="TEMPFOLDER" val="/private/var/folders/6f/rd3j79650d75x1xtwlw0wxk40000gn/T/com.microsoft.Powerpoint/TemporaryItems/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1"/>
  <p:tag name="ORIGINALWIDTH" val="2325"/>
  <p:tag name="LATEXADDIN" val="\documentclass{article}&#10;\usepackage{amsmath}&#10;\usepackage{color}&#10;\pagestyle{empty}&#10;\begin{document}&#10;&#10;Theorem:&#10;&#10;Let ${\bf G} = (Q, \Sigma_o \dot\cup \Sigma_{uo}, \delta, q_0, Q_m)$ be a plant,&#10;&#10;and $K \subseteq L_m({\bf G})$ a specification language.&#10;&#10;Suppose $K \neq \emptyset$.&#10;&#10;\end{document}"/>
  <p:tag name="IGUANATEXSIZE" val="20"/>
  <p:tag name="IGUANATEXCURSOR" val="15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35.5"/>
  <p:tag name="ORIGINALWIDTH" val="2213.25"/>
  <p:tag name="LATEXADDIN" val="\documentclass{article}&#10;\usepackage{amsmath}&#10;\usepackage{color}&#10;\pagestyle{empty}&#10;\begin{document}&#10;&#10;&#10;There always exists a {\color{blue} nonblocking,} &#10;&#10;{\color{blue} marking feasible supervisor $V$} for $(K, {\bf G})$&#10;&#10;s.t. {\color{red} $L_m(V/{\bf G}) = K$} if and only if &#10;&#10;\ \ \ \ \ {\color{red} $K$ is controllable and observable}. &#10;&#10;\end{document}"/>
  <p:tag name="IGUANATEXSIZE" val="20"/>
  <p:tag name="IGUANATEXCURSOR" val="19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35044</TotalTime>
  <Words>237</Words>
  <Application>Microsoft Macintosh PowerPoint</Application>
  <PresentationFormat>On-screen Show (4:3)</PresentationFormat>
  <Paragraphs>138</Paragraphs>
  <Slides>30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Office Theme</vt:lpstr>
      <vt:lpstr>Custom Design</vt:lpstr>
      <vt:lpstr>Supervisory Control under  Partial Observation</vt:lpstr>
      <vt:lpstr>PowerPoint Presentation</vt:lpstr>
      <vt:lpstr>PowerPoint Presentation</vt:lpstr>
      <vt:lpstr>Example: resource allocation</vt:lpstr>
      <vt:lpstr>Resource allocation</vt:lpstr>
      <vt:lpstr>Resource allocation</vt:lpstr>
      <vt:lpstr>Plant G</vt:lpstr>
      <vt:lpstr>PowerPoint Presentation</vt:lpstr>
      <vt:lpstr>Natural projection</vt:lpstr>
      <vt:lpstr>Natural projection</vt:lpstr>
      <vt:lpstr>Natural projection</vt:lpstr>
      <vt:lpstr>Natural projection</vt:lpstr>
      <vt:lpstr>PowerPoint Presentation</vt:lpstr>
      <vt:lpstr>Feasible supervisor</vt:lpstr>
      <vt:lpstr>PowerPoint Presentation</vt:lpstr>
      <vt:lpstr>Closed behavior of</vt:lpstr>
      <vt:lpstr>Marked behavior of</vt:lpstr>
      <vt:lpstr>Nonblocking </vt:lpstr>
      <vt:lpstr>Main question</vt:lpstr>
      <vt:lpstr>The answer</vt:lpstr>
      <vt:lpstr>Controllability</vt:lpstr>
      <vt:lpstr>Observability</vt:lpstr>
      <vt:lpstr>Observability</vt:lpstr>
      <vt:lpstr>Example</vt:lpstr>
      <vt:lpstr>Example</vt:lpstr>
      <vt:lpstr>Observability</vt:lpstr>
      <vt:lpstr>Example</vt:lpstr>
      <vt:lpstr>Example</vt:lpstr>
      <vt:lpstr>Observability</vt:lpstr>
      <vt:lpstr>Main result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697</cp:revision>
  <dcterms:created xsi:type="dcterms:W3CDTF">2012-09-17T19:21:51Z</dcterms:created>
  <dcterms:modified xsi:type="dcterms:W3CDTF">2021-07-06T19:54:47Z</dcterms:modified>
</cp:coreProperties>
</file>