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340" r:id="rId3"/>
    <p:sldId id="259" r:id="rId4"/>
    <p:sldId id="398" r:id="rId5"/>
    <p:sldId id="400" r:id="rId6"/>
    <p:sldId id="404" r:id="rId7"/>
    <p:sldId id="260" r:id="rId8"/>
    <p:sldId id="312" r:id="rId9"/>
    <p:sldId id="401" r:id="rId10"/>
    <p:sldId id="405" r:id="rId11"/>
    <p:sldId id="261" r:id="rId12"/>
    <p:sldId id="406" r:id="rId13"/>
    <p:sldId id="407" r:id="rId14"/>
    <p:sldId id="408" r:id="rId15"/>
    <p:sldId id="403" r:id="rId16"/>
    <p:sldId id="409" r:id="rId17"/>
    <p:sldId id="263" r:id="rId18"/>
    <p:sldId id="41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 autoAdjust="0"/>
    <p:restoredTop sz="96393" autoAdjust="0"/>
  </p:normalViewPr>
  <p:slideViewPr>
    <p:cSldViewPr>
      <p:cViewPr varScale="1">
        <p:scale>
          <a:sx n="77" d="100"/>
          <a:sy n="77" d="100"/>
        </p:scale>
        <p:origin x="162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2018-04-10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 smtClean="0"/>
              <a:t>2012.12.14 (Friday)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 smtClean="0"/>
              <a:t>DES Workshop at CDC’12, Maui, HI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1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15.png"/><Relationship Id="rId5" Type="http://schemas.openxmlformats.org/officeDocument/2006/relationships/tags" Target="../tags/tag16.xml"/><Relationship Id="rId10" Type="http://schemas.openxmlformats.org/officeDocument/2006/relationships/image" Target="../media/image14.png"/><Relationship Id="rId4" Type="http://schemas.openxmlformats.org/officeDocument/2006/relationships/tags" Target="../tags/tag15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20.xml"/><Relationship Id="rId7" Type="http://schemas.openxmlformats.org/officeDocument/2006/relationships/image" Target="../media/image1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6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25.png"/><Relationship Id="rId5" Type="http://schemas.openxmlformats.org/officeDocument/2006/relationships/tags" Target="../tags/tag26.xml"/><Relationship Id="rId10" Type="http://schemas.openxmlformats.org/officeDocument/2006/relationships/image" Target="../media/image24.png"/><Relationship Id="rId4" Type="http://schemas.openxmlformats.org/officeDocument/2006/relationships/tags" Target="../tags/tag25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32.xml"/><Relationship Id="rId7" Type="http://schemas.openxmlformats.org/officeDocument/2006/relationships/image" Target="../media/image3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3.xml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38.xml"/><Relationship Id="rId7" Type="http://schemas.openxmlformats.org/officeDocument/2006/relationships/image" Target="../media/image37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9.xml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42.xml"/><Relationship Id="rId7" Type="http://schemas.openxmlformats.org/officeDocument/2006/relationships/image" Target="../media/image40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4.png"/><Relationship Id="rId5" Type="http://schemas.openxmlformats.org/officeDocument/2006/relationships/tags" Target="../tags/tag44.xml"/><Relationship Id="rId10" Type="http://schemas.openxmlformats.org/officeDocument/2006/relationships/image" Target="../media/image43.png"/><Relationship Id="rId4" Type="http://schemas.openxmlformats.org/officeDocument/2006/relationships/tags" Target="../tags/tag43.xml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tags" Target="../tags/tag4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9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48.png"/><Relationship Id="rId5" Type="http://schemas.openxmlformats.org/officeDocument/2006/relationships/tags" Target="../tags/tag49.xml"/><Relationship Id="rId10" Type="http://schemas.openxmlformats.org/officeDocument/2006/relationships/image" Target="../media/image47.png"/><Relationship Id="rId4" Type="http://schemas.openxmlformats.org/officeDocument/2006/relationships/tags" Target="../tags/tag48.xml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55.xml"/><Relationship Id="rId7" Type="http://schemas.openxmlformats.org/officeDocument/2006/relationships/image" Target="../media/image54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6.xml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9.xml"/><Relationship Id="rId7" Type="http://schemas.openxmlformats.org/officeDocument/2006/relationships/image" Target="../media/image58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Alphabet, Strings, Languages</a:t>
            </a:r>
            <a:endParaRPr lang="en-CA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7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Alphabet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852936"/>
            <a:ext cx="2966947" cy="37425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34185"/>
            <a:ext cx="6055638" cy="342687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90" y="5013176"/>
            <a:ext cx="8467974" cy="37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Strings</a:t>
            </a:r>
            <a:endParaRPr lang="en-CA" dirty="0"/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433" y="3153032"/>
            <a:ext cx="5803133" cy="33141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47" y="1916832"/>
            <a:ext cx="7286606" cy="719192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47" y="4725144"/>
            <a:ext cx="6592214" cy="37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3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Strings</a:t>
            </a:r>
            <a:endParaRPr lang="en-CA" dirty="0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47" y="1940504"/>
            <a:ext cx="5679133" cy="39003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47" y="3645024"/>
            <a:ext cx="6148074" cy="3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4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</a:t>
            </a:r>
            <a:endParaRPr lang="en-CA" dirty="0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8"/>
            <a:ext cx="1783324" cy="1179117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01008"/>
            <a:ext cx="2195901" cy="117911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5301208"/>
            <a:ext cx="1555618" cy="118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1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Catenation of strings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Catenation</a:t>
            </a:r>
            <a:r>
              <a:rPr lang="en-CA" dirty="0" smtClean="0"/>
              <a:t> function  </a:t>
            </a:r>
          </a:p>
          <a:p>
            <a:pPr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257" y="1759467"/>
            <a:ext cx="3120254" cy="26152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334755"/>
            <a:ext cx="4813398" cy="37425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203657"/>
            <a:ext cx="5045612" cy="37425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10438"/>
            <a:ext cx="5658842" cy="26603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5219018"/>
            <a:ext cx="3816900" cy="25476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031261"/>
            <a:ext cx="5767058" cy="37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String length</a:t>
            </a:r>
            <a:endParaRPr lang="en-CA" dirty="0"/>
          </a:p>
        </p:txBody>
      </p:sp>
      <p:pic>
        <p:nvPicPr>
          <p:cNvPr id="27" name="図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772817"/>
            <a:ext cx="3690647" cy="80035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21" y="2898936"/>
            <a:ext cx="5478481" cy="39003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21" y="3627412"/>
            <a:ext cx="3296107" cy="374249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5157193"/>
            <a:ext cx="6186400" cy="37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4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String prefix</a:t>
            </a:r>
            <a:endParaRPr lang="en-CA" dirty="0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90" y="2912264"/>
            <a:ext cx="5701677" cy="31788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4919"/>
            <a:ext cx="6332943" cy="780062"/>
          </a:xfrm>
          <a:prstGeom prst="rect">
            <a:avLst/>
          </a:prstGeom>
        </p:spPr>
      </p:pic>
      <p:sp>
        <p:nvSpPr>
          <p:cNvPr id="13" name="Oval 22"/>
          <p:cNvSpPr/>
          <p:nvPr/>
        </p:nvSpPr>
        <p:spPr>
          <a:xfrm>
            <a:off x="3165726" y="4380175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23"/>
          <p:cNvSpPr/>
          <p:nvPr/>
        </p:nvSpPr>
        <p:spPr>
          <a:xfrm>
            <a:off x="5181950" y="4380175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5" name="Straight Connector 26"/>
          <p:cNvCxnSpPr/>
          <p:nvPr/>
        </p:nvCxnSpPr>
        <p:spPr>
          <a:xfrm>
            <a:off x="4173838" y="4308167"/>
            <a:ext cx="0" cy="2160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28"/>
          <p:cNvSpPr/>
          <p:nvPr/>
        </p:nvSpPr>
        <p:spPr>
          <a:xfrm>
            <a:off x="3237734" y="4321470"/>
            <a:ext cx="936104" cy="130713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Freeform 29"/>
          <p:cNvSpPr/>
          <p:nvPr/>
        </p:nvSpPr>
        <p:spPr>
          <a:xfrm>
            <a:off x="4190276" y="4338723"/>
            <a:ext cx="974785" cy="148812"/>
          </a:xfrm>
          <a:custGeom>
            <a:avLst/>
            <a:gdLst>
              <a:gd name="connsiteX0" fmla="*/ 0 w 974785"/>
              <a:gd name="connsiteY0" fmla="*/ 94891 h 148812"/>
              <a:gd name="connsiteX1" fmla="*/ 25879 w 974785"/>
              <a:gd name="connsiteY1" fmla="*/ 69011 h 148812"/>
              <a:gd name="connsiteX2" fmla="*/ 43132 w 974785"/>
              <a:gd name="connsiteY2" fmla="*/ 43132 h 148812"/>
              <a:gd name="connsiteX3" fmla="*/ 120770 w 974785"/>
              <a:gd name="connsiteY3" fmla="*/ 0 h 148812"/>
              <a:gd name="connsiteX4" fmla="*/ 155275 w 974785"/>
              <a:gd name="connsiteY4" fmla="*/ 8626 h 148812"/>
              <a:gd name="connsiteX5" fmla="*/ 172528 w 974785"/>
              <a:gd name="connsiteY5" fmla="*/ 34506 h 148812"/>
              <a:gd name="connsiteX6" fmla="*/ 224287 w 974785"/>
              <a:gd name="connsiteY6" fmla="*/ 86264 h 148812"/>
              <a:gd name="connsiteX7" fmla="*/ 301924 w 974785"/>
              <a:gd name="connsiteY7" fmla="*/ 129396 h 148812"/>
              <a:gd name="connsiteX8" fmla="*/ 327804 w 974785"/>
              <a:gd name="connsiteY8" fmla="*/ 146649 h 148812"/>
              <a:gd name="connsiteX9" fmla="*/ 405441 w 974785"/>
              <a:gd name="connsiteY9" fmla="*/ 138023 h 148812"/>
              <a:gd name="connsiteX10" fmla="*/ 431321 w 974785"/>
              <a:gd name="connsiteY10" fmla="*/ 112143 h 148812"/>
              <a:gd name="connsiteX11" fmla="*/ 483079 w 974785"/>
              <a:gd name="connsiteY11" fmla="*/ 86264 h 148812"/>
              <a:gd name="connsiteX12" fmla="*/ 586596 w 974785"/>
              <a:gd name="connsiteY12" fmla="*/ 103517 h 148812"/>
              <a:gd name="connsiteX13" fmla="*/ 612475 w 974785"/>
              <a:gd name="connsiteY13" fmla="*/ 120770 h 148812"/>
              <a:gd name="connsiteX14" fmla="*/ 664234 w 974785"/>
              <a:gd name="connsiteY14" fmla="*/ 138023 h 148812"/>
              <a:gd name="connsiteX15" fmla="*/ 690113 w 974785"/>
              <a:gd name="connsiteY15" fmla="*/ 146649 h 148812"/>
              <a:gd name="connsiteX16" fmla="*/ 785004 w 974785"/>
              <a:gd name="connsiteY16" fmla="*/ 138023 h 148812"/>
              <a:gd name="connsiteX17" fmla="*/ 836762 w 974785"/>
              <a:gd name="connsiteY17" fmla="*/ 120770 h 148812"/>
              <a:gd name="connsiteX18" fmla="*/ 888521 w 974785"/>
              <a:gd name="connsiteY18" fmla="*/ 103517 h 148812"/>
              <a:gd name="connsiteX19" fmla="*/ 914400 w 974785"/>
              <a:gd name="connsiteY19" fmla="*/ 94891 h 148812"/>
              <a:gd name="connsiteX20" fmla="*/ 974785 w 974785"/>
              <a:gd name="connsiteY20" fmla="*/ 94891 h 14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74785" h="148812">
                <a:moveTo>
                  <a:pt x="0" y="94891"/>
                </a:moveTo>
                <a:cubicBezTo>
                  <a:pt x="8626" y="86264"/>
                  <a:pt x="18069" y="78383"/>
                  <a:pt x="25879" y="69011"/>
                </a:cubicBezTo>
                <a:cubicBezTo>
                  <a:pt x="32516" y="61046"/>
                  <a:pt x="35330" y="49959"/>
                  <a:pt x="43132" y="43132"/>
                </a:cubicBezTo>
                <a:cubicBezTo>
                  <a:pt x="79641" y="11186"/>
                  <a:pt x="85224" y="11848"/>
                  <a:pt x="120770" y="0"/>
                </a:cubicBezTo>
                <a:cubicBezTo>
                  <a:pt x="132272" y="2875"/>
                  <a:pt x="145411" y="2050"/>
                  <a:pt x="155275" y="8626"/>
                </a:cubicBezTo>
                <a:cubicBezTo>
                  <a:pt x="163902" y="14377"/>
                  <a:pt x="165640" y="26757"/>
                  <a:pt x="172528" y="34506"/>
                </a:cubicBezTo>
                <a:cubicBezTo>
                  <a:pt x="188738" y="52742"/>
                  <a:pt x="203986" y="72730"/>
                  <a:pt x="224287" y="86264"/>
                </a:cubicBezTo>
                <a:cubicBezTo>
                  <a:pt x="283611" y="125814"/>
                  <a:pt x="256374" y="114213"/>
                  <a:pt x="301924" y="129396"/>
                </a:cubicBezTo>
                <a:cubicBezTo>
                  <a:pt x="310551" y="135147"/>
                  <a:pt x="317472" y="145788"/>
                  <a:pt x="327804" y="146649"/>
                </a:cubicBezTo>
                <a:cubicBezTo>
                  <a:pt x="353752" y="148812"/>
                  <a:pt x="380739" y="146257"/>
                  <a:pt x="405441" y="138023"/>
                </a:cubicBezTo>
                <a:cubicBezTo>
                  <a:pt x="417015" y="134165"/>
                  <a:pt x="421949" y="119953"/>
                  <a:pt x="431321" y="112143"/>
                </a:cubicBezTo>
                <a:cubicBezTo>
                  <a:pt x="453616" y="93564"/>
                  <a:pt x="457144" y="94910"/>
                  <a:pt x="483079" y="86264"/>
                </a:cubicBezTo>
                <a:cubicBezTo>
                  <a:pt x="507672" y="88997"/>
                  <a:pt x="557694" y="89066"/>
                  <a:pt x="586596" y="103517"/>
                </a:cubicBezTo>
                <a:cubicBezTo>
                  <a:pt x="595869" y="108154"/>
                  <a:pt x="603001" y="116559"/>
                  <a:pt x="612475" y="120770"/>
                </a:cubicBezTo>
                <a:cubicBezTo>
                  <a:pt x="629094" y="128156"/>
                  <a:pt x="646981" y="132272"/>
                  <a:pt x="664234" y="138023"/>
                </a:cubicBezTo>
                <a:lnTo>
                  <a:pt x="690113" y="146649"/>
                </a:lnTo>
                <a:cubicBezTo>
                  <a:pt x="721743" y="143774"/>
                  <a:pt x="753727" y="143543"/>
                  <a:pt x="785004" y="138023"/>
                </a:cubicBezTo>
                <a:cubicBezTo>
                  <a:pt x="802913" y="134863"/>
                  <a:pt x="819509" y="126521"/>
                  <a:pt x="836762" y="120770"/>
                </a:cubicBezTo>
                <a:lnTo>
                  <a:pt x="888521" y="103517"/>
                </a:lnTo>
                <a:cubicBezTo>
                  <a:pt x="897147" y="100642"/>
                  <a:pt x="905307" y="94891"/>
                  <a:pt x="914400" y="94891"/>
                </a:cubicBezTo>
                <a:lnTo>
                  <a:pt x="974785" y="94891"/>
                </a:ln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ight Brace 24"/>
          <p:cNvSpPr/>
          <p:nvPr/>
        </p:nvSpPr>
        <p:spPr>
          <a:xfrm rot="16200000">
            <a:off x="4065826" y="3198071"/>
            <a:ext cx="288032" cy="1944216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9" name="図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789040"/>
            <a:ext cx="139780" cy="16908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86" y="4600872"/>
            <a:ext cx="290833" cy="22094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878" y="4589024"/>
            <a:ext cx="281815" cy="220943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949280"/>
            <a:ext cx="6702684" cy="37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3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</a:t>
            </a:r>
            <a:endParaRPr lang="en-CA" dirty="0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1700811"/>
            <a:ext cx="4910341" cy="80261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01008"/>
            <a:ext cx="4923868" cy="80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4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Languages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Language </a:t>
            </a:r>
            <a:r>
              <a:rPr lang="en-CA" dirty="0" smtClean="0"/>
              <a:t>     </a:t>
            </a:r>
          </a:p>
          <a:p>
            <a:pPr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791690"/>
            <a:ext cx="5054622" cy="33817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04" y="2488108"/>
            <a:ext cx="1140785" cy="30886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854615"/>
            <a:ext cx="7683387" cy="127154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49411"/>
            <a:ext cx="6797362" cy="374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Aside: </a:t>
            </a:r>
            <a:r>
              <a:rPr lang="en-CA" dirty="0" err="1" smtClean="0"/>
              <a:t>powerset</a:t>
            </a:r>
            <a:endParaRPr lang="en-CA" dirty="0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1700811"/>
            <a:ext cx="5282337" cy="127155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4149080"/>
            <a:ext cx="7897578" cy="80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5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 of languages</a:t>
            </a:r>
            <a:endParaRPr lang="en-CA" dirty="0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1700812"/>
            <a:ext cx="4213696" cy="38326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4153465"/>
            <a:ext cx="8253791" cy="39003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877489"/>
            <a:ext cx="6339708" cy="3742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8" y="5445224"/>
            <a:ext cx="7814160" cy="37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6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 of languages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1700812"/>
            <a:ext cx="2414590" cy="37425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564904"/>
            <a:ext cx="5237248" cy="37425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55" y="3428996"/>
            <a:ext cx="4786344" cy="37425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4293089"/>
            <a:ext cx="4878779" cy="374251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5157181"/>
            <a:ext cx="6506543" cy="82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4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Language closure</a:t>
            </a:r>
            <a:endParaRPr lang="en-CA" dirty="0"/>
          </a:p>
        </p:txBody>
      </p:sp>
      <p:sp>
        <p:nvSpPr>
          <p:cNvPr id="26" name="Oval 25"/>
          <p:cNvSpPr/>
          <p:nvPr/>
        </p:nvSpPr>
        <p:spPr>
          <a:xfrm>
            <a:off x="3203848" y="4707331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27"/>
          <p:cNvSpPr/>
          <p:nvPr/>
        </p:nvSpPr>
        <p:spPr>
          <a:xfrm>
            <a:off x="5220072" y="4707331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1" name="Straight Connector 30"/>
          <p:cNvCxnSpPr/>
          <p:nvPr/>
        </p:nvCxnSpPr>
        <p:spPr>
          <a:xfrm>
            <a:off x="4211960" y="4635323"/>
            <a:ext cx="0" cy="2160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3275856" y="4648626"/>
            <a:ext cx="936104" cy="130713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Freeform 32"/>
          <p:cNvSpPr/>
          <p:nvPr/>
        </p:nvSpPr>
        <p:spPr>
          <a:xfrm>
            <a:off x="4228398" y="4665879"/>
            <a:ext cx="974785" cy="148812"/>
          </a:xfrm>
          <a:custGeom>
            <a:avLst/>
            <a:gdLst>
              <a:gd name="connsiteX0" fmla="*/ 0 w 974785"/>
              <a:gd name="connsiteY0" fmla="*/ 94891 h 148812"/>
              <a:gd name="connsiteX1" fmla="*/ 25879 w 974785"/>
              <a:gd name="connsiteY1" fmla="*/ 69011 h 148812"/>
              <a:gd name="connsiteX2" fmla="*/ 43132 w 974785"/>
              <a:gd name="connsiteY2" fmla="*/ 43132 h 148812"/>
              <a:gd name="connsiteX3" fmla="*/ 120770 w 974785"/>
              <a:gd name="connsiteY3" fmla="*/ 0 h 148812"/>
              <a:gd name="connsiteX4" fmla="*/ 155275 w 974785"/>
              <a:gd name="connsiteY4" fmla="*/ 8626 h 148812"/>
              <a:gd name="connsiteX5" fmla="*/ 172528 w 974785"/>
              <a:gd name="connsiteY5" fmla="*/ 34506 h 148812"/>
              <a:gd name="connsiteX6" fmla="*/ 224287 w 974785"/>
              <a:gd name="connsiteY6" fmla="*/ 86264 h 148812"/>
              <a:gd name="connsiteX7" fmla="*/ 301924 w 974785"/>
              <a:gd name="connsiteY7" fmla="*/ 129396 h 148812"/>
              <a:gd name="connsiteX8" fmla="*/ 327804 w 974785"/>
              <a:gd name="connsiteY8" fmla="*/ 146649 h 148812"/>
              <a:gd name="connsiteX9" fmla="*/ 405441 w 974785"/>
              <a:gd name="connsiteY9" fmla="*/ 138023 h 148812"/>
              <a:gd name="connsiteX10" fmla="*/ 431321 w 974785"/>
              <a:gd name="connsiteY10" fmla="*/ 112143 h 148812"/>
              <a:gd name="connsiteX11" fmla="*/ 483079 w 974785"/>
              <a:gd name="connsiteY11" fmla="*/ 86264 h 148812"/>
              <a:gd name="connsiteX12" fmla="*/ 586596 w 974785"/>
              <a:gd name="connsiteY12" fmla="*/ 103517 h 148812"/>
              <a:gd name="connsiteX13" fmla="*/ 612475 w 974785"/>
              <a:gd name="connsiteY13" fmla="*/ 120770 h 148812"/>
              <a:gd name="connsiteX14" fmla="*/ 664234 w 974785"/>
              <a:gd name="connsiteY14" fmla="*/ 138023 h 148812"/>
              <a:gd name="connsiteX15" fmla="*/ 690113 w 974785"/>
              <a:gd name="connsiteY15" fmla="*/ 146649 h 148812"/>
              <a:gd name="connsiteX16" fmla="*/ 785004 w 974785"/>
              <a:gd name="connsiteY16" fmla="*/ 138023 h 148812"/>
              <a:gd name="connsiteX17" fmla="*/ 836762 w 974785"/>
              <a:gd name="connsiteY17" fmla="*/ 120770 h 148812"/>
              <a:gd name="connsiteX18" fmla="*/ 888521 w 974785"/>
              <a:gd name="connsiteY18" fmla="*/ 103517 h 148812"/>
              <a:gd name="connsiteX19" fmla="*/ 914400 w 974785"/>
              <a:gd name="connsiteY19" fmla="*/ 94891 h 148812"/>
              <a:gd name="connsiteX20" fmla="*/ 974785 w 974785"/>
              <a:gd name="connsiteY20" fmla="*/ 94891 h 148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74785" h="148812">
                <a:moveTo>
                  <a:pt x="0" y="94891"/>
                </a:moveTo>
                <a:cubicBezTo>
                  <a:pt x="8626" y="86264"/>
                  <a:pt x="18069" y="78383"/>
                  <a:pt x="25879" y="69011"/>
                </a:cubicBezTo>
                <a:cubicBezTo>
                  <a:pt x="32516" y="61046"/>
                  <a:pt x="35330" y="49959"/>
                  <a:pt x="43132" y="43132"/>
                </a:cubicBezTo>
                <a:cubicBezTo>
                  <a:pt x="79641" y="11186"/>
                  <a:pt x="85224" y="11848"/>
                  <a:pt x="120770" y="0"/>
                </a:cubicBezTo>
                <a:cubicBezTo>
                  <a:pt x="132272" y="2875"/>
                  <a:pt x="145411" y="2050"/>
                  <a:pt x="155275" y="8626"/>
                </a:cubicBezTo>
                <a:cubicBezTo>
                  <a:pt x="163902" y="14377"/>
                  <a:pt x="165640" y="26757"/>
                  <a:pt x="172528" y="34506"/>
                </a:cubicBezTo>
                <a:cubicBezTo>
                  <a:pt x="188738" y="52742"/>
                  <a:pt x="203986" y="72730"/>
                  <a:pt x="224287" y="86264"/>
                </a:cubicBezTo>
                <a:cubicBezTo>
                  <a:pt x="283611" y="125814"/>
                  <a:pt x="256374" y="114213"/>
                  <a:pt x="301924" y="129396"/>
                </a:cubicBezTo>
                <a:cubicBezTo>
                  <a:pt x="310551" y="135147"/>
                  <a:pt x="317472" y="145788"/>
                  <a:pt x="327804" y="146649"/>
                </a:cubicBezTo>
                <a:cubicBezTo>
                  <a:pt x="353752" y="148812"/>
                  <a:pt x="380739" y="146257"/>
                  <a:pt x="405441" y="138023"/>
                </a:cubicBezTo>
                <a:cubicBezTo>
                  <a:pt x="417015" y="134165"/>
                  <a:pt x="421949" y="119953"/>
                  <a:pt x="431321" y="112143"/>
                </a:cubicBezTo>
                <a:cubicBezTo>
                  <a:pt x="453616" y="93564"/>
                  <a:pt x="457144" y="94910"/>
                  <a:pt x="483079" y="86264"/>
                </a:cubicBezTo>
                <a:cubicBezTo>
                  <a:pt x="507672" y="88997"/>
                  <a:pt x="557694" y="89066"/>
                  <a:pt x="586596" y="103517"/>
                </a:cubicBezTo>
                <a:cubicBezTo>
                  <a:pt x="595869" y="108154"/>
                  <a:pt x="603001" y="116559"/>
                  <a:pt x="612475" y="120770"/>
                </a:cubicBezTo>
                <a:cubicBezTo>
                  <a:pt x="629094" y="128156"/>
                  <a:pt x="646981" y="132272"/>
                  <a:pt x="664234" y="138023"/>
                </a:cubicBezTo>
                <a:lnTo>
                  <a:pt x="690113" y="146649"/>
                </a:lnTo>
                <a:cubicBezTo>
                  <a:pt x="721743" y="143774"/>
                  <a:pt x="753727" y="143543"/>
                  <a:pt x="785004" y="138023"/>
                </a:cubicBezTo>
                <a:cubicBezTo>
                  <a:pt x="802913" y="134863"/>
                  <a:pt x="819509" y="126521"/>
                  <a:pt x="836762" y="120770"/>
                </a:cubicBezTo>
                <a:lnTo>
                  <a:pt x="888521" y="103517"/>
                </a:lnTo>
                <a:cubicBezTo>
                  <a:pt x="897147" y="100642"/>
                  <a:pt x="905307" y="94891"/>
                  <a:pt x="914400" y="94891"/>
                </a:cubicBezTo>
                <a:lnTo>
                  <a:pt x="974785" y="94891"/>
                </a:ln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Right Brace 36"/>
          <p:cNvSpPr/>
          <p:nvPr/>
        </p:nvSpPr>
        <p:spPr>
          <a:xfrm rot="16200000">
            <a:off x="4103948" y="3525227"/>
            <a:ext cx="288032" cy="1944216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18022"/>
            <a:ext cx="6950668" cy="123322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312" y="3169010"/>
            <a:ext cx="5839191" cy="41032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639" y="3933056"/>
            <a:ext cx="856716" cy="27054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439" y="4961901"/>
            <a:ext cx="1037077" cy="37425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583" y="5009953"/>
            <a:ext cx="1183621" cy="31337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1" y="6014942"/>
            <a:ext cx="7392554" cy="3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1700812"/>
            <a:ext cx="2538588" cy="118362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4005064"/>
            <a:ext cx="3904826" cy="118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3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Examples</a:t>
            </a:r>
            <a:endParaRPr lang="en-CA" dirty="0"/>
          </a:p>
        </p:txBody>
      </p:sp>
      <p:pic>
        <p:nvPicPr>
          <p:cNvPr id="30" name="図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41" y="4652376"/>
            <a:ext cx="2216188" cy="41032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1" y="1868979"/>
            <a:ext cx="737226" cy="371996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1" y="2768972"/>
            <a:ext cx="1077658" cy="435123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41" y="3732092"/>
            <a:ext cx="2229715" cy="48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8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Aside: prove subset inclusion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1700811"/>
            <a:ext cx="5839203" cy="34043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636913"/>
            <a:ext cx="4838196" cy="37425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3606830"/>
            <a:ext cx="7523327" cy="34494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4653135"/>
            <a:ext cx="2919597" cy="36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1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87"/>
  <p:tag name="LATEXADDIN" val="\documentclass{article}&#10;\usepackage{amsmath}&#10;\pagestyle{empty}&#10;\begin{document}&#10;&#10;&#10;$\Sigma = \{\alpha, \beta, \gamma, \sigma, ...\}$&#10;\end{document}"/>
  <p:tag name="IGUANATEXSIZE" val="20"/>
  <p:tag name="IGUANATEXCURSOR" val="1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2014.5"/>
  <p:tag name="LATEXADDIN" val="\documentclass{article}&#10;\usepackage{amsmath}&#10;\usepackage{color}&#10;\pagestyle{empty}&#10;\begin{document}&#10;&#10;{\color{blue} Alphabet} $\Sigma$ is a finite set of symbols:&#10;&#10;\end{document}"/>
  <p:tag name="IGUANATEXSIZE" val="20"/>
  <p:tag name="IGUANATEXCURSOR" val="1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17"/>
  <p:tag name="LATEXADDIN" val="\documentclass{article}&#10;\usepackage{amsmath}&#10;\usepackage{color}&#10;\pagestyle{empty}&#10;\begin{document}&#10;&#10;(Later we shall call symbols {\color{blue} events} &#10;and $\Sigma$ {\color{blue} event set})&#10;\end{document}"/>
  <p:tag name="IGUANATEXSIZE" val="20"/>
  <p:tag name="IGUANATEXCURSOR" val="18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930.5"/>
  <p:tag name="LATEXADDIN" val="\documentclass{article}&#10;\usepackage{amsmath}&#10;\pagestyle{empty}&#10;\begin{document}&#10;&#10;&#10;$s=\sigma_1 \sigma_2 \cdots \sigma_k,\ \ \sigma_i \in \Sigma, \ i =1,...,k$&#10;\end{document}"/>
  <p:tag name="IGUANATEXSIZE" val="20"/>
  <p:tag name="IGUANATEXCURSOR" val="8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9.25"/>
  <p:tag name="ORIGINALWIDTH" val="2424"/>
  <p:tag name="LATEXADDIN" val="\documentclass{article}&#10;\usepackage{amsmath}&#10;\usepackage{color}&#10;\pagestyle{empty}&#10;\begin{document}&#10;&#10;A {\color{blue} string} on $\Sigma$ is a finite sequence of symbols &#10;&#10;from $\Sigma$:&#10;&#10;\end{document}"/>
  <p:tag name="IGUANATEXSIZE" val="20"/>
  <p:tag name="IGUANATEXCURSOR" val="1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93"/>
  <p:tag name="LATEXADDIN" val="\documentclass{article}&#10;\usepackage{amsmath}&#10;\usepackage{color}&#10;\pagestyle{empty}&#10;\begin{document}&#10;&#10;Denote by {\color{blue} $\Sigma^+$} the set of all strings on $\Sigma$&#10;\end{document}"/>
  <p:tag name="IGUANATEXSIZE" val="20"/>
  <p:tag name="IGUANATEXCURSOR" val="16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889.25"/>
  <p:tag name="LATEXADDIN" val="\documentclass{article}&#10;\usepackage{amsmath}&#10;\usepackage{color}&#10;\pagestyle{empty}&#10;\begin{document}&#10;&#10;Let $\epsilon$ be the {\color{blue} empty string} ($\epsilon \notin \Sigma^+$)&#10;\end{document}"/>
  <p:tag name="IGUANATEXSIZE" val="20"/>
  <p:tag name="IGUANATEXCURSOR" val="17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045.25"/>
  <p:tag name="LATEXADDIN" val="\documentclass{article}&#10;\usepackage{amsmath}&#10;\usepackage{color}&#10;\pagestyle{empty}&#10;\begin{document}&#10;&#10;Write {\color{blue} $\Sigma^*$} $= \{\epsilon\} \ \dot\cup \ \Sigma^+$ (``Kleene star'')&#10;&#10;\end{document}"/>
  <p:tag name="IGUANATEXSIZE" val="20"/>
  <p:tag name="IGUANATEXCURSOR" val="17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2.25"/>
  <p:tag name="ORIGINALWIDTH" val="593.25"/>
  <p:tag name="LATEXADDIN" val="\documentclass{article}&#10;\usepackage{amsmath}&#10;\usepackage{color}&#10;\pagestyle{empty}&#10;\begin{document}&#10;&#10;1) $\Sigma= \{\alpha\}$&#10;&#10;\ \ \ \ $\Sigma^+= ?$&#10;&#10;\ \ \ \ $\Sigma^*= ?$&#10;&#10;\end{document}"/>
  <p:tag name="IGUANATEXSIZE" val="20"/>
  <p:tag name="IGUANATEXCURSOR" val="15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2.25"/>
  <p:tag name="ORIGINALWIDTH" val="730.5"/>
  <p:tag name="LATEXADDIN" val="\documentclass{article}&#10;\usepackage{amsmath}&#10;\usepackage{color}&#10;\pagestyle{empty}&#10;\begin{document}&#10;&#10;2) $\Sigma= \{\alpha, \beta\}$&#10;&#10;\ \ \ \ $\Sigma^+= ?$&#10;&#10;\ \ \ \ $\Sigma^*= ?$&#10;&#10;\end{document}"/>
  <p:tag name="IGUANATEXSIZE" val="20"/>
  <p:tag name="IGUANATEXCURSOR" val="1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5.25"/>
  <p:tag name="ORIGINALWIDTH" val="517.5"/>
  <p:tag name="LATEXADDIN" val="\documentclass{article}&#10;\usepackage{amsmath}&#10;\usepackage{color}&#10;\pagestyle{empty}&#10;\begin{document}&#10;&#10;3) $\Sigma= \emptyset$&#10;&#10;\ \ \ \ $\Sigma^+= ?$&#10;&#10;\ \ \ \ $\Sigma^*= ?$&#10;&#10;\end{document}"/>
  <p:tag name="IGUANATEXSIZE" val="20"/>
  <p:tag name="IGUANATEXCURSOR" val="1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038"/>
  <p:tag name="LATEXADDIN" val="\documentclass{article}&#10;\usepackage{amsmath}&#10;\pagestyle{empty}&#10;\begin{document}&#10;&#10;&#10;$cat: \Sigma^* \times \Sigma^* \rightarrow \Sigma^* $&#10;\end{document}"/>
  <p:tag name="IGUANATEXSIZE" val="20"/>
  <p:tag name="IGUANATEXCURSOR" val="13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01.25"/>
  <p:tag name="LATEXADDIN" val="\documentclass{article}&#10;\usepackage{amsmath}&#10;\pagestyle{empty}&#10;\begin{document}&#10;&#10;&#10;$cat(s_1,s_2)=s_1 s_2,\ s_1,s_2 \in \Sigma^* $&#10;\end{document}"/>
  <p:tag name="IGUANATEXSIZE" val="20"/>
  <p:tag name="IGUANATEXCURSOR" val="1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78.5"/>
  <p:tag name="LATEXADDIN" val="\documentclass{article}&#10;\usepackage{amsmath}&#10;\pagestyle{empty}&#10;\begin{document}&#10;&#10;&#10;$cat(s,\epsilon) = s = cat(\epsilon,s),\ s \in \Sigma^* $&#10;\end{document}"/>
  <p:tag name="IGUANATEXSIZE" val="20"/>
  <p:tag name="IGUANATEXCURSOR" val="1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1882.5"/>
  <p:tag name="LATEXADDIN" val="\documentclass{article}&#10;\usepackage{amsmath}&#10;\usepackage{color}&#10;\pagestyle{empty}&#10;\begin{document}&#10;&#10;$\epsilon$ is the {\color{red} unit element} of catenation:&#10;&#10;\end{document}"/>
  <p:tag name="IGUANATEXSIZE" val="20"/>
  <p:tag name="IGUANATEXCURSOR" val="15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269.75"/>
  <p:tag name="LATEXADDIN" val="\documentclass{article}&#10;\usepackage{amsmath}&#10;\usepackage{color}&#10;\pagestyle{empty}&#10;\begin{document}&#10;&#10;$cat$ is {\it not} {\color{red} commutative}:&#10;&#10;\end{document}"/>
  <p:tag name="IGUANATEXSIZE" val="20"/>
  <p:tag name="IGUANATEXCURSOR" val="10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18.5"/>
  <p:tag name="LATEXADDIN" val="\documentclass{article}&#10;\usepackage{amsmath}&#10;\pagestyle{empty}&#10;\begin{document}&#10;&#10;&#10;$cat(s_1,s_2) \neq cat(s_2,s_1),\ s_1, s_2 \in \Sigma^* $&#10;&#10;&#10;\end{document}"/>
  <p:tag name="IGUANATEXSIZE" val="20"/>
  <p:tag name="IGUANATEXCURSOR" val="12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1227.75"/>
  <p:tag name="LATEXADDIN" val="\documentclass{article}&#10;\usepackage{amsmath}&#10;\usepackage{color}&#10;\pagestyle{empty}&#10;\begin{document}&#10;&#10;Let $s \in \Sigma^*$ be a string.&#10;&#10;{\color{blue} Length} $|s|$:&#10;&#10;\end{document}"/>
  <p:tag name="IGUANATEXSIZE" val="20"/>
  <p:tag name="IGUANATEXCURSOR" val="13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822.5"/>
  <p:tag name="LATEXADDIN" val="\documentclass{article}&#10;\usepackage{amsmath}&#10;\pagestyle{empty}&#10;\begin{document}&#10;&#10;&#10;if $s = \sigma_1 \cdots \sigma_k \in \Sigma^+$, then $|s|=k$&#10;\end{document}"/>
  <p:tag name="IGUANATEXSIZE" val="20"/>
  <p:tag name="IGUANATEXCURSOR" val="8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96.5"/>
  <p:tag name="LATEXADDIN" val="\documentclass{article}&#10;\usepackage{amsmath}&#10;\pagestyle{empty}&#10;\begin{document}&#10;&#10;&#10;if $s = \epsilon $, then $|s|=0$&#10;&#10;\end{document}"/>
  <p:tag name="IGUANATEXSIZE" val="20"/>
  <p:tag name="IGUANATEXCURSOR" val="11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58"/>
  <p:tag name="LATEXADDIN" val="\documentclass{article}&#10;\usepackage{amsmath}&#10;\pagestyle{empty}&#10;\begin{document}&#10;&#10;$|cat(s,t)| = |s| + |t|$,\ \ \ $s,t \in \Sigma^* $ (why?)&#10;&#10;\end{document}"/>
  <p:tag name="IGUANATEXSIZE" val="20"/>
  <p:tag name="IGUANATEXCURSOR" val="1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896.75"/>
  <p:tag name="LATEXADDIN" val="\documentclass{article}&#10;\usepackage{amsmath}&#10;\pagestyle{empty}&#10;\begin{document}&#10;&#10;&#10;if there exists $s_2 \in \Sigma^*$ s.t. $s_1 s_2 = s$&#10;\end{document}"/>
  <p:tag name="IGUANATEXSIZE" val="20"/>
  <p:tag name="IGUANATEXCURSOR" val="1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9.5"/>
  <p:tag name="ORIGINALWIDTH" val="2106.75"/>
  <p:tag name="LATEXADDIN" val="\documentclass{article}&#10;\usepackage{amsmath}&#10;\usepackage{color}&#10;\pagestyle{empty}&#10;\begin{document}&#10;&#10;Let $s \in \Sigma^*$ be a string.&#10;&#10;$s_1 \in \Sigma^*$ is a {\color{blue} prefix} of $s$, written $s_1 \leq s$,&#10;&#10;\end{document}"/>
  <p:tag name="IGUANATEXSIZE" val="20"/>
  <p:tag name="IGUANATEXCURSOR" val="15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LATEXADDIN" val="\documentclass{article}&#10;\usepackage{amsmath}&#10;\pagestyle{empty}&#10;\begin{document}&#10;&#10;&#10;$s$&#10;&#10;\end{document}"/>
  <p:tag name="IGUANATEXSIZE" val="20"/>
  <p:tag name="IGUANATEXCURSOR" val="8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6.75"/>
  <p:tag name="LATEXADDIN" val="\documentclass{article}&#10;\usepackage{amsmath}&#10;\pagestyle{empty}&#10;\begin{document}&#10;&#10;&#10;$s_2$&#10;&#10;\end{document}"/>
  <p:tag name="IGUANATEXSIZE" val="20"/>
  <p:tag name="IGUANATEXCURSOR" val="8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3.75"/>
  <p:tag name="LATEXADDIN" val="\documentclass{article}&#10;\usepackage{amsmath}&#10;\pagestyle{empty}&#10;\begin{document}&#10;&#10;&#10;$s_1$&#10;&#10;\end{document}"/>
  <p:tag name="IGUANATEXSIZE" val="20"/>
  <p:tag name="IGUANATEXCURSOR" val="8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29.75"/>
  <p:tag name="LATEXADDIN" val="\documentclass{article}&#10;\usepackage{amsmath}&#10;\pagestyle{empty}&#10;\begin{document}&#10;&#10;For every $s\in \Sigma^*$, $\epsilon \leq s$ and $s \leq s$ (why?)&#10;&#10;\end{document}"/>
  <p:tag name="IGUANATEXSIZE" val="20"/>
  <p:tag name="IGUANATEXCURSOR" val="14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"/>
  <p:tag name="ORIGINALWIDTH" val="1633.5"/>
  <p:tag name="LATEXADDIN" val="\documentclass{article}&#10;\usepackage{amsmath}&#10;\usepackage{color}&#10;\pagestyle{empty}&#10;\begin{document}&#10;&#10;1) Let $s = \alpha \beta \alpha \gamma$.&#10;&#10; \ \ \ \ What are the prefixes of $s$?&#10;&#10;\end{document}"/>
  <p:tag name="IGUANATEXSIZE" val="20"/>
  <p:tag name="IGUANATEXCURSOR" val="14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"/>
  <p:tag name="ORIGINALWIDTH" val="1638"/>
  <p:tag name="LATEXADDIN" val="\documentclass{article}&#10;\usepackage{amsmath}&#10;\usepackage{color}&#10;\pagestyle{empty}&#10;\begin{document}&#10;&#10;2) Let $s = \epsilon$&#10;&#10;\ \ \ \ What are the prefixes of $s$?&#10;&#10;\end{document}"/>
  <p:tag name="IGUANATEXSIZE" val="20"/>
  <p:tag name="IGUANATEXCURSOR" val="16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681.5"/>
  <p:tag name="LATEXADDIN" val="\documentclass{article}&#10;\usepackage{amsmath}&#10;\pagestyle{empty}&#10;\begin{document}&#10;&#10;&#10;$L$ on $\Sigma$ is any subset of $\Sigma^*$, i.e.&#10;&#10;\end{document}"/>
  <p:tag name="IGUANATEXSIZE" val="20"/>
  <p:tag name="IGUANATEXCURSOR" val="10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79.5"/>
  <p:tag name="LATEXADDIN" val="\documentclass{article}&#10;\usepackage{amsmath}&#10;\pagestyle{empty}&#10;\begin{document}&#10;&#10;&#10;$L \subseteq \Sigma^*$&#10;&#10;\end{document}"/>
  <p:tag name="IGUANATEXSIZE" val="20"/>
  <p:tag name="IGUANATEXCURSOR" val="10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2556"/>
  <p:tag name="LATEXADDIN" val="\documentclass{article}&#10;\usepackage{amsmath}&#10;\pagestyle{empty}&#10;\begin{document}&#10;&#10;Let $Pwr(\Sigma^*)$ denote the {\it powerset} of $\Sigma^*$, &#10;&#10;namely $Pwr(\Sigma^*)$ is the set of all subsets of $\Sigma^*$.&#10;&#10;Then $L \in Pwr(\Sigma^*)$.&#10;&#10;\end{document}"/>
  <p:tag name="IGUANATEXSIZE" val="20"/>
  <p:tag name="IGUANATEXCURSOR" val="23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61.25"/>
  <p:tag name="LATEXADDIN" val="\documentclass{article}&#10;\usepackage{amsmath}&#10;\pagestyle{empty}&#10;\begin{document}&#10;&#10;&#10;(A language on $\Sigma$ is a set of strings on $\Sigma$)&#10;&#10;\end{document}"/>
  <p:tag name="IGUANATEXSIZE" val="20"/>
  <p:tag name="IGUANATEXCURSOR" val="1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1757.25"/>
  <p:tag name="LATEXADDIN" val="\documentclass{article}&#10;\usepackage{amsmath}&#10;\usepackage{color}&#10;\pagestyle{empty}&#10;\begin{document}&#10;&#10;Let $S = \{1,2,3\}$.&#10;&#10;What is $Pwr(S)$?&#10;&#10;How many elements in $Pwr(S)$?&#10;&#10;\end{document}"/>
  <p:tag name="IGUANATEXSIZE" val="20"/>
  <p:tag name="IGUANATEXCURSOR" val="16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"/>
  <p:tag name="ORIGINALWIDTH" val="2627.25"/>
  <p:tag name="LATEXADDIN" val="\documentclass{article}&#10;\usepackage{amsmath}&#10;\usepackage{color}&#10;\pagestyle{empty}&#10;\begin{document}&#10;&#10;Let $S$ be a fintie set of $n$ elements. &#10;&#10;Then $Pwr(S)$ has {\color{red} $2^n$} elements, thus ``powerset''.&#10;&#10;\end{document}"/>
  <p:tag name="IGUANATEXSIZE" val="20"/>
  <p:tag name="IGUANATEXCURSOR" val="18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1401.75"/>
  <p:tag name="LATEXADDIN" val="\documentclass{article}&#10;\usepackage{amsmath}&#10;\usepackage{color}&#10;\pagestyle{empty}&#10;\begin{document}&#10;&#10;1) $\emptyset$ (the empty language)&#10;&#10;\end{document}"/>
  <p:tag name="IGUANATEXSIZE" val="20"/>
  <p:tag name="IGUANATEXCURSOR" val="13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745.75"/>
  <p:tag name="LATEXADDIN" val="\documentclass{article}&#10;\usepackage{amsmath}&#10;\usepackage{color}&#10;\pagestyle{empty}&#10;\begin{document}&#10;&#10;3) $\Sigma^+$ (the language containing every string but $\epsilon$)&#10;&#10;\end{document}"/>
  <p:tag name="IGUANATEXSIZE" val="20"/>
  <p:tag name="IGUANATEXCURSOR" val="16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9"/>
  <p:tag name="LATEXADDIN" val="\documentclass{article}&#10;\usepackage{amsmath}&#10;\usepackage{color}&#10;\pagestyle{empty}&#10;\begin{document}&#10;&#10;2) $\{\epsilon\}$ (the language containing only $\epsilon$)&#10;&#10;\end{document}"/>
  <p:tag name="IGUANATEXSIZE" val="20"/>
  <p:tag name="IGUANATEXCURSOR" val="15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99.5"/>
  <p:tag name="LATEXADDIN" val="\documentclass{article}&#10;\usepackage{amsmath}&#10;\usepackage{color}&#10;\pagestyle{empty}&#10;\begin{document}&#10;&#10;4) $\Sigma^*$ (the language containing all strings on $\Sigma$)&#10;&#10;\end{document}"/>
  <p:tag name="IGUANATEXSIZE" val="20"/>
  <p:tag name="IGUANATEXCURSOR" val="16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3.25"/>
  <p:tag name="LATEXADDIN" val="\documentclass{article}&#10;\usepackage{amsmath}&#10;\usepackage{color}&#10;\pagestyle{empty}&#10;\begin{document}&#10;&#10;Let $\Sigma=\{\alpha, \beta\}$&#10;&#10;\end{document}"/>
  <p:tag name="IGUANATEXSIZE" val="20"/>
  <p:tag name="IGUANATEXCURSOR" val="12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42.25"/>
  <p:tag name="LATEXADDIN" val="\documentclass{article}&#10;\usepackage{amsmath}&#10;\usepackage{color}&#10;\pagestyle{empty}&#10;\begin{document}&#10;&#10;1) $L_1= \{\alpha^n | n=0,1,2,...\} = \alpha^*$&#10;&#10;\end{document}"/>
  <p:tag name="IGUANATEXSIZE" val="20"/>
  <p:tag name="IGUANATEXCURSOR" val="14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92.25"/>
  <p:tag name="LATEXADDIN" val="\documentclass{article}&#10;\usepackage{amsmath}&#10;\usepackage{color}&#10;\pagestyle{empty}&#10;\begin{document}&#10;&#10;2) $L_2= \{\alpha^n \beta^n | n=0,1,2,...\}$&#10;&#10;\end{document}"/>
  <p:tag name="IGUANATEXSIZE" val="20"/>
  <p:tag name="IGUANATEXCURSOR" val="14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23"/>
  <p:tag name="LATEXADDIN" val="\documentclass{article}&#10;\usepackage{amsmath}&#10;\usepackage{color}&#10;\pagestyle{empty}&#10;\begin{document}&#10;&#10;3) $L_3= \{(\alpha \beta)^n | n=0,1,2,...\}$&#10;&#10;\end{document}"/>
  <p:tag name="IGUANATEXSIZE" val="20"/>
  <p:tag name="IGUANATEXCURSOR" val="1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164.5"/>
  <p:tag name="LATEXADDIN" val="\documentclass{article}&#10;\usepackage{amsmath}&#10;\usepackage{color}&#10;\pagestyle{empty}&#10;\begin{document}&#10;&#10;4) $L_4= \{s| \#\alpha(s)=\#\beta(s)\}$,&#10;&#10;\ \ \ \ where $\#\alpha(s)$: the number of $\alpha$'s in $s$&#10;&#10;&#10;\end{document}"/>
  <p:tag name="IGUANATEXSIZE" val="20"/>
  <p:tag name="IGUANATEXCURSOR" val="14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0.25"/>
  <p:tag name="ORIGINALWIDTH" val="2312.25"/>
  <p:tag name="LATEXADDIN" val="\documentclass{article}&#10;\usepackage{amsmath}&#10;\usepackage{color}&#10;\pagestyle{empty}&#10;\begin{document}&#10;&#10;Let $L \subseteq \Sigma^*$ be a language. &#10;&#10;The {\color{blue} prefix closure} of $L$, written $\overline{L}$, &#10;&#10;is the set of all prefixes of the strings in $L$:&#10;&#10;\end{document}"/>
  <p:tag name="IGUANATEXSIZE" val="20"/>
  <p:tag name="IGUANATEXCURSOR" val="21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942.5"/>
  <p:tag name="LATEXADDIN" val="\documentclass{article}&#10;\usepackage{amsmath}&#10;\usepackage{color}&#10;\pagestyle{empty}&#10;\begin{document}&#10;&#10;$\overline{L} = \{s_1 \in \Sigma^* \ |\ (\exists s_2 \in \Sigma^*) s_1 s_2 \in L \}$&#10;\end{document}"/>
  <p:tag name="IGUANATEXSIZE" val="20"/>
  <p:tag name="IGUANATEXCURSOR" val="18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285"/>
  <p:tag name="LATEXADDIN" val="\documentclass{article}&#10;\usepackage{amsmath}&#10;\pagestyle{empty}&#10;\begin{document}&#10;&#10;&#10;$s \in L$&#10;&#10;\end{document}"/>
  <p:tag name="IGUANATEXSIZE" val="20"/>
  <p:tag name="IGUANATEXCURSOR" val="9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5"/>
  <p:tag name="LATEXADDIN" val="\documentclass{article}&#10;\usepackage{amsmath}&#10;\pagestyle{empty}&#10;\begin{document}&#10;&#10;&#10;$s_1 \in \overline{L}$&#10;&#10;\end{document}"/>
  <p:tag name="IGUANATEXSIZE" val="20"/>
  <p:tag name="IGUANATEXCURSOR" val="10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93.75"/>
  <p:tag name="LATEXADDIN" val="\documentclass{article}&#10;\usepackage{amsmath}&#10;\pagestyle{empty}&#10;\begin{document}&#10;&#10;&#10;$s_2 \in \Sigma^*$&#10;&#10;\end{document}"/>
  <p:tag name="IGUANATEXSIZE" val="20"/>
  <p:tag name="IGUANATEXCURSOR" val="8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2459.25"/>
  <p:tag name="LATEXADDIN" val="\documentclass{article}&#10;\usepackage{amsmath}&#10;\usepackage{color}&#10;\pagestyle{empty}&#10;\begin{document}&#10;&#10;&#10;We say $L$ is {\color{blue} prefix closed}, or closed, if $L = \overline{L}$.&#10;&#10;&#10;\end{document}"/>
  <p:tag name="IGUANATEXSIZE" val="20"/>
  <p:tag name="IGUANATEXCURSOR" val="17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3.75"/>
  <p:tag name="ORIGINALWIDTH" val="844.5"/>
  <p:tag name="LATEXADDIN" val="\documentclass{article}&#10;\usepackage{amsmath}&#10;\usepackage{color}&#10;\pagestyle{empty}&#10;\begin{document}&#10;&#10;1) Let $L=\{\alpha\}$.&#10;&#10;\ \ \ \ $\overline{L}=?$&#10;&#10;\ \ \ \ Is $L$ closed?&#10;&#10;\end{document}"/>
  <p:tag name="IGUANATEXSIZE" val="20"/>
  <p:tag name="IGUANATEXCURSOR" val="17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3.75"/>
  <p:tag name="ORIGINALWIDTH" val="1299"/>
  <p:tag name="LATEXADDIN" val="\documentclass{article}&#10;\usepackage{amsmath}&#10;\usepackage{color}&#10;\pagestyle{empty}&#10;\begin{document}&#10;&#10;2) Let $L=\{\epsilon, \alpha, \beta, \alpha\beta\}$.&#10;&#10;\ \ \ \ $\overline{L}=?$&#10;&#10;\ \ \ \ Is $L$ closed?&#10;&#10;\end{document}"/>
  <p:tag name="IGUANATEXSIZE" val="20"/>
  <p:tag name="IGUANATEXCURSOR" val="14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737.25"/>
  <p:tag name="LATEXADDIN" val="\documentclass{article}&#10;\usepackage{amsmath}&#10;\usepackage{color}&#10;\pagestyle{empty}&#10;\begin{document}&#10;&#10;$L \subseteq \overline{L}$ (why?)&#10;&#10;&#10;\end{document}"/>
  <p:tag name="IGUANATEXSIZE" val="20"/>
  <p:tag name="IGUANATEXCURSOR" val="13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45.25"/>
  <p:tag name="LATEXADDIN" val="\documentclass{article}&#10;\usepackage{amsmath}&#10;\usepackage{color}&#10;\pagestyle{empty}&#10;\begin{document}&#10;&#10;$\overline{\emptyset} = ?$&#10;&#10;&#10;&#10;\end{document}"/>
  <p:tag name="IGUANATEXSIZE" val="20"/>
  <p:tag name="IGUANATEXCURSOR" val="12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358.5"/>
  <p:tag name="LATEXADDIN" val="\documentclass{article}&#10;\usepackage{amsmath}&#10;\usepackage{color}&#10;\pagestyle{empty}&#10;\begin{document}&#10;&#10;$\overline{\{\epsilon\}} = ?$&#10;&#10;&#10;&#10;\end{document}"/>
  <p:tag name="IGUANATEXSIZE" val="20"/>
  <p:tag name="IGUANATEXCURSOR" val="12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1.25"/>
  <p:tag name="ORIGINALWIDTH" val="741.75"/>
  <p:tag name="LATEXADDIN" val="\documentclass{article}&#10;\usepackage{amsmath}&#10;\usepackage{color}&#10;\pagestyle{empty}&#10;\begin{document}&#10;&#10;$\overline{\overline{L}} = \overline{L}$ (why?)&#10;&#10;&#10;\end{document}"/>
  <p:tag name="IGUANATEXSIZE" val="20"/>
  <p:tag name="IGUANATEXCURSOR" val="14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942.5"/>
  <p:tag name="LATEXADDIN" val="\documentclass{article}&#10;\usepackage{amsmath}&#10;\usepackage{color}&#10;\pagestyle{empty}&#10;\begin{document}&#10;&#10;Let $A, B$ be two sets. Prove $A \subseteq B$.&#10;&#10;\end{document}"/>
  <p:tag name="IGUANATEXSIZE" val="20"/>
  <p:tag name="IGUANATEXCURSOR" val="14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09.5"/>
  <p:tag name="LATEXADDIN" val="\documentclass{article}&#10;\usepackage{amsmath}&#10;\usepackage{color}&#10;\pagestyle{empty}&#10;\begin{document}&#10;&#10;$A \subseteq B$ means $(\forall x \in A) x \in B$.&#10;&#10;\end{document}"/>
  <p:tag name="IGUANATEXSIZE" val="20"/>
  <p:tag name="IGUANATEXCURSOR" val="14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2502.75"/>
  <p:tag name="LATEXADDIN" val="\documentclass{article}&#10;\usepackage{amsmath}&#10;\usepackage{color}&#10;\pagestyle{empty}&#10;\begin{document}&#10;&#10;Method: Let $x \in A$ be arbitrary. Show $x \in B$.&#10;&#10;\end{document}"/>
  <p:tag name="IGUANATEXSIZE" val="20"/>
  <p:tag name="IGUANATEXCURSOR" val="14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"/>
  <p:tag name="ORIGINALWIDTH" val="971.25"/>
  <p:tag name="LATEXADDIN" val="\documentclass{article}&#10;\usepackage{amsmath}&#10;\usepackage{color}&#10;\pagestyle{empty}&#10;\begin{document}&#10;&#10;Let's show $L \subseteq \overline{L}$.&#10;&#10;&#10;\end{document}"/>
  <p:tag name="IGUANATEXSIZE" val="20"/>
  <p:tag name="IGUANATEXCURSOR" val="13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16712</TotalTime>
  <Words>39</Words>
  <Application>Microsoft Office PowerPoint</Application>
  <PresentationFormat>画面に合わせる (4:3)</PresentationFormat>
  <Paragraphs>21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17</vt:i4>
      </vt:variant>
    </vt:vector>
  </HeadingPairs>
  <TitlesOfParts>
    <vt:vector size="21" baseType="lpstr">
      <vt:lpstr>Arial</vt:lpstr>
      <vt:lpstr>Calibri</vt:lpstr>
      <vt:lpstr>Office Theme</vt:lpstr>
      <vt:lpstr>Custom Design</vt:lpstr>
      <vt:lpstr>Alphabet, Strings, Languages</vt:lpstr>
      <vt:lpstr>Alphabet</vt:lpstr>
      <vt:lpstr>Strings</vt:lpstr>
      <vt:lpstr>Strings</vt:lpstr>
      <vt:lpstr>Examples</vt:lpstr>
      <vt:lpstr>Catenation of strings</vt:lpstr>
      <vt:lpstr>String length</vt:lpstr>
      <vt:lpstr>String prefix</vt:lpstr>
      <vt:lpstr>Examples</vt:lpstr>
      <vt:lpstr>Languages</vt:lpstr>
      <vt:lpstr>Aside: powerset</vt:lpstr>
      <vt:lpstr>Examples of languages</vt:lpstr>
      <vt:lpstr>Examples of languages</vt:lpstr>
      <vt:lpstr>Language closure</vt:lpstr>
      <vt:lpstr>Examples</vt:lpstr>
      <vt:lpstr>Examples</vt:lpstr>
      <vt:lpstr>Aside: prove subset inclusion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Kai Cai</cp:lastModifiedBy>
  <cp:revision>442</cp:revision>
  <dcterms:created xsi:type="dcterms:W3CDTF">2012-09-17T19:21:51Z</dcterms:created>
  <dcterms:modified xsi:type="dcterms:W3CDTF">2018-04-10T08:34:36Z</dcterms:modified>
</cp:coreProperties>
</file>