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handoutMasterIdLst>
    <p:handoutMasterId r:id="rId21"/>
  </p:handoutMasterIdLst>
  <p:sldIdLst>
    <p:sldId id="256" r:id="rId3"/>
    <p:sldId id="303" r:id="rId4"/>
    <p:sldId id="292" r:id="rId5"/>
    <p:sldId id="332" r:id="rId6"/>
    <p:sldId id="333" r:id="rId7"/>
    <p:sldId id="338" r:id="rId8"/>
    <p:sldId id="335" r:id="rId9"/>
    <p:sldId id="342" r:id="rId10"/>
    <p:sldId id="409" r:id="rId11"/>
    <p:sldId id="336" r:id="rId12"/>
    <p:sldId id="396" r:id="rId13"/>
    <p:sldId id="334" r:id="rId14"/>
    <p:sldId id="339" r:id="rId15"/>
    <p:sldId id="397" r:id="rId16"/>
    <p:sldId id="406" r:id="rId17"/>
    <p:sldId id="343" r:id="rId18"/>
    <p:sldId id="54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9" autoAdjust="0"/>
    <p:restoredTop sz="96190" autoAdjust="0"/>
  </p:normalViewPr>
  <p:slideViewPr>
    <p:cSldViewPr>
      <p:cViewPr varScale="1">
        <p:scale>
          <a:sx n="123" d="100"/>
          <a:sy n="123" d="100"/>
        </p:scale>
        <p:origin x="1864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5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2FC24-B5B1-0A40-9220-2C9166D131EC}" type="datetimeFigureOut">
              <a:rPr lang="en-US" smtClean="0"/>
              <a:pPr/>
              <a:t>4/5/21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11F3D-84C3-E04C-8BF9-C0A0DCB876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40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6DA0D-6C61-0040-AABE-3E6D264D4214}" type="datetimeFigureOut">
              <a:rPr lang="en-US" smtClean="0"/>
              <a:pPr/>
              <a:t>4/5/21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6F6456-F6D9-474D-A94F-BAB655D944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504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2021-04-05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2021-04-05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2021-04-05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2021-04-05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2021-04-05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2021-04-05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2021-04-05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2021-04-05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2021-04-05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2021-04-05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2021-04-05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574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62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9892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85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4958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1666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4/5/21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2346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6445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7055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335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4/5/21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902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/>
              <a:t>2012.12.14 (Friday)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/>
              <a:t>DES Workshop at CDC’12, Maui, HI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F1EF8-3B1E-5B40-B0AD-81CFE690B49A}" type="datetimeFigureOut">
              <a:rPr lang="en-US" smtClean="0"/>
              <a:pPr/>
              <a:t>4/5/21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637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3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2" Type="http://schemas.microsoft.com/office/2007/relationships/media" Target="../media/media1.mp4"/><Relationship Id="rId1" Type="http://schemas.openxmlformats.org/officeDocument/2006/relationships/tags" Target="../tags/tag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9776" y="1094879"/>
            <a:ext cx="8206680" cy="1470025"/>
          </a:xfrm>
        </p:spPr>
        <p:txBody>
          <a:bodyPr/>
          <a:lstStyle/>
          <a:p>
            <a:r>
              <a:rPr lang="en-CA" dirty="0">
                <a:solidFill>
                  <a:srgbClr val="0000FF"/>
                </a:solidFill>
              </a:rPr>
              <a:t>Control of Discrete-Event Systems</a:t>
            </a:r>
            <a:br>
              <a:rPr lang="en-CA" dirty="0">
                <a:solidFill>
                  <a:srgbClr val="0000FF"/>
                </a:solidFill>
              </a:rPr>
            </a:br>
            <a:endParaRPr lang="en-CA" sz="3600" dirty="0">
              <a:solidFill>
                <a:srgbClr val="0000FF"/>
              </a:solidFill>
            </a:endParaRPr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403648" y="3212976"/>
            <a:ext cx="6400800" cy="3312368"/>
          </a:xfrm>
        </p:spPr>
        <p:txBody>
          <a:bodyPr>
            <a:normAutofit/>
          </a:bodyPr>
          <a:lstStyle/>
          <a:p>
            <a:r>
              <a:rPr lang="en-CA" dirty="0">
                <a:solidFill>
                  <a:schemeClr val="tx1"/>
                </a:solidFill>
              </a:rPr>
              <a:t>Instructor: Kai Cai</a:t>
            </a:r>
          </a:p>
          <a:p>
            <a:endParaRPr lang="en-CA" dirty="0">
              <a:solidFill>
                <a:schemeClr val="tx1"/>
              </a:solidFill>
            </a:endParaRPr>
          </a:p>
          <a:p>
            <a:r>
              <a:rPr lang="en-CA" dirty="0">
                <a:solidFill>
                  <a:schemeClr val="tx1"/>
                </a:solidFill>
              </a:rPr>
              <a:t>Period: 2021.04–07</a:t>
            </a:r>
          </a:p>
          <a:p>
            <a:endParaRPr lang="en-CA" dirty="0">
              <a:solidFill>
                <a:schemeClr val="tx1"/>
              </a:solidFill>
            </a:endParaRPr>
          </a:p>
          <a:p>
            <a:r>
              <a:rPr lang="en-CA" dirty="0">
                <a:solidFill>
                  <a:schemeClr val="tx1"/>
                </a:solidFill>
              </a:rPr>
              <a:t>(This course will be given in English)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92896"/>
            <a:ext cx="7772400" cy="1470025"/>
          </a:xfrm>
        </p:spPr>
        <p:txBody>
          <a:bodyPr/>
          <a:lstStyle/>
          <a:p>
            <a:r>
              <a:rPr lang="en-CA" dirty="0">
                <a:solidFill>
                  <a:srgbClr val="0000FF"/>
                </a:solidFill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2328625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sz="3600" dirty="0"/>
              <a:t>Dynamic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896544"/>
          </a:xfrm>
        </p:spPr>
        <p:txBody>
          <a:bodyPr>
            <a:normAutofit/>
          </a:bodyPr>
          <a:lstStyle/>
          <a:p>
            <a:r>
              <a:rPr lang="en-CA" sz="2800" dirty="0"/>
              <a:t>Dynamic = changing (opposed to static)</a:t>
            </a:r>
          </a:p>
          <a:p>
            <a:pPr marL="0" indent="0">
              <a:buNone/>
            </a:pPr>
            <a:endParaRPr lang="en-CA" sz="2800" dirty="0"/>
          </a:p>
          <a:p>
            <a:r>
              <a:rPr lang="en-CA" sz="2800" dirty="0"/>
              <a:t>A dynamic system </a:t>
            </a:r>
          </a:p>
          <a:p>
            <a:pPr lvl="1"/>
            <a:r>
              <a:rPr lang="en-CA" dirty="0">
                <a:solidFill>
                  <a:srgbClr val="0000FF"/>
                </a:solidFill>
              </a:rPr>
              <a:t>state set </a:t>
            </a:r>
          </a:p>
          <a:p>
            <a:pPr lvl="1"/>
            <a:r>
              <a:rPr lang="en-CA" dirty="0">
                <a:solidFill>
                  <a:srgbClr val="0000FF"/>
                </a:solidFill>
              </a:rPr>
              <a:t>state transition function </a:t>
            </a:r>
          </a:p>
          <a:p>
            <a:pPr marL="457200" lvl="1" indent="0">
              <a:buNone/>
            </a:pPr>
            <a:endParaRPr lang="en-CA" dirty="0"/>
          </a:p>
          <a:p>
            <a:pPr marL="514350" indent="-457200"/>
            <a:r>
              <a:rPr lang="en-CA" sz="2800" dirty="0"/>
              <a:t>Types of dynamics</a:t>
            </a:r>
          </a:p>
          <a:p>
            <a:pPr lvl="1"/>
            <a:r>
              <a:rPr lang="en-CA" dirty="0">
                <a:solidFill>
                  <a:srgbClr val="0000FF"/>
                </a:solidFill>
              </a:rPr>
              <a:t>continuous</a:t>
            </a:r>
            <a:r>
              <a:rPr lang="en-CA" dirty="0"/>
              <a:t>(-time) dynamics 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d</a:t>
            </a:r>
            <a:r>
              <a:rPr lang="en-CA" dirty="0" err="1">
                <a:solidFill>
                  <a:srgbClr val="0000FF"/>
                </a:solidFill>
              </a:rPr>
              <a:t>iscrete</a:t>
            </a:r>
            <a:r>
              <a:rPr lang="en-CA" dirty="0"/>
              <a:t>(-event) dynamics</a:t>
            </a:r>
          </a:p>
          <a:p>
            <a:pPr lvl="1">
              <a:buFont typeface="Arial" pitchFamily="34" charset="0"/>
              <a:buChar char="•"/>
            </a:pPr>
            <a:endParaRPr lang="en-CA" dirty="0"/>
          </a:p>
          <a:p>
            <a:pPr marL="457200" lvl="1" indent="0">
              <a:buNone/>
            </a:pPr>
            <a:endParaRPr lang="en-CA" dirty="0"/>
          </a:p>
        </p:txBody>
      </p:sp>
      <p:pic>
        <p:nvPicPr>
          <p:cNvPr id="9" name="図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3271938"/>
            <a:ext cx="216024" cy="176889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9" y="2735200"/>
            <a:ext cx="648071" cy="261751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743313"/>
            <a:ext cx="146580" cy="26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665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sz="3600" dirty="0"/>
              <a:t>Continuous-time dynamic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112568"/>
          </a:xfrm>
        </p:spPr>
        <p:txBody>
          <a:bodyPr>
            <a:normAutofit lnSpcReduction="10000"/>
          </a:bodyPr>
          <a:lstStyle/>
          <a:p>
            <a:pPr marL="514350" indent="-457200"/>
            <a:r>
              <a:rPr lang="en-CA" sz="2800" dirty="0"/>
              <a:t>Newton’s law</a:t>
            </a:r>
          </a:p>
          <a:p>
            <a:pPr marL="57150" indent="0">
              <a:buNone/>
            </a:pPr>
            <a:endParaRPr lang="en-CA" sz="2800" dirty="0"/>
          </a:p>
          <a:p>
            <a:pPr marL="57150" indent="0">
              <a:buNone/>
            </a:pPr>
            <a:endParaRPr lang="en-CA" sz="2800" dirty="0"/>
          </a:p>
          <a:p>
            <a:pPr marL="514350" indent="-457200"/>
            <a:r>
              <a:rPr lang="en-CA" sz="2800" dirty="0"/>
              <a:t>Ohm’s law, </a:t>
            </a:r>
            <a:r>
              <a:rPr lang="en-US" sz="2800" dirty="0"/>
              <a:t>Kirchhoff's circuit law</a:t>
            </a:r>
          </a:p>
          <a:p>
            <a:pPr marL="514350" indent="-457200"/>
            <a:endParaRPr lang="en-US" sz="2800" dirty="0"/>
          </a:p>
          <a:p>
            <a:pPr marL="514350" indent="-457200"/>
            <a:endParaRPr lang="en-US" sz="2800" dirty="0"/>
          </a:p>
          <a:p>
            <a:pPr marL="514350" indent="-457200"/>
            <a:r>
              <a:rPr lang="en-US" sz="2800" dirty="0"/>
              <a:t>Schrödinger's equation</a:t>
            </a:r>
          </a:p>
          <a:p>
            <a:pPr marL="514350" indent="-457200"/>
            <a:endParaRPr lang="en-US" sz="2800" dirty="0"/>
          </a:p>
          <a:p>
            <a:pPr marL="57150" indent="0">
              <a:buNone/>
            </a:pPr>
            <a:r>
              <a:rPr lang="en-US" sz="2800" dirty="0"/>
              <a:t>      </a:t>
            </a:r>
            <a:r>
              <a:rPr lang="en-US" sz="2800" dirty="0">
                <a:solidFill>
                  <a:srgbClr val="0000FF"/>
                </a:solidFill>
              </a:rPr>
              <a:t>states are real numbers, </a:t>
            </a:r>
          </a:p>
          <a:p>
            <a:pPr marL="57150" indent="0">
              <a:buNone/>
            </a:pPr>
            <a:r>
              <a:rPr lang="en-US" sz="2800" dirty="0">
                <a:solidFill>
                  <a:srgbClr val="0000FF"/>
                </a:solidFill>
              </a:rPr>
              <a:t>      state transitions are time-driven</a:t>
            </a:r>
            <a:endParaRPr lang="en-CA" sz="2800" dirty="0">
              <a:solidFill>
                <a:srgbClr val="0000FF"/>
              </a:solidFill>
            </a:endParaRPr>
          </a:p>
          <a:p>
            <a:pPr marL="457200" lvl="1" indent="0">
              <a:buNone/>
            </a:pP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1754" y="4784847"/>
            <a:ext cx="1687292" cy="16872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1754" y="2848074"/>
            <a:ext cx="1943348" cy="17281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216" y="1268760"/>
            <a:ext cx="2370092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30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sz="3600" dirty="0"/>
              <a:t>Discrete-event dynamic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896544"/>
          </a:xfrm>
        </p:spPr>
        <p:txBody>
          <a:bodyPr>
            <a:normAutofit/>
          </a:bodyPr>
          <a:lstStyle/>
          <a:p>
            <a:r>
              <a:rPr lang="en-CA" sz="2800" dirty="0">
                <a:solidFill>
                  <a:srgbClr val="0000FF"/>
                </a:solidFill>
              </a:rPr>
              <a:t>Discrete state set </a:t>
            </a:r>
          </a:p>
          <a:p>
            <a:pPr lvl="1" indent="-342900"/>
            <a:r>
              <a:rPr lang="en-CA" dirty="0"/>
              <a:t>states have duration in time</a:t>
            </a:r>
          </a:p>
          <a:p>
            <a:pPr marL="0" indent="0">
              <a:buNone/>
            </a:pPr>
            <a:endParaRPr lang="en-CA" sz="2800" dirty="0"/>
          </a:p>
          <a:p>
            <a:r>
              <a:rPr lang="en-CA" sz="2800" dirty="0">
                <a:solidFill>
                  <a:srgbClr val="0000FF"/>
                </a:solidFill>
              </a:rPr>
              <a:t>Event-driven state transitions</a:t>
            </a:r>
          </a:p>
          <a:p>
            <a:pPr lvl="1"/>
            <a:r>
              <a:rPr lang="en-CA" dirty="0"/>
              <a:t>events are instantaneous</a:t>
            </a:r>
          </a:p>
          <a:p>
            <a:pPr marL="457200" lvl="1" indent="0">
              <a:buNone/>
            </a:pPr>
            <a:endParaRPr lang="en-CA" dirty="0"/>
          </a:p>
          <a:p>
            <a:pPr marL="457200" lvl="1" indent="0">
              <a:buNone/>
            </a:pPr>
            <a:r>
              <a:rPr lang="en-CA" dirty="0"/>
              <a:t>Examples of events: push a button, switch on/off, train arrives/leaves, machine breaks down,…  </a:t>
            </a:r>
          </a:p>
        </p:txBody>
      </p:sp>
      <p:pic>
        <p:nvPicPr>
          <p:cNvPr id="4" name="図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980" y="1671651"/>
            <a:ext cx="5036820" cy="31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412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2492896"/>
            <a:ext cx="7437512" cy="1143000"/>
          </a:xfrm>
        </p:spPr>
        <p:txBody>
          <a:bodyPr>
            <a:normAutofit/>
          </a:bodyPr>
          <a:lstStyle/>
          <a:p>
            <a:pPr algn="l"/>
            <a:r>
              <a:rPr lang="en-CA" sz="3600" dirty="0"/>
              <a:t>Examples of discrete-event systems</a:t>
            </a:r>
          </a:p>
        </p:txBody>
      </p:sp>
    </p:spTree>
    <p:extLst>
      <p:ext uri="{BB962C8B-B14F-4D97-AF65-F5344CB8AC3E}">
        <p14:creationId xmlns:p14="http://schemas.microsoft.com/office/powerpoint/2010/main" val="822573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sz="3600" dirty="0"/>
              <a:t>Manufacturing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6093296"/>
            <a:ext cx="8229600" cy="72008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CA" sz="2800" dirty="0"/>
              <a:t>Production cell: machines/robots, conveyor belts, buffers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3645024"/>
            <a:ext cx="7425311" cy="1321296"/>
          </a:xfrm>
          <a:prstGeom prst="rect">
            <a:avLst/>
          </a:prstGeom>
        </p:spPr>
      </p:pic>
      <p:pic>
        <p:nvPicPr>
          <p:cNvPr id="1026" name="Picture 2" descr="Image result for production ce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26" y="1484784"/>
            <a:ext cx="8242147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8315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/>
              <a:t>Infrastructure</a:t>
            </a:r>
            <a:endParaRPr lang="en-C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949280"/>
            <a:ext cx="8579296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800" dirty="0"/>
              <a:t>Waterway lock system: ships, entering/existing canals</a:t>
            </a:r>
          </a:p>
          <a:p>
            <a:pPr marL="0" indent="0">
              <a:buNone/>
            </a:pPr>
            <a:endParaRPr lang="en-CA" sz="2800" dirty="0"/>
          </a:p>
        </p:txBody>
      </p:sp>
      <p:pic>
        <p:nvPicPr>
          <p:cNvPr id="2052" name="Picture 4" descr="Image result for waterway lock system netherlan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340768"/>
            <a:ext cx="6096000" cy="435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5447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/>
              <a:t>Transportation</a:t>
            </a:r>
            <a:endParaRPr lang="en-C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949280"/>
            <a:ext cx="8579296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800" dirty="0"/>
              <a:t>Cable car system: two cars, one rail with one interchange</a:t>
            </a:r>
          </a:p>
          <a:p>
            <a:pPr marL="0" indent="0">
              <a:buNone/>
            </a:pPr>
            <a:endParaRPr lang="en-CA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439" y="1448290"/>
            <a:ext cx="3735299" cy="4038290"/>
          </a:xfrm>
          <a:prstGeom prst="rect">
            <a:avLst/>
          </a:prstGeom>
        </p:spPr>
      </p:pic>
      <p:pic>
        <p:nvPicPr>
          <p:cNvPr id="2050" name="Picture 2" descr="Image result for åè»äº¤æ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448290"/>
            <a:ext cx="4330823" cy="4038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フリーフォーム 3"/>
          <p:cNvSpPr/>
          <p:nvPr/>
        </p:nvSpPr>
        <p:spPr>
          <a:xfrm>
            <a:off x="2153831" y="2784115"/>
            <a:ext cx="290513" cy="523875"/>
          </a:xfrm>
          <a:custGeom>
            <a:avLst/>
            <a:gdLst>
              <a:gd name="connsiteX0" fmla="*/ 0 w 290513"/>
              <a:gd name="connsiteY0" fmla="*/ 523875 h 523875"/>
              <a:gd name="connsiteX1" fmla="*/ 171450 w 290513"/>
              <a:gd name="connsiteY1" fmla="*/ 357188 h 523875"/>
              <a:gd name="connsiteX2" fmla="*/ 290513 w 290513"/>
              <a:gd name="connsiteY2" fmla="*/ 0 h 523875"/>
              <a:gd name="connsiteX3" fmla="*/ 290513 w 290513"/>
              <a:gd name="connsiteY3" fmla="*/ 0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0513" h="523875">
                <a:moveTo>
                  <a:pt x="0" y="523875"/>
                </a:moveTo>
                <a:cubicBezTo>
                  <a:pt x="61515" y="484187"/>
                  <a:pt x="123031" y="444500"/>
                  <a:pt x="171450" y="357188"/>
                </a:cubicBezTo>
                <a:cubicBezTo>
                  <a:pt x="219869" y="269876"/>
                  <a:pt x="290513" y="0"/>
                  <a:pt x="290513" y="0"/>
                </a:cubicBezTo>
                <a:lnTo>
                  <a:pt x="290513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フリーフォーム 6"/>
          <p:cNvSpPr/>
          <p:nvPr/>
        </p:nvSpPr>
        <p:spPr>
          <a:xfrm>
            <a:off x="2305050" y="3109913"/>
            <a:ext cx="38100" cy="323850"/>
          </a:xfrm>
          <a:custGeom>
            <a:avLst/>
            <a:gdLst>
              <a:gd name="connsiteX0" fmla="*/ 0 w 38100"/>
              <a:gd name="connsiteY0" fmla="*/ 323850 h 323850"/>
              <a:gd name="connsiteX1" fmla="*/ 19050 w 38100"/>
              <a:gd name="connsiteY1" fmla="*/ 128587 h 323850"/>
              <a:gd name="connsiteX2" fmla="*/ 38100 w 38100"/>
              <a:gd name="connsiteY2" fmla="*/ 0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100" h="323850">
                <a:moveTo>
                  <a:pt x="0" y="323850"/>
                </a:moveTo>
                <a:cubicBezTo>
                  <a:pt x="6350" y="253206"/>
                  <a:pt x="12700" y="182562"/>
                  <a:pt x="19050" y="128587"/>
                </a:cubicBezTo>
                <a:cubicBezTo>
                  <a:pt x="25400" y="74612"/>
                  <a:pt x="31750" y="37306"/>
                  <a:pt x="3810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フリーフォーム 7"/>
          <p:cNvSpPr/>
          <p:nvPr/>
        </p:nvSpPr>
        <p:spPr>
          <a:xfrm>
            <a:off x="1728788" y="3767138"/>
            <a:ext cx="217452" cy="723900"/>
          </a:xfrm>
          <a:custGeom>
            <a:avLst/>
            <a:gdLst>
              <a:gd name="connsiteX0" fmla="*/ 204787 w 217452"/>
              <a:gd name="connsiteY0" fmla="*/ 0 h 723900"/>
              <a:gd name="connsiteX1" fmla="*/ 195262 w 217452"/>
              <a:gd name="connsiteY1" fmla="*/ 271462 h 723900"/>
              <a:gd name="connsiteX2" fmla="*/ 0 w 217452"/>
              <a:gd name="connsiteY2" fmla="*/ 723900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452" h="723900">
                <a:moveTo>
                  <a:pt x="204787" y="0"/>
                </a:moveTo>
                <a:cubicBezTo>
                  <a:pt x="217090" y="75406"/>
                  <a:pt x="229393" y="150812"/>
                  <a:pt x="195262" y="271462"/>
                </a:cubicBezTo>
                <a:cubicBezTo>
                  <a:pt x="161131" y="392112"/>
                  <a:pt x="80565" y="558006"/>
                  <a:pt x="0" y="7239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フリーフォーム 8"/>
          <p:cNvSpPr/>
          <p:nvPr/>
        </p:nvSpPr>
        <p:spPr>
          <a:xfrm>
            <a:off x="1900238" y="3962400"/>
            <a:ext cx="190500" cy="185738"/>
          </a:xfrm>
          <a:custGeom>
            <a:avLst/>
            <a:gdLst>
              <a:gd name="connsiteX0" fmla="*/ 190500 w 190500"/>
              <a:gd name="connsiteY0" fmla="*/ 0 h 185738"/>
              <a:gd name="connsiteX1" fmla="*/ 71437 w 190500"/>
              <a:gd name="connsiteY1" fmla="*/ 85725 h 185738"/>
              <a:gd name="connsiteX2" fmla="*/ 0 w 190500"/>
              <a:gd name="connsiteY2" fmla="*/ 185738 h 185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" h="185738">
                <a:moveTo>
                  <a:pt x="190500" y="0"/>
                </a:moveTo>
                <a:cubicBezTo>
                  <a:pt x="146843" y="27384"/>
                  <a:pt x="103187" y="54769"/>
                  <a:pt x="71437" y="85725"/>
                </a:cubicBezTo>
                <a:cubicBezTo>
                  <a:pt x="39687" y="116681"/>
                  <a:pt x="19843" y="151209"/>
                  <a:pt x="0" y="18573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015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sz="3600" dirty="0"/>
              <a:t>Logistics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5301208"/>
            <a:ext cx="8229600" cy="11521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800" dirty="0"/>
              <a:t>Warehouse logistic management: robots are assigned to pick up products from shelves</a:t>
            </a:r>
          </a:p>
          <a:p>
            <a:pPr marL="0" indent="0">
              <a:buNone/>
            </a:pPr>
            <a:endParaRPr lang="en-CA" sz="2800" dirty="0"/>
          </a:p>
        </p:txBody>
      </p:sp>
      <p:pic>
        <p:nvPicPr>
          <p:cNvPr id="112646" name="Picture 6" descr="https://62e528761d0685343e1c-f3d1b99a743ffa4142d9d7f1978d9686.ssl.cf2.rackcdn.com/files/23333/width668/5cpkjm5y-1367975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283" y="1865241"/>
            <a:ext cx="3838669" cy="255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952" y="1628799"/>
            <a:ext cx="4834729" cy="302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380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sz="3600" dirty="0"/>
              <a:t>Logistics</a:t>
            </a:r>
          </a:p>
        </p:txBody>
      </p:sp>
      <p:pic>
        <p:nvPicPr>
          <p:cNvPr id="7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540000" y="2540000"/>
            <a:ext cx="1524" cy="1524"/>
          </a:xfrm>
          <a:prstGeom prst="rect">
            <a:avLst/>
          </a:prstGeom>
        </p:spPr>
      </p:pic>
      <p:sp>
        <p:nvSpPr>
          <p:cNvPr id="9" name="TextBox 12"/>
          <p:cNvSpPr txBox="1"/>
          <p:nvPr/>
        </p:nvSpPr>
        <p:spPr>
          <a:xfrm>
            <a:off x="3347864" y="616530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        by Yuta </a:t>
            </a:r>
            <a:r>
              <a:rPr kumimoji="1" lang="en-US" altLang="ja-JP" dirty="0" err="1"/>
              <a:t>Tatsumoto</a:t>
            </a:r>
            <a:endParaRPr kumimoji="1" lang="ja-JP" altLang="en-US" dirty="0"/>
          </a:p>
        </p:txBody>
      </p:sp>
      <p:pic>
        <p:nvPicPr>
          <p:cNvPr id="10" name="Tatsumoto_Lego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5175" y="1386807"/>
            <a:ext cx="7769225" cy="4370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835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77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sz="3600" dirty="0"/>
              <a:t>Other examples of discrete-event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96544"/>
          </a:xfrm>
        </p:spPr>
        <p:txBody>
          <a:bodyPr>
            <a:normAutofit/>
          </a:bodyPr>
          <a:lstStyle/>
          <a:p>
            <a:r>
              <a:rPr lang="en-CA" sz="2800" dirty="0"/>
              <a:t>Traffic networks</a:t>
            </a:r>
          </a:p>
          <a:p>
            <a:endParaRPr lang="en-CA" sz="2800" dirty="0"/>
          </a:p>
          <a:p>
            <a:pPr>
              <a:buFont typeface="Arial"/>
              <a:buChar char="•"/>
            </a:pPr>
            <a:r>
              <a:rPr lang="en-CA" sz="2800" dirty="0"/>
              <a:t>Communication protocols</a:t>
            </a:r>
          </a:p>
          <a:p>
            <a:pPr>
              <a:buFont typeface="Arial"/>
              <a:buChar char="•"/>
            </a:pPr>
            <a:endParaRPr lang="en-CA" sz="2800" dirty="0"/>
          </a:p>
          <a:p>
            <a:r>
              <a:rPr lang="en-CA" sz="2800" dirty="0"/>
              <a:t>Database management systems</a:t>
            </a:r>
          </a:p>
          <a:p>
            <a:endParaRPr lang="en-CA" sz="2800" dirty="0"/>
          </a:p>
          <a:p>
            <a:r>
              <a:rPr lang="en-CA" sz="2800" dirty="0"/>
              <a:t>Operating systems </a:t>
            </a:r>
          </a:p>
          <a:p>
            <a:endParaRPr lang="en-CA" sz="2800" dirty="0"/>
          </a:p>
          <a:p>
            <a:r>
              <a:rPr lang="en-CA" sz="2800" dirty="0"/>
              <a:t>Medical devices (e.g. CT, MRI)</a:t>
            </a:r>
          </a:p>
        </p:txBody>
      </p:sp>
    </p:spTree>
    <p:extLst>
      <p:ext uri="{BB962C8B-B14F-4D97-AF65-F5344CB8AC3E}">
        <p14:creationId xmlns:p14="http://schemas.microsoft.com/office/powerpoint/2010/main" val="1103137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/>
              <a:t>Main questions</a:t>
            </a:r>
            <a:endParaRPr lang="en-CA" sz="36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229600" cy="4997152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CA" dirty="0"/>
          </a:p>
          <a:p>
            <a:pPr lvl="1">
              <a:buFont typeface="Arial"/>
              <a:buChar char="•"/>
            </a:pPr>
            <a:r>
              <a:rPr lang="en-CA" dirty="0"/>
              <a:t>Can we have a </a:t>
            </a:r>
            <a:r>
              <a:rPr lang="en-CA" dirty="0">
                <a:solidFill>
                  <a:srgbClr val="0000FF"/>
                </a:solidFill>
              </a:rPr>
              <a:t>simple</a:t>
            </a:r>
            <a:r>
              <a:rPr lang="en-CA" dirty="0"/>
              <a:t> yet </a:t>
            </a:r>
            <a:r>
              <a:rPr lang="en-CA" dirty="0">
                <a:solidFill>
                  <a:srgbClr val="0000FF"/>
                </a:solidFill>
              </a:rPr>
              <a:t>effective</a:t>
            </a:r>
            <a:r>
              <a:rPr lang="en-CA" dirty="0"/>
              <a:t> model for DES?</a:t>
            </a:r>
          </a:p>
          <a:p>
            <a:pPr marL="457200" lvl="1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19885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/>
              <a:t>Main questions</a:t>
            </a:r>
            <a:endParaRPr lang="en-CA" sz="36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229600" cy="4997152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CA" dirty="0"/>
          </a:p>
          <a:p>
            <a:pPr lvl="1">
              <a:buFont typeface="Arial"/>
              <a:buChar char="•"/>
            </a:pPr>
            <a:r>
              <a:rPr lang="en-CA" dirty="0"/>
              <a:t>Can we have a </a:t>
            </a:r>
            <a:r>
              <a:rPr lang="en-CA" dirty="0">
                <a:solidFill>
                  <a:srgbClr val="0000FF"/>
                </a:solidFill>
              </a:rPr>
              <a:t>simple</a:t>
            </a:r>
            <a:r>
              <a:rPr lang="en-CA" dirty="0"/>
              <a:t> yet </a:t>
            </a:r>
            <a:r>
              <a:rPr lang="en-CA" dirty="0">
                <a:solidFill>
                  <a:srgbClr val="0000FF"/>
                </a:solidFill>
              </a:rPr>
              <a:t>effective</a:t>
            </a:r>
            <a:r>
              <a:rPr lang="en-CA" dirty="0"/>
              <a:t> model for DES?</a:t>
            </a:r>
          </a:p>
          <a:p>
            <a:pPr marL="457200" lvl="1" indent="0">
              <a:buNone/>
            </a:pPr>
            <a:endParaRPr lang="en-CA" dirty="0"/>
          </a:p>
          <a:p>
            <a:pPr lvl="1">
              <a:buFont typeface="Arial"/>
              <a:buChar char="•"/>
            </a:pPr>
            <a:r>
              <a:rPr lang="en-CA" dirty="0"/>
              <a:t>Can we systematically design </a:t>
            </a:r>
            <a:r>
              <a:rPr lang="en-CA" dirty="0">
                <a:solidFill>
                  <a:srgbClr val="0000FF"/>
                </a:solidFill>
              </a:rPr>
              <a:t>controllers</a:t>
            </a:r>
            <a:r>
              <a:rPr lang="en-CA" dirty="0"/>
              <a:t> that satisfy the </a:t>
            </a:r>
            <a:r>
              <a:rPr lang="en-CA" dirty="0">
                <a:solidFill>
                  <a:srgbClr val="0000FF"/>
                </a:solidFill>
              </a:rPr>
              <a:t>specifications </a:t>
            </a:r>
            <a:r>
              <a:rPr lang="en-CA" dirty="0"/>
              <a:t>imposed on a DES </a:t>
            </a:r>
            <a:r>
              <a:rPr lang="en-CA" dirty="0">
                <a:solidFill>
                  <a:srgbClr val="0000FF"/>
                </a:solidFill>
              </a:rPr>
              <a:t>plant</a:t>
            </a:r>
            <a:r>
              <a:rPr lang="en-CA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717971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/>
              <a:t>Main questions</a:t>
            </a:r>
            <a:endParaRPr lang="en-CA" sz="36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229600" cy="4997152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CA" dirty="0"/>
          </a:p>
          <a:p>
            <a:pPr lvl="1">
              <a:buFont typeface="Arial"/>
              <a:buChar char="•"/>
            </a:pPr>
            <a:r>
              <a:rPr lang="en-CA" dirty="0"/>
              <a:t>Can we have a </a:t>
            </a:r>
            <a:r>
              <a:rPr lang="en-CA" dirty="0">
                <a:solidFill>
                  <a:srgbClr val="0000FF"/>
                </a:solidFill>
              </a:rPr>
              <a:t>simple</a:t>
            </a:r>
            <a:r>
              <a:rPr lang="en-CA" dirty="0"/>
              <a:t> yet </a:t>
            </a:r>
            <a:r>
              <a:rPr lang="en-CA" dirty="0">
                <a:solidFill>
                  <a:srgbClr val="0000FF"/>
                </a:solidFill>
              </a:rPr>
              <a:t>effective</a:t>
            </a:r>
            <a:r>
              <a:rPr lang="en-CA" dirty="0"/>
              <a:t> model for DES?</a:t>
            </a:r>
          </a:p>
          <a:p>
            <a:pPr marL="457200" lvl="1" indent="0">
              <a:buNone/>
            </a:pPr>
            <a:endParaRPr lang="en-CA" dirty="0"/>
          </a:p>
          <a:p>
            <a:pPr lvl="1">
              <a:buFont typeface="Arial"/>
              <a:buChar char="•"/>
            </a:pPr>
            <a:r>
              <a:rPr lang="en-CA" dirty="0"/>
              <a:t>Can we systematically design </a:t>
            </a:r>
            <a:r>
              <a:rPr lang="en-CA" dirty="0">
                <a:solidFill>
                  <a:srgbClr val="0000FF"/>
                </a:solidFill>
              </a:rPr>
              <a:t>controllers</a:t>
            </a:r>
            <a:r>
              <a:rPr lang="en-CA" dirty="0"/>
              <a:t> that satisfy the </a:t>
            </a:r>
            <a:r>
              <a:rPr lang="en-CA" dirty="0">
                <a:solidFill>
                  <a:srgbClr val="0000FF"/>
                </a:solidFill>
              </a:rPr>
              <a:t>specifications </a:t>
            </a:r>
            <a:r>
              <a:rPr lang="en-CA" dirty="0"/>
              <a:t>imposed on a DES </a:t>
            </a:r>
            <a:r>
              <a:rPr lang="en-CA" dirty="0">
                <a:solidFill>
                  <a:srgbClr val="0000FF"/>
                </a:solidFill>
              </a:rPr>
              <a:t>plant</a:t>
            </a:r>
            <a:r>
              <a:rPr lang="en-CA" dirty="0"/>
              <a:t>?</a:t>
            </a:r>
          </a:p>
          <a:p>
            <a:pPr marL="914400" lvl="2" indent="0">
              <a:buNone/>
            </a:pPr>
            <a:r>
              <a:rPr lang="en-CA" dirty="0"/>
              <a:t>- </a:t>
            </a:r>
            <a:r>
              <a:rPr lang="en-CA" dirty="0">
                <a:solidFill>
                  <a:srgbClr val="FF0000"/>
                </a:solidFill>
              </a:rPr>
              <a:t>plant</a:t>
            </a:r>
            <a:r>
              <a:rPr lang="en-CA" dirty="0"/>
              <a:t>: dynamic system to be controlled</a:t>
            </a:r>
          </a:p>
          <a:p>
            <a:pPr marL="914400" lvl="2" indent="0">
              <a:buNone/>
            </a:pPr>
            <a:r>
              <a:rPr lang="en-CA" dirty="0"/>
              <a:t>- </a:t>
            </a:r>
            <a:r>
              <a:rPr lang="en-CA" dirty="0">
                <a:solidFill>
                  <a:srgbClr val="FF0000"/>
                </a:solidFill>
              </a:rPr>
              <a:t>specification</a:t>
            </a:r>
            <a:r>
              <a:rPr lang="en-CA" dirty="0"/>
              <a:t>: control requirements, desired </a:t>
            </a:r>
            <a:r>
              <a:rPr lang="en-CA" dirty="0" err="1"/>
              <a:t>behaviors</a:t>
            </a:r>
            <a:endParaRPr lang="en-CA" dirty="0"/>
          </a:p>
          <a:p>
            <a:pPr marL="914400" lvl="2" indent="0">
              <a:buNone/>
            </a:pPr>
            <a:r>
              <a:rPr lang="en-CA" dirty="0"/>
              <a:t>- </a:t>
            </a:r>
            <a:r>
              <a:rPr lang="en-CA" dirty="0">
                <a:solidFill>
                  <a:srgbClr val="FF0000"/>
                </a:solidFill>
              </a:rPr>
              <a:t>controller</a:t>
            </a:r>
            <a:r>
              <a:rPr lang="en-CA" dirty="0"/>
              <a:t>: a procedure to make plant behave as desired</a:t>
            </a:r>
          </a:p>
        </p:txBody>
      </p:sp>
    </p:spTree>
    <p:extLst>
      <p:ext uri="{BB962C8B-B14F-4D97-AF65-F5344CB8AC3E}">
        <p14:creationId xmlns:p14="http://schemas.microsoft.com/office/powerpoint/2010/main" val="16614291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/>
              <a:t>In this course you will learn</a:t>
            </a:r>
            <a:endParaRPr lang="en-CA" sz="36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229600" cy="4997152"/>
          </a:xfrm>
        </p:spPr>
        <p:txBody>
          <a:bodyPr>
            <a:normAutofit/>
          </a:bodyPr>
          <a:lstStyle/>
          <a:p>
            <a:pPr marL="971550" lvl="1" indent="-514350">
              <a:buAutoNum type="arabicPeriod"/>
            </a:pPr>
            <a:r>
              <a:rPr lang="en-CA" dirty="0"/>
              <a:t>DES modeling: </a:t>
            </a:r>
            <a:r>
              <a:rPr lang="en-CA" dirty="0">
                <a:solidFill>
                  <a:srgbClr val="FF0000"/>
                </a:solidFill>
              </a:rPr>
              <a:t>automata</a:t>
            </a:r>
            <a:r>
              <a:rPr lang="en-CA" dirty="0"/>
              <a:t> and languages</a:t>
            </a:r>
          </a:p>
          <a:p>
            <a:pPr marL="971550" lvl="1" indent="-514350">
              <a:buAutoNum type="arabicPeriod"/>
            </a:pPr>
            <a:endParaRPr lang="en-CA" dirty="0"/>
          </a:p>
          <a:p>
            <a:pPr marL="971550" lvl="1" indent="-514350">
              <a:buAutoNum type="arabicPeriod"/>
            </a:pPr>
            <a:r>
              <a:rPr lang="en-CA" dirty="0"/>
              <a:t>Supervisory control theory: </a:t>
            </a:r>
            <a:r>
              <a:rPr lang="en-CA" dirty="0">
                <a:solidFill>
                  <a:srgbClr val="FF0000"/>
                </a:solidFill>
              </a:rPr>
              <a:t>centralized</a:t>
            </a:r>
          </a:p>
          <a:p>
            <a:pPr marL="971550" lvl="1" indent="-514350">
              <a:buAutoNum type="arabicPeriod"/>
            </a:pPr>
            <a:endParaRPr lang="en-CA" dirty="0"/>
          </a:p>
          <a:p>
            <a:pPr marL="971550" lvl="1" indent="-514350">
              <a:buAutoNum type="arabicPeriod"/>
            </a:pPr>
            <a:r>
              <a:rPr lang="en-CA" dirty="0"/>
              <a:t>Supervisor localization: </a:t>
            </a:r>
            <a:r>
              <a:rPr lang="en-CA" dirty="0">
                <a:solidFill>
                  <a:srgbClr val="FF0000"/>
                </a:solidFill>
              </a:rPr>
              <a:t>distributed</a:t>
            </a:r>
          </a:p>
          <a:p>
            <a:pPr marL="971550" lvl="1" indent="-514350">
              <a:buAutoNum type="arabicPeriod"/>
            </a:pPr>
            <a:endParaRPr lang="en-CA" dirty="0"/>
          </a:p>
          <a:p>
            <a:pPr marL="971550" lvl="1" indent="-514350">
              <a:buAutoNum type="arabicPeriod"/>
            </a:pPr>
            <a:r>
              <a:rPr lang="en-CA" dirty="0"/>
              <a:t>Decentralized and </a:t>
            </a:r>
            <a:r>
              <a:rPr lang="en-CA" dirty="0">
                <a:solidFill>
                  <a:srgbClr val="FF0000"/>
                </a:solidFill>
              </a:rPr>
              <a:t>hierarchical</a:t>
            </a:r>
            <a:r>
              <a:rPr lang="en-CA" dirty="0"/>
              <a:t> control</a:t>
            </a:r>
          </a:p>
          <a:p>
            <a:pPr marL="971550" lvl="1" indent="-514350">
              <a:buAutoNum type="arabicPeriod"/>
            </a:pPr>
            <a:endParaRPr lang="en-CA" dirty="0"/>
          </a:p>
          <a:p>
            <a:pPr marL="971550" lvl="1" indent="-514350">
              <a:buAutoNum type="arabicPeriod"/>
            </a:pPr>
            <a:r>
              <a:rPr lang="en-CA" dirty="0"/>
              <a:t>Control under partial </a:t>
            </a:r>
            <a:r>
              <a:rPr lang="en-CA" dirty="0">
                <a:solidFill>
                  <a:srgbClr val="FF0000"/>
                </a:solidFill>
              </a:rPr>
              <a:t>observation</a:t>
            </a:r>
          </a:p>
          <a:p>
            <a:pPr marL="457200" lvl="1" indent="0">
              <a:buNone/>
            </a:pPr>
            <a:endParaRPr lang="en-C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7457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sz="3600" dirty="0"/>
              <a:t>Course information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46382" y="1556792"/>
            <a:ext cx="8579296" cy="5184576"/>
          </a:xfrm>
        </p:spPr>
        <p:txBody>
          <a:bodyPr>
            <a:normAutofit/>
          </a:bodyPr>
          <a:lstStyle/>
          <a:p>
            <a:r>
              <a:rPr lang="en-US" dirty="0"/>
              <a:t>Website (slides and videos uploaded weekly): </a:t>
            </a:r>
          </a:p>
          <a:p>
            <a:pPr marL="0" indent="0">
              <a:buNone/>
            </a:pPr>
            <a:r>
              <a:rPr lang="en-US" sz="2400" dirty="0"/>
              <a:t>https://</a:t>
            </a:r>
            <a:r>
              <a:rPr lang="en-US" sz="2400" dirty="0" err="1"/>
              <a:t>www.control.eng.osaka-cu.ac.jp</a:t>
            </a:r>
            <a:r>
              <a:rPr lang="en-US" sz="2400" dirty="0"/>
              <a:t>/</a:t>
            </a:r>
            <a:r>
              <a:rPr lang="en-US" sz="2400"/>
              <a:t>teaching/des-course-2021</a:t>
            </a:r>
            <a:endParaRPr lang="en-US" sz="2400" dirty="0"/>
          </a:p>
          <a:p>
            <a:endParaRPr lang="en-US" dirty="0"/>
          </a:p>
          <a:p>
            <a:r>
              <a:rPr lang="en-US" dirty="0"/>
              <a:t>Grading:</a:t>
            </a:r>
          </a:p>
          <a:p>
            <a:pPr marL="0" indent="0">
              <a:buNone/>
            </a:pPr>
            <a:r>
              <a:rPr lang="en-US" sz="2400" dirty="0"/>
              <a:t>Five (5) homework assignments, each 20 points;</a:t>
            </a:r>
          </a:p>
          <a:p>
            <a:pPr marL="0" indent="0">
              <a:buNone/>
            </a:pPr>
            <a:r>
              <a:rPr lang="en-US" sz="2400" dirty="0"/>
              <a:t>submission through </a:t>
            </a:r>
            <a:r>
              <a:rPr lang="en-US" sz="2400" dirty="0" err="1"/>
              <a:t>Webclass</a:t>
            </a:r>
            <a:r>
              <a:rPr lang="en-US" sz="2400" dirty="0"/>
              <a:t> by deadlines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dirty="0"/>
              <a:t>Q &amp; A:</a:t>
            </a:r>
          </a:p>
          <a:p>
            <a:pPr marL="0" indent="0">
              <a:buNone/>
            </a:pPr>
            <a:r>
              <a:rPr lang="en-US" sz="2400" dirty="0"/>
              <a:t>Basically through </a:t>
            </a:r>
            <a:r>
              <a:rPr lang="en-US" sz="2400" dirty="0" err="1"/>
              <a:t>WebClass</a:t>
            </a:r>
            <a:r>
              <a:rPr lang="en-US" sz="2400" dirty="0"/>
              <a:t> bulletin board (</a:t>
            </a:r>
            <a:r>
              <a:rPr lang="ja-JP" altLang="en-US" sz="2400"/>
              <a:t>掲示板</a:t>
            </a:r>
            <a:r>
              <a:rPr lang="en-US" altLang="ja-JP" sz="2400" dirty="0"/>
              <a:t>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49158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103.5"/>
  <p:tag name="LATEXADDIN" val="\documentclass{article}&#10;\usepackage{amsmath}&#10;\usepackage{color}&#10;\pagestyle{empty}&#10;\begin{document}&#10;&#10;$X$&#10;&#10;\end{document}"/>
  <p:tag name="IGUANATEXSIZE" val="20"/>
  <p:tag name="IGUANATEXCURSOR" val="10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08.25"/>
  <p:tag name="LATEXADDIN" val="\documentclass{article}&#10;\usepackage{amsmath}&#10;\usepackage{color}&#10;\pagestyle{empty}&#10;\begin{document}&#10;&#10;$(X, f)$&#10;&#10;\end{document}"/>
  <p:tag name="IGUANATEXSIZE" val="20"/>
  <p:tag name="IGUANATEXCURSOR" val="10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2.5"/>
  <p:tag name="ORIGINALWIDTH" val="63"/>
  <p:tag name="LATEXADDIN" val="\documentclass{article}&#10;\usepackage{amsmath}&#10;\usepackage{color}&#10;\pagestyle{empty}&#10;\begin{document}&#10;&#10;$f$&#10;&#10;\end{document}"/>
  <p:tag name="IGUANATEXSIZE" val="20"/>
  <p:tag name="IGUANATEXCURSOR" val="10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983"/>
  <p:tag name="LATEXADDIN" val="\documentclass{article}&#10;\usepackage{amsmath}&#10;\pagestyle{empty}&#10;\begin{document}&#10;&#10;&#10;(states can be numbered $\{0,1,2,...\}$)&#10;&#10;\end{document}"/>
  <p:tag name="IGUANATEXSIZE" val="20"/>
  <p:tag name="IGUANATEXCURSOR" val="11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75"/>
  <p:tag name="ORIGINALWIDTH" val="0.75"/>
  <p:tag name="LATEXADDIN" val="\documentclass{article}&#10;\usepackage{amsmath}&#10;\pagestyle{empty}&#10;\begin{document}&#10;&#10;$\dot{x} = Ax +Bu$&#10;&#10;&#10;\end{document}"/>
  <p:tag name="IGUANATEXSIZE" val="2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16750</TotalTime>
  <Words>383</Words>
  <Application>Microsoft Macintosh PowerPoint</Application>
  <PresentationFormat>On-screen Show (4:3)</PresentationFormat>
  <Paragraphs>95</Paragraphs>
  <Slides>17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Office Theme</vt:lpstr>
      <vt:lpstr>Custom Design</vt:lpstr>
      <vt:lpstr>Control of Discrete-Event Systems </vt:lpstr>
      <vt:lpstr>Introduction</vt:lpstr>
      <vt:lpstr>Dynamic systems</vt:lpstr>
      <vt:lpstr>Continuous-time dynamic systems</vt:lpstr>
      <vt:lpstr>Discrete-event dynamic systems</vt:lpstr>
      <vt:lpstr>Examples of discrete-event systems</vt:lpstr>
      <vt:lpstr>Manufacturing</vt:lpstr>
      <vt:lpstr>Infrastructure</vt:lpstr>
      <vt:lpstr>Transportation</vt:lpstr>
      <vt:lpstr>Logistics</vt:lpstr>
      <vt:lpstr>Logistics</vt:lpstr>
      <vt:lpstr>Other examples of discrete-event systems</vt:lpstr>
      <vt:lpstr>Main questions</vt:lpstr>
      <vt:lpstr>Main questions</vt:lpstr>
      <vt:lpstr>Main questions</vt:lpstr>
      <vt:lpstr>In this course you will learn</vt:lpstr>
      <vt:lpstr>Course information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Supervisory Control of Discrete-Event Systems</dc:title>
  <dc:creator>kai.cai</dc:creator>
  <cp:lastModifiedBy>蔡　凱</cp:lastModifiedBy>
  <cp:revision>449</cp:revision>
  <dcterms:created xsi:type="dcterms:W3CDTF">2012-09-17T19:21:51Z</dcterms:created>
  <dcterms:modified xsi:type="dcterms:W3CDTF">2021-04-05T08:04:41Z</dcterms:modified>
</cp:coreProperties>
</file>